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alatino Linotype" panose="02040502050505030304" pitchFamily="18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9036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9028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5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5885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81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4774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7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4837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779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5768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9259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53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3843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62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25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098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233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80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1371601"/>
            <a:ext cx="7772400" cy="2505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48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4068764"/>
            <a:ext cx="7772400" cy="11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ourier New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4495801" y="3924300"/>
            <a:ext cx="84772" cy="8477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4695826" y="3924300"/>
            <a:ext cx="84772" cy="8477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4296729" y="3924300"/>
            <a:ext cx="84772" cy="8477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4648202" y="1600200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8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3"/>
          </p:nvPr>
        </p:nvSpPr>
        <p:spPr>
          <a:xfrm>
            <a:off x="457200" y="2212848"/>
            <a:ext cx="4041648" cy="3913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4"/>
          </p:nvPr>
        </p:nvSpPr>
        <p:spPr>
          <a:xfrm>
            <a:off x="4672584" y="2212849"/>
            <a:ext cx="4041648" cy="391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5907089" y="266700"/>
            <a:ext cx="3008313" cy="20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28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19138" y="273051"/>
            <a:ext cx="4995863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Courier New"/>
              <a:buChar char="o"/>
              <a:defRPr sz="2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5907089" y="2438401"/>
            <a:ext cx="3008313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25000"/>
              </a:lnSpc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28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508127" y="1143000"/>
            <a:ext cx="6054724" cy="4541044"/>
          </a:xfrm>
          <a:prstGeom prst="rect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dist="50800" dir="5400000" algn="c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urier New"/>
              <a:buNone/>
              <a:defRPr sz="28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Courier New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679576" y="5810250"/>
            <a:ext cx="57118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1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None/>
              <a:defRPr sz="9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F98BB"/>
            </a:gs>
            <a:gs pos="50000">
              <a:srgbClr val="5F98BB"/>
            </a:gs>
            <a:gs pos="76000">
              <a:srgbClr val="3B7FA1"/>
            </a:gs>
            <a:gs pos="92000">
              <a:srgbClr val="2A759A"/>
            </a:gs>
            <a:gs pos="100000">
              <a:srgbClr val="2A759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Palatino Linotype"/>
              <a:buNone/>
              <a:defRPr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363349" y="6356351"/>
            <a:ext cx="2085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659166" y="6356351"/>
            <a:ext cx="2847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543279" y="6356351"/>
            <a:ext cx="5619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8457761" y="6499385"/>
            <a:ext cx="84772" cy="8477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69119" y="6499385"/>
            <a:ext cx="84772" cy="84772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astrobiology/condi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eNSnj4ZfZ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XkH6NnUpF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8000" b="0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What Makes a World Habitable?</a:t>
            </a:r>
            <a:endParaRPr sz="80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Atmosphere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Enough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planets and moons have insufficient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gravity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hold an atmosphere. The gas molecules escape to space, leaving the planet or moon without an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insulating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blanket or a protective shield.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Right</a:t>
            </a:r>
            <a:endParaRPr sz="20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&amp;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Venus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the right size to hold a sufficient-sized atmosphere. Earth’s atmosphere is about </a:t>
            </a:r>
            <a:r>
              <a:rPr lang="en-US" sz="2000" b="0" i="0" u="none" strike="noStrike" cap="none">
                <a:solidFill>
                  <a:srgbClr val="FFD9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100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miles thick. It keeps the surface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warm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protects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from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radiation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small- to medium-sized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meteorites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Atmosphere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Venus’s atmosphere is 100 times thicker than Earth’s. It is made almost entirely of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greenhouse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gasses, making the surface too hot for life. The four giant planets are completely made of gas.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Situations in the Solar System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solid planets &amp; moons, only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Venus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&amp;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Titan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have significant atmospheres. Mars’ atmosphere is about 1/100</a:t>
            </a:r>
            <a:r>
              <a:rPr lang="en-US" sz="2000" b="0" i="0" u="none" strike="noStrike" cap="none" baseline="30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of Earth’s, too small for significant insulation or shielding. 	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4438" y="2133600"/>
            <a:ext cx="3995300" cy="445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63" name="Google Shape;163;p2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Organisms use light or chemical energy to run their life processes. 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</a:t>
            </a:r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Enough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there is too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 sunlight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too few of the chemicals that provide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cells, such as iron or sulfur,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organisms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Right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 steady input of either light or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chemical energy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cells can run the chemical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reactions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necessary for life.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Energy</a:t>
            </a:r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Light energy is a problem if it makes a planet too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hot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if there are too many harmful rays, such as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ultraviolet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Too many energy-rich chemicals is not a problem 	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 in the Solar System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inner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planets get too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sunlight for life. 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outer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planets get too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little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solid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planets &amp; moons have energy-rich chemicals.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Nutrients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81" name="Google Shape;181;p2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Used to build and maintain an organism’s body. 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69" y="2057400"/>
            <a:ext cx="7584498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Nutrients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Enough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Without chemicals to make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proteins &amp; carbohydrates, organisms cannot grow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Planets without systems to deliver nutrients to its organisms (e.g., a water cycle or volcanic activity) cannot support life. Also, when nutrients are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spread so thin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they are hard to obtain, such as on a gas planet,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cannot exist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Right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solid planets &amp; moons have 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same general chemical makeup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nutrients are present. Those with a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cycle or volcanic activity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transport and replenish the chemicals required by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organisms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Nutrients</a:t>
            </a:r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of the Factor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many nutrients are not a problem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However, too active a circulation system, such as 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 volcanism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Jupiter’s moon, Io, or 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churning atmospheres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gas planets, interferes with an organism’s ability to get enough nutrients. </a:t>
            </a: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742950" marR="0" lvl="1" indent="-18415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 in the Solar System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 has a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cycle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atmosphere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volcanoes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circulate nutrients. Venus, Titan, Io, and Mars have nutrients and ways to circulate them to organisms. </a:t>
            </a:r>
            <a:endParaRPr/>
          </a:p>
          <a:p>
            <a:pPr marL="742950" marR="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 planet or moon with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sub-surface water or molten rock can circulate and replenish nutrients for organisms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/>
          </a:p>
          <a:p>
            <a:pPr marL="342900" marR="0" lvl="0" indent="-215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Factors that make a Planet Habitable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80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Atmosphere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Energy  </a:t>
            </a:r>
            <a:endParaRPr/>
          </a:p>
          <a:p>
            <a:pPr marL="342900" marR="0" lvl="0" indent="-342900" algn="l" rtl="0"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Nutrients</a:t>
            </a:r>
            <a:endParaRPr sz="4000" b="0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Temperature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106" name="Google Shape;106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5958" y="1600201"/>
            <a:ext cx="7612087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Temperature 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 influences how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quickly</a:t>
            </a: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atoms &amp; molecules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enough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temperatures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chemicals to react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slowly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which interferes with the reactions necessary for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life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Also low temperatures freeze water, making liquid water unavailable. 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Right</a:t>
            </a: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Life seems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a temperature range of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minus 15</a:t>
            </a:r>
            <a:r>
              <a:rPr lang="en-US" sz="2000" b="0" i="0" u="none" strike="noStrike" cap="none" baseline="30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to 115</a:t>
            </a:r>
            <a:r>
              <a:rPr lang="en-US" sz="2000" b="0" i="0" u="none" strike="noStrike" cap="none" baseline="3000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this range, liquid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can still exist under certain conditions 	</a:t>
            </a:r>
            <a:endParaRPr/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Temperature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of the Factor</a:t>
            </a: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about 125</a:t>
            </a:r>
            <a:r>
              <a:rPr lang="en-US" sz="2400" b="0" i="0" u="none" strike="noStrike" cap="none" baseline="30000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C,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protein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carbohydrate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molecules and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genetic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material (e.g., DNA and RNA) start to break apart. Also,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temperatures quickly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evaporate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water. 	</a:t>
            </a: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 in the Solar System</a:t>
            </a: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</a:t>
            </a:r>
            <a:r>
              <a:rPr lang="en-US" sz="2400" b="1" i="0" u="none" strike="noStrike" cap="none">
                <a:solidFill>
                  <a:srgbClr val="FFD9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0" i="0" u="none" strike="noStrike" cap="none">
                <a:solidFill>
                  <a:srgbClr val="FFD9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Earth’s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 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in this temperature range. (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minus 15</a:t>
            </a:r>
            <a:r>
              <a:rPr lang="en-US" sz="2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to 115</a:t>
            </a:r>
            <a:r>
              <a:rPr lang="en-US" sz="2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US"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C)</a:t>
            </a:r>
            <a:endParaRPr sz="2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Sub-surface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interior 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solid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planets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moons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may be in this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temperature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range.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Water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676400"/>
            <a:ext cx="6434137" cy="4819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Water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dissolves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n-US" sz="24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transports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chemicals within and to and from a cell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Enough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chemicals a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cell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needs for energy &amp; growth are not dissolved or transported to the cell </a:t>
            </a:r>
            <a:endParaRPr sz="20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Just Right</a:t>
            </a:r>
            <a:endParaRPr sz="2400" b="1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is regularly available. Life can go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dormant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between wet periods, but, eventually, water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needs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available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	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Water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of the Factor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much water is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a problem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as long as </a:t>
            </a:r>
            <a:r>
              <a:rPr lang="en-US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not so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toxic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that it interferes with the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chemistry of life </a:t>
            </a:r>
            <a:endParaRPr sz="2000" b="0" i="0" u="none" strike="noStrike" cap="non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Font typeface="Courier New"/>
              <a:buNone/>
            </a:pPr>
            <a:r>
              <a:rPr lang="en-US" sz="16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Situation in the Solar System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 Earth’s surface has water, though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once had surface water and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still has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water ice in its polar ice caps. Saturn’s moon,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Titan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seems to be covered with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liquid methane. </a:t>
            </a:r>
            <a:endParaRPr/>
          </a:p>
          <a:p>
            <a:pPr marL="742950" marR="0" lvl="1" indent="-285750" algn="l" rtl="0"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ourier New"/>
              <a:buChar char="o"/>
            </a:pPr>
            <a:r>
              <a:rPr lang="en-US" sz="2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Sub-surface: 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Mars &amp; some moons have deposits of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underground ice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which might melt to produce water. Europa, has a </a:t>
            </a:r>
            <a:r>
              <a:rPr lang="en-US" sz="2000" b="0" i="0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vast oceans</a:t>
            </a:r>
            <a:r>
              <a:rPr lang="en-US" sz="20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beneath its outer shell if ice. 	</a:t>
            </a:r>
            <a:endParaRPr/>
          </a:p>
          <a:p>
            <a:pPr marL="742950" marR="0" lvl="1" indent="-184150" algn="l" rtl="0">
              <a:spcBef>
                <a:spcPts val="320"/>
              </a:spcBef>
              <a:spcAft>
                <a:spcPts val="0"/>
              </a:spcAft>
              <a:buClr>
                <a:srgbClr val="FEFEFE"/>
              </a:buClr>
              <a:buSzPts val="1600"/>
              <a:buFont typeface="Courier New"/>
              <a:buNone/>
            </a:pPr>
            <a:endParaRPr sz="16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Palatino Linotype"/>
              <a:buNone/>
            </a:pPr>
            <a:r>
              <a:rPr lang="en-US" sz="5400" b="0" i="0" u="sng" strike="noStrike" cap="none">
                <a:solidFill>
                  <a:schemeClr val="hlink"/>
                </a:solidFill>
                <a:latin typeface="Palatino Linotype"/>
                <a:ea typeface="Palatino Linotype"/>
                <a:cs typeface="Palatino Linotype"/>
                <a:sym typeface="Palatino Linotype"/>
                <a:hlinkClick r:id="rId3"/>
              </a:rPr>
              <a:t>Atmosphere</a:t>
            </a:r>
            <a:endParaRPr sz="5400" b="0" i="0" u="none" strike="noStrike" cap="none">
              <a:solidFill>
                <a:schemeClr val="lt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Traps </a:t>
            </a:r>
            <a:r>
              <a:rPr lang="en-US" sz="2400" b="0" i="1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heat</a:t>
            </a: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shields the surface from harmful </a:t>
            </a:r>
            <a:r>
              <a:rPr lang="en-US" sz="2400" b="0" i="1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radiation</a:t>
            </a: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provides chemicals needed for life, such as </a:t>
            </a:r>
            <a:r>
              <a:rPr lang="en-US" sz="2400" b="0" i="1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nitrogen</a:t>
            </a: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US" sz="2400" b="0" i="1" u="none" strike="noStrike" cap="non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carbon dioxide</a:t>
            </a:r>
            <a:r>
              <a:rPr lang="en-US" sz="2400" b="0" i="1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2400" b="0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/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endParaRPr sz="2400" b="0" i="0" u="none" strike="noStrike" cap="none">
              <a:solidFill>
                <a:srgbClr val="FEFEF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676400"/>
            <a:ext cx="4736542" cy="5083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xecutiv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(4:3)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Arial</vt:lpstr>
      <vt:lpstr>Palatino Linotype</vt:lpstr>
      <vt:lpstr>Century Gothic</vt:lpstr>
      <vt:lpstr>Courier New</vt:lpstr>
      <vt:lpstr>Executive</vt:lpstr>
      <vt:lpstr>What Makes a World Habitable?</vt:lpstr>
      <vt:lpstr>Factors that make a Planet Habitable</vt:lpstr>
      <vt:lpstr>Temperature</vt:lpstr>
      <vt:lpstr>Temperature </vt:lpstr>
      <vt:lpstr>Temperature</vt:lpstr>
      <vt:lpstr>Water</vt:lpstr>
      <vt:lpstr>Water</vt:lpstr>
      <vt:lpstr>Water</vt:lpstr>
      <vt:lpstr>Atmosphere</vt:lpstr>
      <vt:lpstr>Atmosphere</vt:lpstr>
      <vt:lpstr>Atmosphere</vt:lpstr>
      <vt:lpstr>Energy</vt:lpstr>
      <vt:lpstr>Energy</vt:lpstr>
      <vt:lpstr>Energy</vt:lpstr>
      <vt:lpstr>Nutrients</vt:lpstr>
      <vt:lpstr>Nutrients</vt:lpstr>
      <vt:lpstr>Nutrients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 World Habitable?</dc:title>
  <dc:creator>Amy_Hinds</dc:creator>
  <cp:lastModifiedBy>Amy_Hinds</cp:lastModifiedBy>
  <cp:revision>1</cp:revision>
  <dcterms:modified xsi:type="dcterms:W3CDTF">2018-08-27T01:49:55Z</dcterms:modified>
</cp:coreProperties>
</file>