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84" r:id="rId2"/>
    <p:sldId id="286" r:id="rId3"/>
    <p:sldId id="297" r:id="rId4"/>
    <p:sldId id="298" r:id="rId5"/>
    <p:sldId id="299" r:id="rId6"/>
    <p:sldId id="288" r:id="rId7"/>
    <p:sldId id="291" r:id="rId8"/>
    <p:sldId id="289" r:id="rId9"/>
    <p:sldId id="290" r:id="rId10"/>
    <p:sldId id="292" r:id="rId11"/>
    <p:sldId id="293" r:id="rId12"/>
    <p:sldId id="294" r:id="rId13"/>
    <p:sldId id="295" r:id="rId14"/>
    <p:sldId id="296" r:id="rId15"/>
    <p:sldId id="287" r:id="rId16"/>
    <p:sldId id="300" r:id="rId17"/>
    <p:sldId id="301" r:id="rId18"/>
    <p:sldId id="302" r:id="rId19"/>
    <p:sldId id="303" r:id="rId20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Lato Light" panose="020B0604020202020204" charset="0"/>
      <p:regular r:id="rId24"/>
      <p:bold r:id="rId25"/>
      <p:italic r:id="rId26"/>
      <p:boldItalic r:id="rId27"/>
    </p:embeddedFont>
    <p:embeddedFont>
      <p:font typeface="Lato Hairline" panose="020B060402020202020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F8762A-58AF-4B5A-BF58-B2B1D9A9378E}">
  <a:tblStyle styleId="{B2F8762A-58AF-4B5A-BF58-B2B1D9A937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3867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4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15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41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4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5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500D07-3D22-4A4D-86B3-45F91E1792A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12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919306-D84E-450C-982B-4510F0DF8D6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3FD988-A48A-44AB-B37C-162D3A070838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223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D2EA63-8B86-48DF-8B26-15B7CF7776D3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413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769718-336B-4FBE-9605-A1222A1E0031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899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3F642B-A140-438E-AB80-04FCC56D4077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554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63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665163" y="4775597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3563" y="4775597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CB2E8-3273-4BCE-80EF-583E3F842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75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918F-A7FD-4B33-A36A-B4FD2DCCB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00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60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5babac5476980340544cdce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2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jpeg"/><Relationship Id="rId7" Type="http://schemas.openxmlformats.org/officeDocument/2006/relationships/image" Target="../media/image15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4.jpeg"/><Relationship Id="rId5" Type="http://schemas.openxmlformats.org/officeDocument/2006/relationships/image" Target="../media/image13.png"/><Relationship Id="rId10" Type="http://schemas.openxmlformats.org/officeDocument/2006/relationships/image" Target="../media/image23.jpeg"/><Relationship Id="rId4" Type="http://schemas.openxmlformats.org/officeDocument/2006/relationships/image" Target="../media/image12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9.jpeg"/><Relationship Id="rId5" Type="http://schemas.openxmlformats.org/officeDocument/2006/relationships/image" Target="../media/image14.png"/><Relationship Id="rId10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82193" y="2383602"/>
            <a:ext cx="9061807" cy="19418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 b="1" u="sng" dirty="0" smtClean="0">
                <a:solidFill>
                  <a:schemeClr val="tx1"/>
                </a:solidFill>
              </a:rPr>
              <a:t/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b="1" u="sng" dirty="0">
                <a:solidFill>
                  <a:schemeClr val="tx1"/>
                </a:solidFill>
              </a:rPr>
              <a:t/>
            </a:r>
            <a:br>
              <a:rPr lang="en-US" sz="2000" b="1" u="sng" dirty="0">
                <a:solidFill>
                  <a:schemeClr val="tx1"/>
                </a:solidFill>
              </a:rPr>
            </a:br>
            <a:r>
              <a:rPr lang="en-US" sz="2000" b="1" u="sng" dirty="0" smtClean="0">
                <a:solidFill>
                  <a:schemeClr val="tx1"/>
                </a:solidFill>
              </a:rPr>
              <a:t>Learning </a:t>
            </a:r>
            <a:r>
              <a:rPr lang="en-US" sz="2000" b="1" u="sng" dirty="0" smtClean="0">
                <a:solidFill>
                  <a:schemeClr val="tx1"/>
                </a:solidFill>
              </a:rPr>
              <a:t>Target</a:t>
            </a:r>
            <a:r>
              <a:rPr lang="en-US" sz="2000" b="1" u="sng" dirty="0" smtClean="0">
                <a:solidFill>
                  <a:schemeClr val="tx1"/>
                </a:solidFill>
              </a:rPr>
              <a:t>:</a:t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 will learn that there is a relationship between organisms and the </a:t>
            </a:r>
            <a:r>
              <a:rPr lang="en-US" sz="2000" dirty="0" smtClean="0">
                <a:solidFill>
                  <a:schemeClr val="tx1"/>
                </a:solidFill>
              </a:rPr>
              <a:t>environment in biomes to </a:t>
            </a:r>
            <a:r>
              <a:rPr lang="en-US" sz="2000" dirty="0">
                <a:solidFill>
                  <a:schemeClr val="tx1"/>
                </a:solidFill>
              </a:rPr>
              <a:t>include deserts, forests, grasslands, tundra, freshwater or marine.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u="sng" dirty="0" smtClean="0">
                <a:solidFill>
                  <a:schemeClr val="tx1"/>
                </a:solidFill>
              </a:rPr>
              <a:t>Su</a:t>
            </a:r>
            <a:r>
              <a:rPr lang="en-US" sz="2000" b="1" u="sng" dirty="0" smtClean="0">
                <a:solidFill>
                  <a:schemeClr val="tx1"/>
                </a:solidFill>
              </a:rPr>
              <a:t>ccess </a:t>
            </a:r>
            <a:r>
              <a:rPr lang="en-US" sz="2000" b="1" u="sng" dirty="0" smtClean="0">
                <a:solidFill>
                  <a:schemeClr val="tx1"/>
                </a:solidFill>
              </a:rPr>
              <a:t>Criteria:</a:t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 know how to describe which organisms </a:t>
            </a:r>
            <a:r>
              <a:rPr lang="en-US" sz="2000" dirty="0">
                <a:solidFill>
                  <a:schemeClr val="tx1"/>
                </a:solidFill>
              </a:rPr>
              <a:t>are supported in </a:t>
            </a:r>
            <a:r>
              <a:rPr lang="en-US" sz="2000" dirty="0" smtClean="0">
                <a:solidFill>
                  <a:schemeClr val="tx1"/>
                </a:solidFill>
              </a:rPr>
              <a:t>biomes.</a:t>
            </a:r>
            <a:endParaRPr sz="2400" b="1" u="sng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754" y="113016"/>
            <a:ext cx="2866490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Monday October 1, </a:t>
            </a:r>
            <a:r>
              <a:rPr lang="en-US" b="1" dirty="0" smtClean="0"/>
              <a:t>2018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192" y="502986"/>
            <a:ext cx="3277457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Science Starter: </a:t>
            </a:r>
            <a:endParaRPr lang="en-US" sz="1600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Complete </a:t>
            </a:r>
            <a:r>
              <a:rPr lang="en-US" sz="1600" dirty="0" smtClean="0"/>
              <a:t>Learning Target and Success Criteria on pg. </a:t>
            </a:r>
            <a:r>
              <a:rPr lang="en-US" sz="1600" dirty="0" smtClean="0"/>
              <a:t>1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Return all papers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Class Jobs (Changes to substitute/printer)</a:t>
            </a:r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13729" y="4384288"/>
            <a:ext cx="5476126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Agenda:  </a:t>
            </a:r>
            <a:endParaRPr lang="en-US" dirty="0" smtClean="0"/>
          </a:p>
          <a:p>
            <a:r>
              <a:rPr lang="en-US" dirty="0" smtClean="0"/>
              <a:t>10/4—Quiz</a:t>
            </a:r>
            <a:r>
              <a:rPr lang="en-US" dirty="0" smtClean="0"/>
              <a:t>			10/10—Vocabulary </a:t>
            </a:r>
            <a:r>
              <a:rPr lang="en-US" dirty="0" err="1" smtClean="0"/>
              <a:t>Quizzizz</a:t>
            </a:r>
            <a:endParaRPr lang="en-US" dirty="0" smtClean="0"/>
          </a:p>
          <a:p>
            <a:r>
              <a:rPr lang="en-US" dirty="0" smtClean="0"/>
              <a:t>10/8-10/9—No school		10/11—DCA Unit 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69165"/>
              </p:ext>
            </p:extLst>
          </p:nvPr>
        </p:nvGraphicFramePr>
        <p:xfrm>
          <a:off x="3791159" y="113016"/>
          <a:ext cx="5106263" cy="21991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87747"/>
                <a:gridCol w="825502"/>
                <a:gridCol w="804602"/>
                <a:gridCol w="1118082"/>
                <a:gridCol w="1170330"/>
              </a:tblGrid>
              <a:tr h="469763">
                <a:tc>
                  <a:txBody>
                    <a:bodyPr/>
                    <a:lstStyle/>
                    <a:p>
                      <a:r>
                        <a:rPr lang="en-US" dirty="0" smtClean="0"/>
                        <a:t>Attendance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Printer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Substitute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Time-keeper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203">
                <a:tc>
                  <a:txBody>
                    <a:bodyPr/>
                    <a:lstStyle/>
                    <a:p>
                      <a:r>
                        <a:rPr lang="en-US" sz="1400" u="none" strike="noStrike" cap="none" dirty="0" smtClean="0">
                          <a:effectLst/>
                          <a:sym typeface="Arial"/>
                        </a:rPr>
                        <a:t>Kinsley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none" strike="noStrike" cap="none" dirty="0" smtClean="0">
                          <a:effectLst/>
                          <a:sym typeface="Arial"/>
                        </a:rPr>
                        <a:t>Kiki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Malik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Cymone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Wilson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203">
                <a:tc>
                  <a:txBody>
                    <a:bodyPr/>
                    <a:lstStyle/>
                    <a:p>
                      <a:r>
                        <a:rPr lang="en-US" dirty="0" smtClean="0"/>
                        <a:t>Tyler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Hunter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Kailey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Braedon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Athena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203">
                <a:tc>
                  <a:txBody>
                    <a:bodyPr/>
                    <a:lstStyle/>
                    <a:p>
                      <a:r>
                        <a:rPr lang="en-US" dirty="0" smtClean="0"/>
                        <a:t>Bella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Joaquin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Kiana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TJ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203">
                <a:tc>
                  <a:txBody>
                    <a:bodyPr/>
                    <a:lstStyle/>
                    <a:p>
                      <a:r>
                        <a:rPr lang="en-US" dirty="0" smtClean="0"/>
                        <a:t>Kennedi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Paris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Joshua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Sophia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Legend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2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Loisgrace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Isaiah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Carlos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none" strike="noStrike" cap="none" dirty="0" err="1" smtClean="0">
                          <a:effectLst/>
                          <a:sym typeface="Arial"/>
                        </a:rPr>
                        <a:t>Hwiseong</a:t>
                      </a:r>
                      <a:r>
                        <a:rPr lang="en-US" sz="1400" u="none" strike="noStrike" cap="none" dirty="0" smtClean="0">
                          <a:effectLst/>
                          <a:sym typeface="Arial"/>
                        </a:rPr>
                        <a:t>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0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29068"/>
            <a:ext cx="6229350" cy="50063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 smtClean="0"/>
              <a:t>Grassland Biome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143001" y="685800"/>
            <a:ext cx="50706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u="sng" dirty="0">
                <a:solidFill>
                  <a:srgbClr val="0070C0"/>
                </a:solidFill>
                <a:latin typeface="Tahoma" panose="020B0604030504040204" pitchFamily="34" charset="0"/>
              </a:rPr>
              <a:t>Flat</a:t>
            </a:r>
            <a:r>
              <a:rPr lang="en-US" altLang="en-US" sz="2400" dirty="0">
                <a:latin typeface="Tahoma" panose="020B0604030504040204" pitchFamily="34" charset="0"/>
              </a:rPr>
              <a:t>, mostly </a:t>
            </a:r>
            <a:r>
              <a:rPr lang="en-US" altLang="en-US" sz="2400" u="sng" dirty="0">
                <a:solidFill>
                  <a:srgbClr val="0070C0"/>
                </a:solidFill>
                <a:latin typeface="Tahoma" panose="020B0604030504040204" pitchFamily="34" charset="0"/>
              </a:rPr>
              <a:t>treeless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Dry, often drought-plagued.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Important to us for food crops.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Good soil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Hot summers and cool winters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Not enough rain for thick forests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ahoma" panose="020B0604030504040204" pitchFamily="34" charset="0"/>
              </a:rPr>
              <a:t>Features the world’s best runners.</a:t>
            </a:r>
          </a:p>
        </p:txBody>
      </p:sp>
      <p:pic>
        <p:nvPicPr>
          <p:cNvPr id="6149" name="Picture 5" descr="savann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59766"/>
            <a:ext cx="2914650" cy="17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ras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725459"/>
            <a:ext cx="1714500" cy="128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zebra-he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62" y="2179152"/>
            <a:ext cx="167085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awf-cheet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" y="3491472"/>
            <a:ext cx="3171825" cy="151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0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4451" y="114300"/>
            <a:ext cx="5589783" cy="48515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4000" dirty="0" smtClean="0"/>
              <a:t>Desert Biome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73994" y="857250"/>
            <a:ext cx="33837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Really </a:t>
            </a:r>
            <a:r>
              <a:rPr lang="en-US" altLang="en-US" sz="2400" u="sng" dirty="0">
                <a:solidFill>
                  <a:srgbClr val="0070C0"/>
                </a:solidFill>
                <a:latin typeface="Tahoma" panose="020B0604030504040204" pitchFamily="34" charset="0"/>
              </a:rPr>
              <a:t>DRY.</a:t>
            </a:r>
            <a:endParaRPr lang="en-US" altLang="en-US" sz="2400" u="sng" dirty="0">
              <a:latin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Hot days and cold nights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Poor soil (Rocky or sandy soil)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Plants adapted to conserve water</a:t>
            </a:r>
          </a:p>
        </p:txBody>
      </p:sp>
      <p:pic>
        <p:nvPicPr>
          <p:cNvPr id="14344" name="Picture 8" descr="dese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163491"/>
            <a:ext cx="3086100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474494" y="4311254"/>
            <a:ext cx="6174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DRY</a:t>
            </a:r>
          </a:p>
        </p:txBody>
      </p:sp>
      <p:pic>
        <p:nvPicPr>
          <p:cNvPr id="14348" name="Picture 12" descr="300px-Saudi-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175398"/>
            <a:ext cx="3086100" cy="19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188744" y="4254104"/>
            <a:ext cx="27815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DRY, except for the man-</a:t>
            </a:r>
          </a:p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made lake</a:t>
            </a:r>
          </a:p>
        </p:txBody>
      </p:sp>
      <p:pic>
        <p:nvPicPr>
          <p:cNvPr id="14351" name="Picture 15" descr="mojave_des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171825"/>
            <a:ext cx="30861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5131594" y="4425554"/>
            <a:ext cx="2659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See any rain here?  Dry.</a:t>
            </a:r>
          </a:p>
        </p:txBody>
      </p:sp>
      <p:pic>
        <p:nvPicPr>
          <p:cNvPr id="14" name="Picture 6" descr="ueol_01_img0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014295"/>
            <a:ext cx="1261832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b="4347"/>
          <a:stretch>
            <a:fillRect/>
          </a:stretch>
        </p:blipFill>
        <p:spPr bwMode="auto">
          <a:xfrm>
            <a:off x="6221016" y="483125"/>
            <a:ext cx="1676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Mojave-Rattlesnake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24" y="3603854"/>
            <a:ext cx="2800350" cy="14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  <p:bldP spid="14346" grpId="0" autoUpdateAnimBg="0"/>
      <p:bldP spid="14349" grpId="0" autoUpdateAnimBg="0"/>
      <p:bldP spid="1435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517" y="69675"/>
            <a:ext cx="6229350" cy="673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000" dirty="0"/>
              <a:t>Tropical Rain Forest Biome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43000" y="1028700"/>
            <a:ext cx="33147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Lots of </a:t>
            </a:r>
            <a:r>
              <a:rPr lang="en-US" altLang="en-US" sz="2400" u="sng" dirty="0">
                <a:solidFill>
                  <a:srgbClr val="0070C0"/>
                </a:solidFill>
                <a:latin typeface="Tahoma" panose="020B0604030504040204" pitchFamily="34" charset="0"/>
              </a:rPr>
              <a:t>rainfall</a:t>
            </a:r>
            <a:r>
              <a:rPr lang="en-US" altLang="en-US" sz="2400" dirty="0">
                <a:latin typeface="Tahoma" panose="020B0604030504040204" pitchFamily="34" charset="0"/>
              </a:rPr>
              <a:t> and high biodiversity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Very warm all year round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Soil is ok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High canopy trees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Lots of animals and plants</a:t>
            </a:r>
          </a:p>
        </p:txBody>
      </p:sp>
      <p:pic>
        <p:nvPicPr>
          <p:cNvPr id="23566" name="Picture 7" descr="rainforest_Congo_F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86101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 descr="image&amp;usg=__X6OHd8P-ZzetBLq5UYFOB2VKofY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96" y="406313"/>
            <a:ext cx="1650206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zfox_tropical_rain_forest_p1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31" y="1111516"/>
            <a:ext cx="1257301" cy="165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CN08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106069"/>
            <a:ext cx="1291521" cy="9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7" y="3686441"/>
            <a:ext cx="1714500" cy="1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8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7993" y="143329"/>
            <a:ext cx="5250300" cy="152108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Freshwater Aquatic-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Lakes, ponds, rivers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7" y="345468"/>
            <a:ext cx="2753475" cy="2065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70" y="2083726"/>
            <a:ext cx="3202969" cy="240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1" y="2656083"/>
            <a:ext cx="3111071" cy="23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7993" y="595397"/>
            <a:ext cx="5250300" cy="1159800"/>
          </a:xfrm>
        </p:spPr>
        <p:txBody>
          <a:bodyPr/>
          <a:lstStyle/>
          <a:p>
            <a:r>
              <a:rPr lang="en-US" dirty="0" smtClean="0"/>
              <a:t>Marine Aquatic-Saltwater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8" y="1175297"/>
            <a:ext cx="4569431" cy="3427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31" y="1968648"/>
            <a:ext cx="3131462" cy="24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7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912146" y="2337625"/>
            <a:ext cx="5372230" cy="1915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FF00"/>
                </a:solidFill>
              </a:rPr>
              <a:t>Do the Right Thing Even When No One is Looking</a:t>
            </a:r>
            <a:endParaRPr sz="6000" b="1" dirty="0">
              <a:solidFill>
                <a:srgbClr val="FFFF00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6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82193" y="2383602"/>
            <a:ext cx="9061807" cy="19418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 b="1" u="sng" dirty="0" smtClean="0">
                <a:solidFill>
                  <a:schemeClr val="tx1"/>
                </a:solidFill>
              </a:rPr>
              <a:t/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b="1" u="sng" dirty="0">
                <a:solidFill>
                  <a:schemeClr val="tx1"/>
                </a:solidFill>
              </a:rPr>
              <a:t/>
            </a:r>
            <a:br>
              <a:rPr lang="en-US" sz="2000" b="1" u="sng" dirty="0">
                <a:solidFill>
                  <a:schemeClr val="tx1"/>
                </a:solidFill>
              </a:rPr>
            </a:br>
            <a:r>
              <a:rPr lang="en-US" sz="2000" b="1" u="sng" dirty="0" smtClean="0">
                <a:solidFill>
                  <a:schemeClr val="tx1"/>
                </a:solidFill>
              </a:rPr>
              <a:t>Learning </a:t>
            </a:r>
            <a:r>
              <a:rPr lang="en-US" sz="2000" b="1" u="sng" dirty="0" smtClean="0">
                <a:solidFill>
                  <a:schemeClr val="tx1"/>
                </a:solidFill>
              </a:rPr>
              <a:t>Target</a:t>
            </a:r>
            <a:r>
              <a:rPr lang="en-US" sz="2000" b="1" u="sng" dirty="0" smtClean="0">
                <a:solidFill>
                  <a:schemeClr val="tx1"/>
                </a:solidFill>
              </a:rPr>
              <a:t>:</a:t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 will learn that there is a relationship between organisms and the </a:t>
            </a:r>
            <a:r>
              <a:rPr lang="en-US" sz="2000" dirty="0" smtClean="0">
                <a:solidFill>
                  <a:schemeClr val="tx1"/>
                </a:solidFill>
              </a:rPr>
              <a:t>environment in biomes to </a:t>
            </a:r>
            <a:r>
              <a:rPr lang="en-US" sz="2000" dirty="0">
                <a:solidFill>
                  <a:schemeClr val="tx1"/>
                </a:solidFill>
              </a:rPr>
              <a:t>include deserts, forests, grasslands, tundra, freshwater or marine.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u="sng" dirty="0" smtClean="0">
                <a:solidFill>
                  <a:schemeClr val="tx1"/>
                </a:solidFill>
              </a:rPr>
              <a:t>Su</a:t>
            </a:r>
            <a:r>
              <a:rPr lang="en-US" sz="2000" b="1" u="sng" dirty="0" smtClean="0">
                <a:solidFill>
                  <a:schemeClr val="tx1"/>
                </a:solidFill>
              </a:rPr>
              <a:t>ccess </a:t>
            </a:r>
            <a:r>
              <a:rPr lang="en-US" sz="2000" b="1" u="sng" dirty="0" smtClean="0">
                <a:solidFill>
                  <a:schemeClr val="tx1"/>
                </a:solidFill>
              </a:rPr>
              <a:t>Criteria:</a:t>
            </a:r>
            <a:br>
              <a:rPr lang="en-US" sz="2000" b="1" u="sng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 know how to determine which organisms </a:t>
            </a:r>
            <a:r>
              <a:rPr lang="en-US" sz="2000" dirty="0">
                <a:solidFill>
                  <a:schemeClr val="tx1"/>
                </a:solidFill>
              </a:rPr>
              <a:t>are supported in </a:t>
            </a:r>
            <a:r>
              <a:rPr lang="en-US" sz="2000" dirty="0" smtClean="0">
                <a:solidFill>
                  <a:schemeClr val="tx1"/>
                </a:solidFill>
              </a:rPr>
              <a:t>a variety of biomes.</a:t>
            </a:r>
            <a:endParaRPr sz="2400" b="1" u="sng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754" y="113016"/>
            <a:ext cx="2866490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Monday October 1, </a:t>
            </a:r>
            <a:r>
              <a:rPr lang="en-US" b="1" dirty="0" smtClean="0"/>
              <a:t>2018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192" y="502986"/>
            <a:ext cx="327745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Science Starter: </a:t>
            </a:r>
            <a:endParaRPr lang="en-US" sz="1600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Microhabitat Warm up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READ learning target and success criteria </a:t>
            </a:r>
          </a:p>
          <a:p>
            <a:r>
              <a:rPr lang="en-US" sz="1600" dirty="0" smtClean="0"/>
              <a:t>(You do not need to rewrite 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3729" y="4384288"/>
            <a:ext cx="5476126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Agenda:  </a:t>
            </a:r>
            <a:endParaRPr lang="en-US" dirty="0" smtClean="0"/>
          </a:p>
          <a:p>
            <a:r>
              <a:rPr lang="en-US" dirty="0" smtClean="0"/>
              <a:t>10/4—Quiz</a:t>
            </a:r>
            <a:r>
              <a:rPr lang="en-US" dirty="0" smtClean="0"/>
              <a:t>			10/10—Vocabulary </a:t>
            </a:r>
            <a:r>
              <a:rPr lang="en-US" dirty="0" err="1" smtClean="0"/>
              <a:t>Quizzizz</a:t>
            </a:r>
            <a:endParaRPr lang="en-US" dirty="0" smtClean="0"/>
          </a:p>
          <a:p>
            <a:r>
              <a:rPr lang="en-US" dirty="0" smtClean="0"/>
              <a:t>10/8-10/9—No school		10/11—DCA Unit 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56" y="15864"/>
            <a:ext cx="4438436" cy="22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5757"/>
            <a:ext cx="8804952" cy="48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246579" y="0"/>
            <a:ext cx="8671390" cy="5067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sz="1800" dirty="0" smtClean="0">
                <a:solidFill>
                  <a:srgbClr val="7030A0"/>
                </a:solidFill>
              </a:rPr>
              <a:t>Good </a:t>
            </a:r>
            <a:r>
              <a:rPr lang="en-US" sz="1800" dirty="0" smtClean="0">
                <a:solidFill>
                  <a:srgbClr val="7030A0"/>
                </a:solidFill>
              </a:rPr>
              <a:t>things/ Rater </a:t>
            </a:r>
            <a:endParaRPr lang="en-US" sz="1800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2.  Biomes investigation continued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Link on my website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Use pgs. 14-15 to complete the biomes chart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Once you have completed the chart then answer the questions on pg. 15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If you do not complete this then it is</a:t>
            </a:r>
          </a:p>
          <a:p>
            <a:pPr marL="457200" lvl="1" indent="0"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Homework.</a:t>
            </a:r>
          </a:p>
          <a:p>
            <a:pPr marL="457200" lvl="1" indent="0">
              <a:buClr>
                <a:schemeClr val="dk1"/>
              </a:buClr>
              <a:buSzPts val="1100"/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lvl="1" indent="0"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Early finishers:</a:t>
            </a:r>
          </a:p>
          <a:p>
            <a:pPr marL="457200" lvl="1" indent="0"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See Mrs. Hinds </a:t>
            </a:r>
            <a:r>
              <a:rPr lang="en-US" sz="2400" smtClean="0">
                <a:solidFill>
                  <a:schemeClr val="accent3">
                    <a:lumMod val="50000"/>
                  </a:schemeClr>
                </a:solidFill>
              </a:rPr>
              <a:t>for BIOMES CHART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lvl="1" indent="0">
              <a:buClr>
                <a:schemeClr val="dk1"/>
              </a:buClr>
              <a:buSzPts val="1100"/>
              <a:buNone/>
            </a:pPr>
            <a:endParaRPr lang="en-US" sz="2400" dirty="0" smtClean="0">
              <a:solidFill>
                <a:srgbClr val="B45F0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B45F06"/>
                </a:solidFill>
              </a:rPr>
              <a:t>3.  </a:t>
            </a:r>
            <a:r>
              <a:rPr lang="en-US" sz="2400" dirty="0" smtClean="0">
                <a:solidFill>
                  <a:srgbClr val="B45F06"/>
                </a:solidFill>
              </a:rPr>
              <a:t>Launch</a:t>
            </a:r>
            <a:endParaRPr sz="2400" dirty="0">
              <a:solidFill>
                <a:srgbClr val="B45F0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B45F06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44" y="1877536"/>
            <a:ext cx="2234040" cy="22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912146" y="2337625"/>
            <a:ext cx="5372230" cy="1915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FF00"/>
                </a:solidFill>
              </a:rPr>
              <a:t>Do the Right Thing Even When No One is Looking</a:t>
            </a:r>
            <a:endParaRPr sz="6000" b="1" dirty="0">
              <a:solidFill>
                <a:srgbClr val="FFFF00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4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246579" y="0"/>
            <a:ext cx="8671390" cy="5067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sz="1800" dirty="0" smtClean="0">
                <a:solidFill>
                  <a:srgbClr val="7030A0"/>
                </a:solidFill>
              </a:rPr>
              <a:t>Good </a:t>
            </a:r>
            <a:r>
              <a:rPr lang="en-US" sz="1800" dirty="0" smtClean="0">
                <a:solidFill>
                  <a:srgbClr val="7030A0"/>
                </a:solidFill>
              </a:rPr>
              <a:t>things/ Rater </a:t>
            </a:r>
            <a:endParaRPr lang="en-US" sz="1800" dirty="0">
              <a:solidFill>
                <a:srgbClr val="7030A0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sz="1800" dirty="0" smtClean="0">
                <a:solidFill>
                  <a:srgbClr val="7030A0"/>
                </a:solidFill>
              </a:rPr>
              <a:t>Return all papers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 smtClean="0">
                <a:solidFill>
                  <a:srgbClr val="7030A0"/>
                </a:solidFill>
                <a:hlinkClick r:id="rId3"/>
              </a:rPr>
              <a:t>3. 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hlinkClick r:id="rId3"/>
              </a:rPr>
              <a:t>Biomes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hlinkClick r:id="rId3"/>
              </a:rPr>
              <a:t>Video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/ Biomes Notes pg. 13 in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workbook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(4</a:t>
            </a:r>
            <a:r>
              <a:rPr lang="en-US" sz="1800" baseline="30000" dirty="0" smtClean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, 6</a:t>
            </a:r>
            <a:r>
              <a:rPr lang="en-US" sz="1800" baseline="30000" dirty="0" smtClean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, 7th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-pg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. 12 Microhabitats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 startAt="4"/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Biomes investigation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Link on my website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Use pgs. 14-15 to complete the biomes chart</a:t>
            </a:r>
          </a:p>
          <a:p>
            <a:pPr lvl="1" indent="-457200">
              <a:buClr>
                <a:schemeClr val="dk1"/>
              </a:buClr>
              <a:buSzPts val="1100"/>
              <a:buAutoNum type="alphaL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You will be able to work on this tomorrow during class.</a:t>
            </a:r>
          </a:p>
          <a:p>
            <a:pPr marL="457200" lvl="1" indent="0">
              <a:buClr>
                <a:schemeClr val="dk1"/>
              </a:buClr>
              <a:buSzPts val="1100"/>
              <a:buNone/>
            </a:pPr>
            <a:endParaRPr lang="en-US" sz="2400" dirty="0" smtClean="0">
              <a:solidFill>
                <a:srgbClr val="B45F0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B45F06"/>
                </a:solidFill>
              </a:rPr>
              <a:t>5.  </a:t>
            </a:r>
            <a:r>
              <a:rPr lang="en-US" sz="2400" dirty="0" smtClean="0">
                <a:solidFill>
                  <a:srgbClr val="B45F06"/>
                </a:solidFill>
              </a:rPr>
              <a:t>Launch</a:t>
            </a:r>
            <a:endParaRPr sz="2400" dirty="0">
              <a:solidFill>
                <a:srgbClr val="B45F0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B45F06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75" y="2627549"/>
            <a:ext cx="4124485" cy="2242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49" y="215757"/>
            <a:ext cx="2169019" cy="14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26353"/>
            <a:ext cx="5511300" cy="857400"/>
          </a:xfrm>
        </p:spPr>
        <p:txBody>
          <a:bodyPr/>
          <a:lstStyle/>
          <a:p>
            <a:pPr algn="r"/>
            <a:r>
              <a:rPr lang="en-US" altLang="en-US" sz="4400" dirty="0" smtClean="0"/>
              <a:t>Cornell Notes Pg.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951"/>
            <a:ext cx="5511300" cy="2605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700" u="sng" dirty="0"/>
              <a:t>Learning Target:</a:t>
            </a:r>
          </a:p>
          <a:p>
            <a:pPr>
              <a:defRPr/>
            </a:pPr>
            <a:r>
              <a:rPr lang="en-US" sz="3000" dirty="0"/>
              <a:t>I will learn the relationship between organisms and the environment including </a:t>
            </a:r>
            <a:r>
              <a:rPr lang="en-US" sz="3000" b="1" u="sng" dirty="0">
                <a:solidFill>
                  <a:srgbClr val="00B0F0"/>
                </a:solidFill>
              </a:rPr>
              <a:t>microhabitats</a:t>
            </a:r>
            <a:r>
              <a:rPr lang="en-US" sz="3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000" dirty="0"/>
              <a:t>in </a:t>
            </a:r>
            <a:r>
              <a:rPr lang="en-US" sz="3000" b="1" u="sng" dirty="0">
                <a:solidFill>
                  <a:srgbClr val="00B0F0"/>
                </a:solidFill>
              </a:rPr>
              <a:t>schoolyards</a:t>
            </a:r>
            <a:r>
              <a:rPr lang="en-US" sz="3000" dirty="0"/>
              <a:t> and </a:t>
            </a:r>
            <a:r>
              <a:rPr lang="en-US" sz="3000" b="1" u="sng" dirty="0">
                <a:solidFill>
                  <a:srgbClr val="00B0F0"/>
                </a:solidFill>
              </a:rPr>
              <a:t>biomes</a:t>
            </a:r>
            <a:r>
              <a:rPr lang="en-US" sz="3000" dirty="0"/>
              <a:t>, support different varieties of organisms.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42" y="206767"/>
            <a:ext cx="1790700" cy="9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8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3150" y="114301"/>
            <a:ext cx="4572000" cy="536972"/>
          </a:xfrm>
          <a:solidFill>
            <a:schemeClr val="bg2">
              <a:lumMod val="40000"/>
              <a:lumOff val="6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/>
          <a:lstStyle/>
          <a:p>
            <a:pPr eaLnBrk="1" hangingPunct="1">
              <a:defRPr/>
            </a:pPr>
            <a:r>
              <a:rPr lang="en-US" sz="3000" dirty="0">
                <a:latin typeface="Comic Sans MS" pitchFamily="66" charset="0"/>
              </a:rPr>
              <a:t>What is a Microhabitat?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9" y="588841"/>
            <a:ext cx="9072081" cy="339447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 smtClean="0"/>
              <a:t>A microhabitat is a </a:t>
            </a:r>
            <a:r>
              <a:rPr lang="en-US" altLang="en-US" sz="2800" b="1" u="sng" dirty="0" smtClean="0">
                <a:solidFill>
                  <a:srgbClr val="00B0F0"/>
                </a:solidFill>
              </a:rPr>
              <a:t>small specialized habitat </a:t>
            </a:r>
            <a:r>
              <a:rPr lang="en-US" altLang="en-US" sz="2800" dirty="0" smtClean="0"/>
              <a:t>within a larger habitat.  </a:t>
            </a:r>
          </a:p>
          <a:p>
            <a:pPr>
              <a:buFontTx/>
              <a:buNone/>
            </a:pPr>
            <a:endParaRPr lang="en-US" altLang="en-US" sz="2800" dirty="0" smtClean="0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23291" y="1572587"/>
            <a:ext cx="6278152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Some examples of microhabitats include: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Rotting </a:t>
            </a:r>
            <a:r>
              <a:rPr lang="en-US" altLang="en-US" sz="2100" b="1" dirty="0">
                <a:solidFill>
                  <a:srgbClr val="00B0F0"/>
                </a:solidFill>
              </a:rPr>
              <a:t>Logs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u="sng" dirty="0">
                <a:solidFill>
                  <a:srgbClr val="00B0F0"/>
                </a:solidFill>
              </a:rPr>
              <a:t>Under </a:t>
            </a:r>
            <a:r>
              <a:rPr lang="en-US" altLang="en-US" sz="2100" b="1" dirty="0">
                <a:solidFill>
                  <a:srgbClr val="FF0000"/>
                </a:solidFill>
              </a:rPr>
              <a:t>Rocks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u="sng" dirty="0">
                <a:solidFill>
                  <a:srgbClr val="00B0F0"/>
                </a:solidFill>
              </a:rPr>
              <a:t>Ant </a:t>
            </a:r>
            <a:r>
              <a:rPr lang="en-US" altLang="en-US" sz="2100" b="1" dirty="0">
                <a:solidFill>
                  <a:srgbClr val="FF0000"/>
                </a:solidFill>
              </a:rPr>
              <a:t>Hill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Aquarium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Puddle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Shade or </a:t>
            </a:r>
            <a:r>
              <a:rPr lang="en-US" altLang="en-US" sz="2100" b="1" u="sng" dirty="0">
                <a:solidFill>
                  <a:srgbClr val="00B0F0"/>
                </a:solidFill>
              </a:rPr>
              <a:t>sunlight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Dry or</a:t>
            </a:r>
            <a:r>
              <a:rPr lang="en-US" altLang="en-US" sz="2100" b="1" u="sng" dirty="0">
                <a:solidFill>
                  <a:srgbClr val="00B0F0"/>
                </a:solidFill>
              </a:rPr>
              <a:t> wet</a:t>
            </a:r>
            <a:endParaRPr lang="en-US" altLang="en-US" sz="2100" b="1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buNone/>
            </a:pPr>
            <a:endParaRPr lang="en-US" altLang="en-US" sz="2100" b="1" dirty="0">
              <a:solidFill>
                <a:srgbClr val="FFFF00"/>
              </a:solidFill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100" b="1" dirty="0">
                <a:solidFill>
                  <a:srgbClr val="00B050"/>
                </a:solidFill>
              </a:rPr>
              <a:t>Non-examples of microhabitats include: 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100" b="1" dirty="0">
                <a:solidFill>
                  <a:srgbClr val="00B050"/>
                </a:solidFill>
              </a:rPr>
              <a:t>Forest, Ocean, Desert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dirty="0"/>
          </a:p>
        </p:txBody>
      </p:sp>
      <p:pic>
        <p:nvPicPr>
          <p:cNvPr id="41989" name="Picture 2" descr="https://encrypted-tbn1.gstatic.com/images?q=tbn:ANd9GcQyjOz2J9MsstThq8fmjDLt-QAvxQHMK5hIw7tvlv_6kIGjRz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089547"/>
            <a:ext cx="125968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https://encrypted-tbn0.gstatic.com/images?q=tbn:ANd9GcS9DudPTMpXHU--Sp3BKRzerULNCHY1SLko-GhMZ0SW_ySPw12P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56" y="3332560"/>
            <a:ext cx="1485900" cy="107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 descr="https://encrypted-tbn2.gstatic.com/images?q=tbn:ANd9GcSDFGFAdMlRlXWz5Ow48rG0ry88BHRQ8any5pw5dDnjRqroD6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98" y="1943100"/>
            <a:ext cx="1739503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7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3150" y="114301"/>
            <a:ext cx="4572000" cy="536972"/>
          </a:xfrm>
          <a:solidFill>
            <a:schemeClr val="bg2">
              <a:lumMod val="40000"/>
              <a:lumOff val="6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/>
          <a:lstStyle/>
          <a:p>
            <a:pPr eaLnBrk="1" hangingPunct="1">
              <a:defRPr/>
            </a:pPr>
            <a:r>
              <a:rPr lang="en-US" sz="3000" dirty="0">
                <a:latin typeface="Comic Sans MS" pitchFamily="66" charset="0"/>
              </a:rPr>
              <a:t>What is a Microhabitat?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742950"/>
            <a:ext cx="6572250" cy="37147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Why do microhabitats support a variety of organisms?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-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The temperature, humidity, light and soil may be different from the surrounding habitat resources available &amp; conditions for survival.</a:t>
            </a:r>
          </a:p>
          <a:p>
            <a:pPr>
              <a:buFontTx/>
              <a:buNone/>
            </a:pPr>
            <a:endParaRPr lang="en-US" altLang="en-US" dirty="0" smtClean="0">
              <a:solidFill>
                <a:srgbClr val="00B0F0"/>
              </a:solidFill>
            </a:endParaRPr>
          </a:p>
          <a:p>
            <a:pPr>
              <a:buFontTx/>
              <a:buNone/>
            </a:pPr>
            <a:endParaRPr lang="en-US" altLang="en-US" dirty="0" smtClean="0">
              <a:solidFill>
                <a:srgbClr val="00B0F0"/>
              </a:solidFill>
            </a:endParaRPr>
          </a:p>
          <a:p>
            <a:pPr>
              <a:buFontTx/>
              <a:buNone/>
            </a:pPr>
            <a:endParaRPr lang="en-US" altLang="en-US" dirty="0" smtClean="0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1257300" y="1428750"/>
            <a:ext cx="56578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None/>
            </a:pPr>
            <a:endParaRPr lang="en-US" altLang="en-US" sz="2100" b="1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pic>
        <p:nvPicPr>
          <p:cNvPr id="44037" name="Picture 2" descr="https://encrypted-tbn1.gstatic.com/images?q=tbn:ANd9GcQyjOz2J9MsstThq8fmjDLt-QAvxQHMK5hIw7tvlv_6kIGjRz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98" y="4050506"/>
            <a:ext cx="125968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https://encrypted-tbn0.gstatic.com/images?q=tbn:ANd9GcS9DudPTMpXHU--Sp3BKRzerULNCHY1SLko-GhMZ0SW_ySPw12P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974306"/>
            <a:ext cx="1485900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https://encrypted-tbn2.gstatic.com/images?q=tbn:ANd9GcSDFGFAdMlRlXWz5Ow48rG0ry88BHRQ8any5pw5dDnjRqroD6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757613"/>
            <a:ext cx="1739504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2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375" y="342900"/>
            <a:ext cx="5794625" cy="109061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 smtClean="0"/>
              <a:t>Biomes of the World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141111" y="1428750"/>
            <a:ext cx="674558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What is a BIOME?  </a:t>
            </a:r>
            <a:r>
              <a:rPr lang="en-US" altLang="en-US" sz="2700" dirty="0">
                <a:solidFill>
                  <a:srgbClr val="333333"/>
                </a:solidFill>
                <a:latin typeface="Times New Roman" panose="02020603050405020304" pitchFamily="18" charset="0"/>
              </a:rPr>
              <a:t>A group of ecosystems with similar</a:t>
            </a:r>
            <a:r>
              <a:rPr lang="en-US" altLang="en-US" sz="2700" u="sng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climates </a:t>
            </a:r>
            <a:r>
              <a:rPr lang="en-US" altLang="en-US" sz="2700" dirty="0">
                <a:solidFill>
                  <a:srgbClr val="292929"/>
                </a:solidFill>
                <a:latin typeface="Times New Roman" panose="02020603050405020304" pitchFamily="18" charset="0"/>
              </a:rPr>
              <a:t>and </a:t>
            </a:r>
            <a:r>
              <a:rPr lang="en-US" altLang="en-US" sz="27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organisms.  </a:t>
            </a:r>
            <a:r>
              <a:rPr lang="en-US" altLang="en-US" sz="27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altLang="en-US" sz="27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7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Note:  This is a very large area...larger than an ecosystem</a:t>
            </a:r>
            <a:endParaRPr lang="en-US" altLang="en-US" sz="2700" i="1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200770" y="3086103"/>
            <a:ext cx="6800861" cy="1846660"/>
            <a:chOff x="86" y="2592"/>
            <a:chExt cx="5256" cy="1551"/>
          </a:xfrm>
        </p:grpSpPr>
        <p:sp>
          <p:nvSpPr>
            <p:cNvPr id="4102" name="Text Box 5"/>
            <p:cNvSpPr txBox="1">
              <a:spLocks noChangeArrowheads="1"/>
            </p:cNvSpPr>
            <p:nvPr/>
          </p:nvSpPr>
          <p:spPr bwMode="auto">
            <a:xfrm>
              <a:off x="86" y="2592"/>
              <a:ext cx="2872" cy="1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SzPct val="90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7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Tundra</a:t>
              </a:r>
            </a:p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u="sng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Taiga</a:t>
              </a:r>
              <a:r>
                <a:rPr lang="en-US" altLang="en-US" sz="2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 (Coniferous Forest) </a:t>
              </a:r>
            </a:p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Temperate Deciduous   Forest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 dirty="0">
                <a:solidFill>
                  <a:srgbClr val="333333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3" name="Text Box 6"/>
            <p:cNvSpPr txBox="1">
              <a:spLocks noChangeArrowheads="1"/>
            </p:cNvSpPr>
            <p:nvPr/>
          </p:nvSpPr>
          <p:spPr bwMode="auto">
            <a:xfrm>
              <a:off x="2958" y="2640"/>
              <a:ext cx="2384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SzPct val="90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7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u="sng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Grassland</a:t>
              </a:r>
              <a:r>
                <a:rPr lang="en-US" altLang="en-US" sz="2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 (Savanna)</a:t>
              </a:r>
            </a:p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u="sng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Desert</a:t>
              </a:r>
            </a:p>
            <a:p>
              <a:pPr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ü"/>
              </a:pPr>
              <a:r>
                <a:rPr lang="en-US" altLang="en-US" sz="24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Tropical Rain Forest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7" y="72799"/>
            <a:ext cx="2628900" cy="1180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111" y="4681806"/>
            <a:ext cx="6174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Freshwater Aquatic, Marine (Saltwater) Aquatic </a:t>
            </a:r>
          </a:p>
        </p:txBody>
      </p:sp>
    </p:spTree>
    <p:extLst>
      <p:ext uri="{BB962C8B-B14F-4D97-AF65-F5344CB8AC3E}">
        <p14:creationId xmlns:p14="http://schemas.microsoft.com/office/powerpoint/2010/main" val="32209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5280" y="133563"/>
            <a:ext cx="5086350" cy="571500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The Tundra Biome</a:t>
            </a:r>
          </a:p>
        </p:txBody>
      </p:sp>
      <p:pic>
        <p:nvPicPr>
          <p:cNvPr id="8196" name="Picture 4" descr="hauschulz_P616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" y="35433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06594" y="351166"/>
            <a:ext cx="314325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5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Near the northern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 part of Earth.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VERY COLD all year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Treeless, mostly frozen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Little Precipitation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92929"/>
                </a:solidFill>
                <a:latin typeface="Times New Roman" panose="02020603050405020304" pitchFamily="18" charset="0"/>
              </a:rPr>
              <a:t>Low </a:t>
            </a:r>
            <a:r>
              <a:rPr lang="en-US" altLang="en-US" sz="2400" u="sng" dirty="0">
                <a:solidFill>
                  <a:srgbClr val="292929"/>
                </a:solidFill>
                <a:latin typeface="Times New Roman" panose="02020603050405020304" pitchFamily="18" charset="0"/>
              </a:rPr>
              <a:t>biodiversity</a:t>
            </a:r>
            <a:r>
              <a:rPr lang="en-US" altLang="en-US" sz="2400" dirty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(variety of living things) </a:t>
            </a:r>
          </a:p>
        </p:txBody>
      </p:sp>
      <p:pic>
        <p:nvPicPr>
          <p:cNvPr id="10" name="Picture 10" descr="lich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44" y="858660"/>
            <a:ext cx="2030200" cy="152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ee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3086100" cy="222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1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854" y="-5780"/>
            <a:ext cx="7458396" cy="62865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TAIGA/Coniferous Forest Biome</a:t>
            </a:r>
          </a:p>
        </p:txBody>
      </p:sp>
      <p:pic>
        <p:nvPicPr>
          <p:cNvPr id="17414" name="Picture 6" descr="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1" y="585532"/>
            <a:ext cx="2520689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314450" y="628650"/>
            <a:ext cx="421782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5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Lots of </a:t>
            </a:r>
            <a:r>
              <a:rPr lang="en-US" altLang="en-US" sz="24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trees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Medium rain/snow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Long, cold winter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Short summer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Poor soil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Did I mention the trees are big?</a:t>
            </a:r>
          </a:p>
        </p:txBody>
      </p:sp>
      <p:pic>
        <p:nvPicPr>
          <p:cNvPr id="7" name="Picture 8" descr="blue_hills_small_p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45" y="2128582"/>
            <a:ext cx="2221724" cy="157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2373084-General_Sherman_Tree-Sequoia_National_Par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155542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brownbea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71042"/>
            <a:ext cx="1435264" cy="219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imbwol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12" y="3777343"/>
            <a:ext cx="1700648" cy="136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3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54110"/>
            <a:ext cx="5829300" cy="566738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Deciduous Forest Biome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359694" y="231695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endParaRPr lang="en-US" altLang="en-US" sz="1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endParaRPr lang="en-US" altLang="en-US" sz="1800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1" name="Picture 7" descr="9780881925456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53" y="2380178"/>
            <a:ext cx="2346057" cy="128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7300" y="742950"/>
            <a:ext cx="48006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4 real </a:t>
            </a:r>
            <a:r>
              <a:rPr lang="en-US" sz="2400" u="sng" dirty="0">
                <a:solidFill>
                  <a:srgbClr val="0070C0"/>
                </a:solidFill>
              </a:rPr>
              <a:t>seasons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Good rainfall throughout the year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Good soil for plants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Variety of plant and animal life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70C0"/>
              </a:solidFill>
            </a:endParaRPr>
          </a:p>
          <a:p>
            <a:endParaRPr lang="en-US" sz="1050" dirty="0">
              <a:solidFill>
                <a:srgbClr val="333333"/>
              </a:solidFill>
            </a:endParaRPr>
          </a:p>
        </p:txBody>
      </p:sp>
      <p:pic>
        <p:nvPicPr>
          <p:cNvPr id="8" name="Picture 7" descr="tfor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6" y="3361312"/>
            <a:ext cx="2277836" cy="14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eciduous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725968"/>
            <a:ext cx="1893759" cy="12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lue%20Ja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98" y="3838674"/>
            <a:ext cx="1615964" cy="12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3-11-geck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947928"/>
            <a:ext cx="1759668" cy="110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 autoUpdateAnimBg="0"/>
    </p:bld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593</Words>
  <Application>Microsoft Office PowerPoint</Application>
  <PresentationFormat>On-screen Show (16:9)</PresentationFormat>
  <Paragraphs>159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Tahoma</vt:lpstr>
      <vt:lpstr>Wingdings</vt:lpstr>
      <vt:lpstr>Lato Light</vt:lpstr>
      <vt:lpstr>Lato Hairline</vt:lpstr>
      <vt:lpstr>Arial</vt:lpstr>
      <vt:lpstr>Times New Roman</vt:lpstr>
      <vt:lpstr>Comic Sans MS</vt:lpstr>
      <vt:lpstr>Eglamour template</vt:lpstr>
      <vt:lpstr>  Learning Target: I will learn that there is a relationship between organisms and the environment in biomes to include deserts, forests, grasslands, tundra, freshwater or marine.   Success Criteria: I know how to describe which organisms are supported in biomes.</vt:lpstr>
      <vt:lpstr>PowerPoint Presentation</vt:lpstr>
      <vt:lpstr>Cornell Notes Pg. 12</vt:lpstr>
      <vt:lpstr>What is a Microhabitat?</vt:lpstr>
      <vt:lpstr>What is a Microhabitat?</vt:lpstr>
      <vt:lpstr>Biomes of the World</vt:lpstr>
      <vt:lpstr>The Tundra Biome</vt:lpstr>
      <vt:lpstr>TAIGA/Coniferous Forest Biome</vt:lpstr>
      <vt:lpstr>Deciduous Forest Biome</vt:lpstr>
      <vt:lpstr>Grassland Biome</vt:lpstr>
      <vt:lpstr>Desert Biome</vt:lpstr>
      <vt:lpstr>Tropical Rain Forest Biome</vt:lpstr>
      <vt:lpstr>Freshwater Aquatic- Lakes, ponds, rivers</vt:lpstr>
      <vt:lpstr>Marine Aquatic-Saltwater</vt:lpstr>
      <vt:lpstr>Do the Right Thing Even When No One is Looking</vt:lpstr>
      <vt:lpstr>  Learning Target: I will learn that there is a relationship between organisms and the environment in biomes to include deserts, forests, grasslands, tundra, freshwater or marine.   Success Criteria: I know how to determine which organisms are supported in a variety of biomes.</vt:lpstr>
      <vt:lpstr>PowerPoint Presentation</vt:lpstr>
      <vt:lpstr>PowerPoint Presentation</vt:lpstr>
      <vt:lpstr>Do the Right Thing Even When No One is Looking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Amy_Hinds</dc:creator>
  <cp:lastModifiedBy>Amy_Hinds</cp:lastModifiedBy>
  <cp:revision>24</cp:revision>
  <dcterms:modified xsi:type="dcterms:W3CDTF">2018-09-30T21:01:34Z</dcterms:modified>
</cp:coreProperties>
</file>