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3" r:id="rId3"/>
    <p:sldMasterId id="2147483686" r:id="rId4"/>
    <p:sldMasterId id="2147483688" r:id="rId5"/>
    <p:sldMasterId id="2147483700" r:id="rId6"/>
  </p:sldMasterIdLst>
  <p:notesMasterIdLst>
    <p:notesMasterId r:id="rId30"/>
  </p:notesMasterIdLst>
  <p:sldIdLst>
    <p:sldId id="256" r:id="rId7"/>
    <p:sldId id="288" r:id="rId8"/>
    <p:sldId id="289" r:id="rId9"/>
    <p:sldId id="275" r:id="rId10"/>
    <p:sldId id="276" r:id="rId11"/>
    <p:sldId id="277" r:id="rId12"/>
    <p:sldId id="278" r:id="rId13"/>
    <p:sldId id="279" r:id="rId14"/>
    <p:sldId id="280" r:id="rId15"/>
    <p:sldId id="281" r:id="rId16"/>
    <p:sldId id="290" r:id="rId17"/>
    <p:sldId id="291" r:id="rId18"/>
    <p:sldId id="292" r:id="rId19"/>
    <p:sldId id="294" r:id="rId20"/>
    <p:sldId id="271" r:id="rId21"/>
    <p:sldId id="295" r:id="rId22"/>
    <p:sldId id="296" r:id="rId23"/>
    <p:sldId id="297" r:id="rId24"/>
    <p:sldId id="293" r:id="rId25"/>
    <p:sldId id="298" r:id="rId26"/>
    <p:sldId id="299" r:id="rId27"/>
    <p:sldId id="300" r:id="rId28"/>
    <p:sldId id="30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31" autoAdjust="0"/>
  </p:normalViewPr>
  <p:slideViewPr>
    <p:cSldViewPr>
      <p:cViewPr varScale="1">
        <p:scale>
          <a:sx n="61" d="100"/>
          <a:sy n="61" d="100"/>
        </p:scale>
        <p:origin x="16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EE20A6-791D-4AD5-9905-92DE11E1B887}" type="datetimeFigureOut">
              <a:rPr lang="en-US" smtClean="0"/>
              <a:pPr/>
              <a:t>10/2/2018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831E1-A454-4217-A6F5-1CF54794DC02}" type="slidenum">
              <a:rPr lang="en-US" smtClean="0"/>
              <a:pPr/>
              <a:t>‹#›</a:t>
            </a:fld>
            <a:endParaRPr lang="en-US"/>
          </a:p>
        </p:txBody>
      </p:sp>
    </p:spTree>
    <p:extLst>
      <p:ext uri="{BB962C8B-B14F-4D97-AF65-F5344CB8AC3E}">
        <p14:creationId xmlns:p14="http://schemas.microsoft.com/office/powerpoint/2010/main" val="257602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CD433B4-D0B0-4068-A7FC-F4FAEF51B35D}" type="slidenum">
              <a:rPr lang="en-US"/>
              <a:pPr/>
              <a:t>4</a:t>
            </a:fld>
            <a:endParaRPr lang="en-US"/>
          </a:p>
        </p:txBody>
      </p:sp>
      <p:sp>
        <p:nvSpPr>
          <p:cNvPr id="20483" name="Rectangle 2"/>
          <p:cNvSpPr>
            <a:spLocks noGrp="1" noRot="1" noChangeAspect="1" noChangeArrowheads="1" noTextEdit="1"/>
          </p:cNvSpPr>
          <p:nvPr>
            <p:ph type="sldImg"/>
          </p:nvPr>
        </p:nvSpPr>
        <p:spPr>
          <a:xfrm>
            <a:off x="927100" y="685800"/>
            <a:ext cx="4775200" cy="3581400"/>
          </a:xfrm>
          <a:ln/>
        </p:spPr>
      </p:sp>
      <p:sp>
        <p:nvSpPr>
          <p:cNvPr id="20484" name="Rectangle 3"/>
          <p:cNvSpPr>
            <a:spLocks noGrp="1" noChangeArrowheads="1"/>
          </p:cNvSpPr>
          <p:nvPr>
            <p:ph type="body" idx="1"/>
          </p:nvPr>
        </p:nvSpPr>
        <p:spPr>
          <a:noFill/>
          <a:ln/>
        </p:spPr>
        <p:txBody>
          <a:bodyPr/>
          <a:lstStyle/>
          <a:p>
            <a:r>
              <a:rPr lang="en-US" dirty="0" smtClean="0"/>
              <a:t>SPEAKER’S NOTES:</a:t>
            </a:r>
          </a:p>
          <a:p>
            <a:r>
              <a:rPr lang="en-US" dirty="0" smtClean="0"/>
              <a:t>Biodiversity is a contraction of the phrase “biological diversity”.  </a:t>
            </a:r>
          </a:p>
          <a:p>
            <a:endParaRPr lang="en-US" dirty="0" smtClean="0"/>
          </a:p>
          <a:p>
            <a:r>
              <a:rPr lang="en-US" dirty="0" smtClean="0"/>
              <a:t>Biodiversity means the richness and variety of life -  of genes, species and ecosystems.  </a:t>
            </a:r>
          </a:p>
          <a:p>
            <a:endParaRPr lang="en-US" dirty="0" smtClean="0"/>
          </a:p>
          <a:p>
            <a:endParaRPr lang="en-US" dirty="0" smtClean="0"/>
          </a:p>
        </p:txBody>
      </p:sp>
    </p:spTree>
    <p:extLst>
      <p:ext uri="{BB962C8B-B14F-4D97-AF65-F5344CB8AC3E}">
        <p14:creationId xmlns:p14="http://schemas.microsoft.com/office/powerpoint/2010/main" val="86312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6B3E327-6066-46CC-A3BA-7016F131B6C9}" type="slidenum">
              <a:rPr lang="en-US"/>
              <a:pPr/>
              <a:t>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dirty="0" smtClean="0"/>
              <a:t>SPEAKER’S NOTES:</a:t>
            </a:r>
          </a:p>
          <a:p>
            <a:r>
              <a:rPr lang="en-US" dirty="0" smtClean="0"/>
              <a:t>Biodiversity maintains the health of the earth and its people. </a:t>
            </a:r>
          </a:p>
          <a:p>
            <a:endParaRPr lang="en-US" dirty="0" smtClean="0"/>
          </a:p>
          <a:p>
            <a:r>
              <a:rPr lang="en-US" dirty="0" smtClean="0"/>
              <a:t>It provides us with food and medicine and contributes to our economy.  For example, we use plants and animals for food and medicine and we can harvest plants and animals and sell them to make money.  In Manitoba, the fishing industry contributes $150 million annually to our economy.</a:t>
            </a:r>
          </a:p>
          <a:p>
            <a:endParaRPr lang="en-US" dirty="0" smtClean="0"/>
          </a:p>
          <a:p>
            <a:r>
              <a:rPr lang="en-US" dirty="0" smtClean="0"/>
              <a:t>Biodiversity tells us a lot about the health of the biosphere.  The greater the variety of species, the healthier the biosphere is.  Why is this? (pause, have students brainstorm answers).</a:t>
            </a:r>
          </a:p>
          <a:p>
            <a:endParaRPr lang="en-US" dirty="0" smtClean="0"/>
          </a:p>
          <a:p>
            <a:r>
              <a:rPr lang="en-US" dirty="0" smtClean="0"/>
              <a:t>[Possible answers]  </a:t>
            </a:r>
          </a:p>
          <a:p>
            <a:r>
              <a:rPr lang="en-US" dirty="0" smtClean="0"/>
              <a:t>more species = more links in food chains/webs = more stable </a:t>
            </a:r>
          </a:p>
          <a:p>
            <a:r>
              <a:rPr lang="en-US" dirty="0" smtClean="0"/>
              <a:t>more plants = more food for other animals (more oxygen too)</a:t>
            </a:r>
          </a:p>
          <a:p>
            <a:r>
              <a:rPr lang="en-US" dirty="0" smtClean="0"/>
              <a:t>more genes = better chances for survival through adaptation</a:t>
            </a:r>
          </a:p>
          <a:p>
            <a:r>
              <a:rPr lang="en-US" dirty="0" smtClean="0"/>
              <a:t>a variety of ecosystems = more habitat for different species.]</a:t>
            </a:r>
          </a:p>
        </p:txBody>
      </p:sp>
    </p:spTree>
    <p:extLst>
      <p:ext uri="{BB962C8B-B14F-4D97-AF65-F5344CB8AC3E}">
        <p14:creationId xmlns:p14="http://schemas.microsoft.com/office/powerpoint/2010/main" val="35279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7F5DB7B-8B5A-4EF7-BA79-713A9DCE3F5B}" type="slidenum">
              <a:rPr lang="en-US"/>
              <a:pPr/>
              <a:t>6</a:t>
            </a:fld>
            <a:endParaRPr lang="en-US"/>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r>
              <a:rPr lang="en-US" dirty="0" smtClean="0"/>
              <a:t>SPEAKER’S NOTES:</a:t>
            </a:r>
          </a:p>
          <a:p>
            <a:r>
              <a:rPr lang="en-US" dirty="0" smtClean="0"/>
              <a:t>Removing one link from a food web that has many links does not affect it as much as if there were very few links.</a:t>
            </a:r>
          </a:p>
        </p:txBody>
      </p:sp>
    </p:spTree>
    <p:extLst>
      <p:ext uri="{BB962C8B-B14F-4D97-AF65-F5344CB8AC3E}">
        <p14:creationId xmlns:p14="http://schemas.microsoft.com/office/powerpoint/2010/main" val="242891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2948232-E862-4C62-9176-4F4558C50D1C}" type="slidenum">
              <a:rPr lang="en-US"/>
              <a:pPr/>
              <a:t>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dirty="0" smtClean="0"/>
              <a:t>SPEAKER’S NOTES:</a:t>
            </a:r>
          </a:p>
          <a:p>
            <a:r>
              <a:rPr lang="en-US" dirty="0" smtClean="0"/>
              <a:t>Sustainability is the ability to maintain something over a long period of time.  For an ecosystem, sustainability means maintaining ecological processes over long periods of time.  What are these ecological processes? (have students respond).</a:t>
            </a:r>
          </a:p>
          <a:p>
            <a:endParaRPr lang="en-US" dirty="0" smtClean="0"/>
          </a:p>
          <a:p>
            <a:r>
              <a:rPr lang="en-US" dirty="0" smtClean="0"/>
              <a:t>[Possible answers]</a:t>
            </a:r>
          </a:p>
          <a:p>
            <a:r>
              <a:rPr lang="en-US" dirty="0" smtClean="0"/>
              <a:t>Biogeochemical cycles, evolution, food chains and webs, population dynamics, succession.</a:t>
            </a:r>
          </a:p>
          <a:p>
            <a:endParaRPr lang="en-US" dirty="0" smtClean="0"/>
          </a:p>
          <a:p>
            <a:r>
              <a:rPr lang="en-US" dirty="0" smtClean="0"/>
              <a:t>So, if an ecosystem is able to maintain its structure and function over time in the face of external stress, it is said to be sustainable.</a:t>
            </a:r>
          </a:p>
        </p:txBody>
      </p:sp>
    </p:spTree>
    <p:extLst>
      <p:ext uri="{BB962C8B-B14F-4D97-AF65-F5344CB8AC3E}">
        <p14:creationId xmlns:p14="http://schemas.microsoft.com/office/powerpoint/2010/main" val="201048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1E1495B-FC21-4DC0-8D15-7D3830655A64}" type="slidenum">
              <a:rPr lang="en-US"/>
              <a:pPr/>
              <a:t>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dirty="0" smtClean="0"/>
              <a:t>SPEAKER’S NOTES:</a:t>
            </a:r>
          </a:p>
          <a:p>
            <a:r>
              <a:rPr lang="en-US" dirty="0" smtClean="0"/>
              <a:t>Sustainability is an indicator of ecosystem health.  The more sustainable an ecosystem is, the healthier it is because it is able to deal with external stress better.</a:t>
            </a:r>
          </a:p>
          <a:p>
            <a:endParaRPr lang="en-US" dirty="0" smtClean="0"/>
          </a:p>
          <a:p>
            <a:r>
              <a:rPr lang="en-US" dirty="0" smtClean="0"/>
              <a:t>What is “external stress” on an ecosystem? (have students respond)</a:t>
            </a:r>
          </a:p>
          <a:p>
            <a:endParaRPr lang="en-US" dirty="0" smtClean="0"/>
          </a:p>
          <a:p>
            <a:r>
              <a:rPr lang="en-US" dirty="0" smtClean="0"/>
              <a:t>[Answer: limiting factors.]</a:t>
            </a:r>
          </a:p>
          <a:p>
            <a:endParaRPr lang="en-US" dirty="0" smtClean="0"/>
          </a:p>
          <a:p>
            <a:r>
              <a:rPr lang="en-US" dirty="0" smtClean="0"/>
              <a:t>What are some examples of limiting factors? (have students respond)</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61823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E5745E1-E1CE-41B6-8AB5-BFDF4322FA7C}"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dirty="0" smtClean="0"/>
              <a:t>SPEAKER’S NOTES:</a:t>
            </a:r>
          </a:p>
          <a:p>
            <a:r>
              <a:rPr lang="en-US" dirty="0" smtClean="0"/>
              <a:t>How does an ecosystem become sustainable?</a:t>
            </a:r>
          </a:p>
          <a:p>
            <a:endParaRPr lang="en-US" dirty="0" smtClean="0"/>
          </a:p>
          <a:p>
            <a:r>
              <a:rPr lang="en-US" dirty="0" smtClean="0"/>
              <a:t>By having a lot of biodiversity.</a:t>
            </a:r>
          </a:p>
          <a:p>
            <a:r>
              <a:rPr lang="en-US" dirty="0" smtClean="0"/>
              <a:t>The biodiversity of an ecosystem contributes to the sustainability of that ecosystem. </a:t>
            </a:r>
          </a:p>
          <a:p>
            <a:r>
              <a:rPr lang="en-US" dirty="0" smtClean="0"/>
              <a:t>The higher the biodiversity of an ecosystem, the more sustainable it is.  Conversely, lower biodiversity equals less sustainability.</a:t>
            </a:r>
          </a:p>
          <a:p>
            <a:endParaRPr lang="en-US" dirty="0" smtClean="0"/>
          </a:p>
          <a:p>
            <a:r>
              <a:rPr lang="en-US" dirty="0" smtClean="0"/>
              <a:t>Why is this?</a:t>
            </a:r>
          </a:p>
          <a:p>
            <a:endParaRPr lang="en-US" dirty="0" smtClean="0"/>
          </a:p>
          <a:p>
            <a:r>
              <a:rPr lang="en-US" dirty="0" smtClean="0"/>
              <a:t>The higher biodiversity in an ecosystem means that there is a greater variety of genes and species in that ecosystem.</a:t>
            </a:r>
          </a:p>
          <a:p>
            <a:endParaRPr lang="en-US" dirty="0" smtClean="0"/>
          </a:p>
        </p:txBody>
      </p:sp>
    </p:spTree>
    <p:extLst>
      <p:ext uri="{BB962C8B-B14F-4D97-AF65-F5344CB8AC3E}">
        <p14:creationId xmlns:p14="http://schemas.microsoft.com/office/powerpoint/2010/main" val="397097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52D8B0C-5F97-4847-82B6-BDE9BE677256}" type="slidenum">
              <a:rPr lang="en-US"/>
              <a:pPr/>
              <a:t>10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dirty="0" smtClean="0"/>
              <a:t>SPEAKER’S NOTES:</a:t>
            </a:r>
          </a:p>
          <a:p>
            <a:r>
              <a:rPr lang="en-US" dirty="0" smtClean="0"/>
              <a:t>A great variety of genes and species means that the ecosystem is better able to carry out natural processes (such as biogeochemical cycles, population dynamics, evolution, succession, etc.) in the face of external stress.</a:t>
            </a:r>
          </a:p>
          <a:p>
            <a:endParaRPr lang="en-US" dirty="0" smtClean="0"/>
          </a:p>
          <a:p>
            <a:r>
              <a:rPr lang="en-US" dirty="0" smtClean="0"/>
              <a:t>The ecosystem will have more genes and species to help it carry out these processes.  For example, there will be more species and more links in food webs, more plants to help with the biogeochemical cycles and more genes available for succession and evolution.</a:t>
            </a:r>
          </a:p>
        </p:txBody>
      </p:sp>
    </p:spTree>
    <p:extLst>
      <p:ext uri="{BB962C8B-B14F-4D97-AF65-F5344CB8AC3E}">
        <p14:creationId xmlns:p14="http://schemas.microsoft.com/office/powerpoint/2010/main" val="111612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Give students two examples of food webs in the same type of ecosystem, a </a:t>
            </a:r>
            <a:r>
              <a:rPr lang="en-US" sz="1200" kern="1200" dirty="0" err="1" smtClean="0">
                <a:solidFill>
                  <a:schemeClr val="tx1"/>
                </a:solidFill>
                <a:latin typeface="+mn-lt"/>
                <a:ea typeface="+mn-ea"/>
                <a:cs typeface="+mn-cs"/>
              </a:rPr>
              <a:t>biodiverse</a:t>
            </a:r>
            <a:r>
              <a:rPr lang="en-US" sz="1200" kern="1200" dirty="0" smtClean="0">
                <a:solidFill>
                  <a:schemeClr val="tx1"/>
                </a:solidFill>
                <a:latin typeface="+mn-lt"/>
                <a:ea typeface="+mn-ea"/>
                <a:cs typeface="+mn-cs"/>
              </a:rPr>
              <a:t> food web and a food web that is not </a:t>
            </a:r>
            <a:r>
              <a:rPr lang="en-US" sz="1200" kern="1200" dirty="0" err="1" smtClean="0">
                <a:solidFill>
                  <a:schemeClr val="tx1"/>
                </a:solidFill>
                <a:latin typeface="+mn-lt"/>
                <a:ea typeface="+mn-ea"/>
                <a:cs typeface="+mn-cs"/>
              </a:rPr>
              <a:t>biodiverse</a:t>
            </a:r>
            <a:r>
              <a:rPr lang="en-US" sz="1200" kern="1200" dirty="0" smtClean="0">
                <a:solidFill>
                  <a:schemeClr val="tx1"/>
                </a:solidFill>
                <a:latin typeface="+mn-lt"/>
                <a:ea typeface="+mn-ea"/>
                <a:cs typeface="+mn-cs"/>
              </a:rPr>
              <a:t>.  Ask students to make 3 claims about why the less </a:t>
            </a:r>
            <a:r>
              <a:rPr lang="en-US" sz="1200" kern="1200" dirty="0" err="1" smtClean="0">
                <a:solidFill>
                  <a:schemeClr val="tx1"/>
                </a:solidFill>
                <a:latin typeface="+mn-lt"/>
                <a:ea typeface="+mn-ea"/>
                <a:cs typeface="+mn-cs"/>
              </a:rPr>
              <a:t>biodiverse</a:t>
            </a:r>
            <a:r>
              <a:rPr lang="en-US" sz="1200" kern="1200" dirty="0" smtClean="0">
                <a:solidFill>
                  <a:schemeClr val="tx1"/>
                </a:solidFill>
                <a:latin typeface="+mn-lt"/>
                <a:ea typeface="+mn-ea"/>
                <a:cs typeface="+mn-cs"/>
              </a:rPr>
              <a:t> food web is less sustainable than the </a:t>
            </a:r>
            <a:r>
              <a:rPr lang="en-US" sz="1200" kern="1200" dirty="0" err="1" smtClean="0">
                <a:solidFill>
                  <a:schemeClr val="tx1"/>
                </a:solidFill>
                <a:latin typeface="+mn-lt"/>
                <a:ea typeface="+mn-ea"/>
                <a:cs typeface="+mn-cs"/>
              </a:rPr>
              <a:t>biodiverse</a:t>
            </a:r>
            <a:r>
              <a:rPr lang="en-US" sz="1200" kern="1200" dirty="0" smtClean="0">
                <a:solidFill>
                  <a:schemeClr val="tx1"/>
                </a:solidFill>
                <a:latin typeface="+mn-lt"/>
                <a:ea typeface="+mn-ea"/>
                <a:cs typeface="+mn-cs"/>
              </a:rPr>
              <a:t> food web and support their claims with explanation and/or evidence from the food webs.</a:t>
            </a:r>
          </a:p>
          <a:p>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15</a:t>
            </a:fld>
            <a:endParaRPr lang="en-US"/>
          </a:p>
        </p:txBody>
      </p:sp>
    </p:spTree>
    <p:extLst>
      <p:ext uri="{BB962C8B-B14F-4D97-AF65-F5344CB8AC3E}">
        <p14:creationId xmlns:p14="http://schemas.microsoft.com/office/powerpoint/2010/main" val="177784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AB7E07C-E315-46C9-BEA0-02EC17C5A7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A0A96A0-F963-489F-82E1-4BF2F1F5D3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26.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7.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3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02" r:id="rId10"/>
    <p:sldLayoutId id="2147483703"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mn-lt"/>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mn-lt"/>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4.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image" Target="../media/image28.wmf"/><Relationship Id="rId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edpuzzle.com/media/59d51bba1dcf3a403fafdec3"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dpuzzle.com/media/5bb3e625c6def440dddb192f"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7.wmf"/><Relationship Id="rId3" Type="http://schemas.openxmlformats.org/officeDocument/2006/relationships/notesSlide" Target="../notesSlides/notesSlide2.xml"/><Relationship Id="rId7" Type="http://schemas.openxmlformats.org/officeDocument/2006/relationships/image" Target="../media/image14.wmf"/><Relationship Id="rId12"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2.wmf"/><Relationship Id="rId18" Type="http://schemas.openxmlformats.org/officeDocument/2006/relationships/oleObject" Target="../embeddings/oleObject15.bin"/><Relationship Id="rId3" Type="http://schemas.openxmlformats.org/officeDocument/2006/relationships/notesSlide" Target="../notesSlides/notesSlide3.xml"/><Relationship Id="rId21" Type="http://schemas.openxmlformats.org/officeDocument/2006/relationships/image" Target="../media/image26.wmf"/><Relationship Id="rId7" Type="http://schemas.openxmlformats.org/officeDocument/2006/relationships/image" Target="../media/image19.wmf"/><Relationship Id="rId12" Type="http://schemas.openxmlformats.org/officeDocument/2006/relationships/oleObject" Target="../embeddings/oleObject12.bin"/><Relationship Id="rId17" Type="http://schemas.openxmlformats.org/officeDocument/2006/relationships/image" Target="../media/image24.wmf"/><Relationship Id="rId2" Type="http://schemas.openxmlformats.org/officeDocument/2006/relationships/slideLayout" Target="../slideLayouts/slideLayout11.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23" Type="http://schemas.openxmlformats.org/officeDocument/2006/relationships/image" Target="../media/image27.wmf"/><Relationship Id="rId10" Type="http://schemas.openxmlformats.org/officeDocument/2006/relationships/oleObject" Target="../embeddings/oleObject11.bin"/><Relationship Id="rId19" Type="http://schemas.openxmlformats.org/officeDocument/2006/relationships/image" Target="../media/image25.wmf"/><Relationship Id="rId4" Type="http://schemas.openxmlformats.org/officeDocument/2006/relationships/oleObject" Target="../embeddings/oleObject8.bin"/><Relationship Id="rId9" Type="http://schemas.openxmlformats.org/officeDocument/2006/relationships/image" Target="../media/image20.wmf"/><Relationship Id="rId14" Type="http://schemas.openxmlformats.org/officeDocument/2006/relationships/oleObject" Target="../embeddings/oleObject13.bin"/><Relationship Id="rId22"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9.wm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19.bin"/><Relationship Id="rId5" Type="http://schemas.openxmlformats.org/officeDocument/2006/relationships/image" Target="../media/image28.wmf"/><Relationship Id="rId4"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5.xml"/><Relationship Id="rId7" Type="http://schemas.openxmlformats.org/officeDocument/2006/relationships/image" Target="../media/image31.w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image" Target="../media/image30.wmf"/><Relationship Id="rId4" Type="http://schemas.openxmlformats.org/officeDocument/2006/relationships/oleObject" Target="../embeddings/oleObject20.bin"/><Relationship Id="rId9" Type="http://schemas.openxmlformats.org/officeDocument/2006/relationships/image" Target="../media/image32.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33.wmf"/><Relationship Id="rId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16468"/>
            <a:ext cx="2895600" cy="369332"/>
          </a:xfrm>
          <a:prstGeom prst="rect">
            <a:avLst/>
          </a:prstGeom>
          <a:solidFill>
            <a:schemeClr val="accent6">
              <a:lumMod val="75000"/>
            </a:schemeClr>
          </a:solidFill>
        </p:spPr>
        <p:txBody>
          <a:bodyPr wrap="square" rtlCol="0">
            <a:spAutoFit/>
          </a:bodyPr>
          <a:lstStyle/>
          <a:p>
            <a:r>
              <a:rPr lang="en-US" dirty="0" smtClean="0"/>
              <a:t>Wednesday October 3, 2018</a:t>
            </a:r>
            <a:endParaRPr lang="en-US" dirty="0"/>
          </a:p>
        </p:txBody>
      </p:sp>
      <p:sp>
        <p:nvSpPr>
          <p:cNvPr id="5" name="TextBox 4"/>
          <p:cNvSpPr txBox="1"/>
          <p:nvPr/>
        </p:nvSpPr>
        <p:spPr>
          <a:xfrm>
            <a:off x="3276600" y="152400"/>
            <a:ext cx="5867400" cy="1323439"/>
          </a:xfrm>
          <a:prstGeom prst="rect">
            <a:avLst/>
          </a:prstGeom>
          <a:solidFill>
            <a:schemeClr val="accent3">
              <a:lumMod val="40000"/>
              <a:lumOff val="60000"/>
            </a:schemeClr>
          </a:solid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Science Starter:</a:t>
            </a:r>
          </a:p>
          <a:p>
            <a:pPr marL="514350" indent="-514350">
              <a:buAutoNum type="arabicPeriod"/>
            </a:pPr>
            <a:r>
              <a:rPr lang="en-US" sz="2000" b="1" dirty="0" smtClean="0">
                <a:solidFill>
                  <a:schemeClr val="bg1"/>
                </a:solidFill>
                <a:latin typeface="Arial" panose="020B0604020202020204" pitchFamily="34" charset="0"/>
                <a:cs typeface="Arial" panose="020B0604020202020204" pitchFamily="34" charset="0"/>
              </a:rPr>
              <a:t>Complete the Learning Target and Success Criteria on pg. 2</a:t>
            </a:r>
          </a:p>
          <a:p>
            <a:pPr marL="514350" indent="-514350">
              <a:buAutoNum type="arabicPeriod"/>
            </a:pPr>
            <a:r>
              <a:rPr lang="en-US" sz="2000" b="1" dirty="0" smtClean="0">
                <a:solidFill>
                  <a:schemeClr val="bg1"/>
                </a:solidFill>
                <a:latin typeface="Arial" panose="020B0604020202020204" pitchFamily="34" charset="0"/>
                <a:cs typeface="Arial" panose="020B0604020202020204" pitchFamily="34" charset="0"/>
              </a:rPr>
              <a:t>Complete the TEKS Analysis on pg. 3</a:t>
            </a:r>
            <a:endParaRPr lang="en-US" sz="20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rot="5400000">
            <a:off x="1349264" y="525085"/>
            <a:ext cx="2286002" cy="4464269"/>
          </a:xfrm>
          <a:prstGeom prst="rect">
            <a:avLst/>
          </a:prstGeom>
        </p:spPr>
      </p:pic>
      <p:sp>
        <p:nvSpPr>
          <p:cNvPr id="8" name="TextBox 7"/>
          <p:cNvSpPr txBox="1"/>
          <p:nvPr/>
        </p:nvSpPr>
        <p:spPr>
          <a:xfrm>
            <a:off x="260131" y="4038600"/>
            <a:ext cx="8731469" cy="2677656"/>
          </a:xfrm>
          <a:prstGeom prst="rect">
            <a:avLst/>
          </a:prstGeom>
          <a:solidFill>
            <a:srgbClr val="92D050"/>
          </a:solidFill>
        </p:spPr>
        <p:txBody>
          <a:bodyPr wrap="square" rtlCol="0">
            <a:spAutoFit/>
          </a:bodyPr>
          <a:lstStyle/>
          <a:p>
            <a:r>
              <a:rPr lang="en-US" sz="2400" b="1" u="sng" dirty="0" smtClean="0">
                <a:solidFill>
                  <a:schemeClr val="bg1"/>
                </a:solidFill>
                <a:latin typeface="Arial" panose="020B0604020202020204" pitchFamily="34" charset="0"/>
                <a:cs typeface="Arial" panose="020B0604020202020204" pitchFamily="34" charset="0"/>
              </a:rPr>
              <a:t>Learning Target: </a:t>
            </a:r>
          </a:p>
          <a:p>
            <a:r>
              <a:rPr lang="en-US" sz="2400" dirty="0" smtClean="0">
                <a:solidFill>
                  <a:schemeClr val="bg1"/>
                </a:solidFill>
                <a:latin typeface="Arial" panose="020B0604020202020204" pitchFamily="34" charset="0"/>
                <a:cs typeface="Arial" panose="020B0604020202020204" pitchFamily="34" charset="0"/>
              </a:rPr>
              <a:t>I will learn that biodiversity </a:t>
            </a:r>
            <a:r>
              <a:rPr lang="en-US" sz="2400" dirty="0">
                <a:solidFill>
                  <a:schemeClr val="bg1"/>
                </a:solidFill>
                <a:latin typeface="Arial" panose="020B0604020202020204" pitchFamily="34" charset="0"/>
                <a:cs typeface="Arial" panose="020B0604020202020204" pitchFamily="34" charset="0"/>
              </a:rPr>
              <a:t>relates to the </a:t>
            </a:r>
            <a:r>
              <a:rPr lang="en-US" sz="2400" b="1" dirty="0">
                <a:solidFill>
                  <a:schemeClr val="bg1"/>
                </a:solidFill>
                <a:latin typeface="Arial" panose="020B0604020202020204" pitchFamily="34" charset="0"/>
                <a:cs typeface="Arial" panose="020B0604020202020204" pitchFamily="34" charset="0"/>
              </a:rPr>
              <a:t>variety of species</a:t>
            </a:r>
            <a:r>
              <a:rPr lang="en-US" sz="2400" dirty="0">
                <a:solidFill>
                  <a:schemeClr val="bg1"/>
                </a:solidFill>
                <a:latin typeface="Arial" panose="020B0604020202020204" pitchFamily="34" charset="0"/>
                <a:cs typeface="Arial" panose="020B0604020202020204" pitchFamily="34" charset="0"/>
              </a:rPr>
              <a:t> in an ecosystem not the size of the populations of organisms. </a:t>
            </a:r>
            <a:endParaRPr lang="en-US" dirty="0">
              <a:solidFill>
                <a:schemeClr val="bg1"/>
              </a:solidFill>
              <a:latin typeface="Arial" panose="020B0604020202020204" pitchFamily="34" charset="0"/>
              <a:cs typeface="Arial" panose="020B0604020202020204" pitchFamily="34" charset="0"/>
            </a:endParaRPr>
          </a:p>
          <a:p>
            <a:endParaRPr lang="en-US" sz="2400" dirty="0" smtClean="0">
              <a:solidFill>
                <a:schemeClr val="bg1"/>
              </a:solidFill>
              <a:latin typeface="Arial" panose="020B0604020202020204" pitchFamily="34" charset="0"/>
              <a:cs typeface="Arial" panose="020B0604020202020204" pitchFamily="34" charset="0"/>
            </a:endParaRPr>
          </a:p>
          <a:p>
            <a:r>
              <a:rPr lang="en-US" sz="2400" b="1" u="sng" dirty="0" smtClean="0">
                <a:solidFill>
                  <a:schemeClr val="bg1"/>
                </a:solidFill>
                <a:latin typeface="Arial" panose="020B0604020202020204" pitchFamily="34" charset="0"/>
                <a:cs typeface="Arial" panose="020B0604020202020204" pitchFamily="34" charset="0"/>
              </a:rPr>
              <a:t>Success Criteria:</a:t>
            </a:r>
          </a:p>
          <a:p>
            <a:r>
              <a:rPr lang="en-US" sz="2400" dirty="0" smtClean="0">
                <a:solidFill>
                  <a:schemeClr val="bg1"/>
                </a:solidFill>
                <a:latin typeface="Arial" panose="020B0604020202020204" pitchFamily="34" charset="0"/>
                <a:cs typeface="Arial" panose="020B0604020202020204" pitchFamily="34" charset="0"/>
              </a:rPr>
              <a:t>I know how to describe biodiversity in terms of </a:t>
            </a:r>
            <a:r>
              <a:rPr lang="en-US" sz="2400" b="1" dirty="0" smtClean="0">
                <a:solidFill>
                  <a:schemeClr val="bg1"/>
                </a:solidFill>
                <a:latin typeface="Arial" panose="020B0604020202020204" pitchFamily="34" charset="0"/>
                <a:cs typeface="Arial" panose="020B0604020202020204" pitchFamily="34" charset="0"/>
              </a:rPr>
              <a:t>variety of species</a:t>
            </a:r>
            <a:r>
              <a:rPr lang="en-US" sz="2400" dirty="0" smtClean="0">
                <a:solidFill>
                  <a:schemeClr val="bg1"/>
                </a:solidFill>
                <a:latin typeface="Arial" panose="020B0604020202020204" pitchFamily="34" charset="0"/>
                <a:cs typeface="Arial" panose="020B0604020202020204" pitchFamily="34" charset="0"/>
              </a:rPr>
              <a:t> and not size of a population of organisms.</a:t>
            </a:r>
            <a:endParaRPr 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5029200" y="1828800"/>
            <a:ext cx="3962400" cy="1938992"/>
          </a:xfrm>
          <a:prstGeom prst="rect">
            <a:avLst/>
          </a:prstGeom>
          <a:solidFill>
            <a:schemeClr val="accent2">
              <a:lumMod val="60000"/>
              <a:lumOff val="40000"/>
            </a:schemeClr>
          </a:solidFill>
        </p:spPr>
        <p:txBody>
          <a:bodyPr wrap="square" rtlCol="0">
            <a:spAutoFit/>
          </a:bodyPr>
          <a:lstStyle/>
          <a:p>
            <a:r>
              <a:rPr lang="en-US" sz="2000" dirty="0" smtClean="0">
                <a:solidFill>
                  <a:schemeClr val="bg1"/>
                </a:solidFill>
              </a:rPr>
              <a:t>10/4—Quiz Microhabitat, Biomes</a:t>
            </a:r>
          </a:p>
          <a:p>
            <a:r>
              <a:rPr lang="en-US" sz="2000" dirty="0" smtClean="0">
                <a:solidFill>
                  <a:schemeClr val="bg1"/>
                </a:solidFill>
              </a:rPr>
              <a:t>10/8-10/9—NO SCHOOL</a:t>
            </a:r>
          </a:p>
          <a:p>
            <a:r>
              <a:rPr lang="en-US" sz="2000" dirty="0" smtClean="0">
                <a:solidFill>
                  <a:schemeClr val="bg1"/>
                </a:solidFill>
              </a:rPr>
              <a:t>10/10—Vocabulary </a:t>
            </a:r>
            <a:r>
              <a:rPr lang="en-US" sz="2000" dirty="0" err="1" smtClean="0">
                <a:solidFill>
                  <a:schemeClr val="bg1"/>
                </a:solidFill>
              </a:rPr>
              <a:t>Quizzizz</a:t>
            </a:r>
            <a:endParaRPr lang="en-US" sz="2000" dirty="0" smtClean="0">
              <a:solidFill>
                <a:schemeClr val="bg1"/>
              </a:solidFill>
            </a:endParaRPr>
          </a:p>
          <a:p>
            <a:r>
              <a:rPr lang="en-US" sz="2000" dirty="0" smtClean="0">
                <a:solidFill>
                  <a:schemeClr val="bg1"/>
                </a:solidFill>
              </a:rPr>
              <a:t>10/11—Unit 3 Part 1 DCA</a:t>
            </a:r>
          </a:p>
          <a:p>
            <a:r>
              <a:rPr lang="en-US" sz="2000" dirty="0" smtClean="0">
                <a:solidFill>
                  <a:schemeClr val="bg1"/>
                </a:solidFill>
              </a:rPr>
              <a:t>(Microhabitats, Biomes, Biodiversity)</a:t>
            </a:r>
            <a:endParaRPr lang="en-US"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533400" y="1143000"/>
            <a:ext cx="8229600" cy="2514600"/>
          </a:xfrm>
        </p:spPr>
        <p:txBody>
          <a:bodyPr/>
          <a:lstStyle/>
          <a:p>
            <a:r>
              <a:rPr lang="en-US" smtClean="0"/>
              <a:t>A great variety of genes and species means that the ecosystem is better able to carry out natural processes in the face of external stress.</a:t>
            </a:r>
          </a:p>
          <a:p>
            <a:r>
              <a:rPr lang="en-US" smtClean="0"/>
              <a:t>Thus, the ecosystem is more sustainable.</a:t>
            </a:r>
          </a:p>
        </p:txBody>
      </p:sp>
      <p:sp>
        <p:nvSpPr>
          <p:cNvPr id="10245" name="Rectangle 4"/>
          <p:cNvSpPr>
            <a:spLocks noChangeArrowheads="1"/>
          </p:cNvSpPr>
          <p:nvPr/>
        </p:nvSpPr>
        <p:spPr bwMode="auto">
          <a:xfrm>
            <a:off x="457200" y="381000"/>
            <a:ext cx="8305800" cy="762000"/>
          </a:xfrm>
          <a:prstGeom prst="rect">
            <a:avLst/>
          </a:prstGeom>
          <a:noFill/>
          <a:ln w="9525">
            <a:noFill/>
            <a:miter lim="800000"/>
            <a:headEnd/>
            <a:tailEnd/>
          </a:ln>
        </p:spPr>
        <p:txBody>
          <a:bodyPr anchor="ctr"/>
          <a:lstStyle/>
          <a:p>
            <a:pPr algn="ctr"/>
            <a:r>
              <a:rPr lang="en-US" sz="4800" b="1" dirty="0">
                <a:solidFill>
                  <a:srgbClr val="CC3300"/>
                </a:solidFill>
                <a:latin typeface="Garamond" pitchFamily="18" charset="0"/>
              </a:rPr>
              <a:t>Biodiversity</a:t>
            </a:r>
            <a:r>
              <a:rPr lang="en-US" sz="4800" b="1" dirty="0">
                <a:solidFill>
                  <a:schemeClr val="tx2"/>
                </a:solidFill>
                <a:latin typeface="Garamond" pitchFamily="18" charset="0"/>
              </a:rPr>
              <a:t> </a:t>
            </a:r>
            <a:r>
              <a:rPr lang="en-US" sz="4800" b="1" dirty="0">
                <a:solidFill>
                  <a:schemeClr val="accent1">
                    <a:lumMod val="60000"/>
                    <a:lumOff val="40000"/>
                  </a:schemeClr>
                </a:solidFill>
                <a:latin typeface="Garamond" pitchFamily="18" charset="0"/>
              </a:rPr>
              <a:t>and</a:t>
            </a:r>
            <a:r>
              <a:rPr lang="en-US" sz="4800" b="1" dirty="0">
                <a:solidFill>
                  <a:schemeClr val="tx2"/>
                </a:solidFill>
                <a:latin typeface="Garamond" pitchFamily="18" charset="0"/>
              </a:rPr>
              <a:t> </a:t>
            </a:r>
            <a:r>
              <a:rPr lang="en-US" sz="4800" b="1" dirty="0">
                <a:solidFill>
                  <a:schemeClr val="tx2">
                    <a:lumMod val="60000"/>
                    <a:lumOff val="40000"/>
                  </a:schemeClr>
                </a:solidFill>
                <a:latin typeface="Garamond" pitchFamily="18" charset="0"/>
              </a:rPr>
              <a:t>Sustainability</a:t>
            </a:r>
          </a:p>
        </p:txBody>
      </p:sp>
      <p:sp>
        <p:nvSpPr>
          <p:cNvPr id="10246" name="Rectangle 5"/>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10242" name="Object 0"/>
          <p:cNvGraphicFramePr>
            <a:graphicFrameLocks noChangeAspect="1"/>
          </p:cNvGraphicFramePr>
          <p:nvPr/>
        </p:nvGraphicFramePr>
        <p:xfrm>
          <a:off x="1524000" y="4038600"/>
          <a:ext cx="2133600" cy="2116138"/>
        </p:xfrm>
        <a:graphic>
          <a:graphicData uri="http://schemas.openxmlformats.org/presentationml/2006/ole">
            <mc:AlternateContent xmlns:mc="http://schemas.openxmlformats.org/markup-compatibility/2006">
              <mc:Choice xmlns:v="urn:schemas-microsoft-com:vml" Requires="v">
                <p:oleObj spid="_x0000_s9228" name="Clip" r:id="rId4" imgW="830160" imgH="824760" progId="">
                  <p:embed/>
                </p:oleObj>
              </mc:Choice>
              <mc:Fallback>
                <p:oleObj name="Clip" r:id="rId4" imgW="830160" imgH="82476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038600"/>
                        <a:ext cx="2133600"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1"/>
          <p:cNvGraphicFramePr>
            <a:graphicFrameLocks noChangeAspect="1"/>
          </p:cNvGraphicFramePr>
          <p:nvPr/>
        </p:nvGraphicFramePr>
        <p:xfrm>
          <a:off x="4419600" y="3733800"/>
          <a:ext cx="3267075" cy="2667000"/>
        </p:xfrm>
        <a:graphic>
          <a:graphicData uri="http://schemas.openxmlformats.org/presentationml/2006/ole">
            <mc:AlternateContent xmlns:mc="http://schemas.openxmlformats.org/markup-compatibility/2006">
              <mc:Choice xmlns:v="urn:schemas-microsoft-com:vml" Requires="v">
                <p:oleObj spid="_x0000_s9229" name="Clip" r:id="rId6" imgW="1868400" imgH="2189880" progId="">
                  <p:embed/>
                </p:oleObj>
              </mc:Choice>
              <mc:Fallback>
                <p:oleObj name="Clip" r:id="rId6" imgW="1868400" imgH="2189880" progId="">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733800"/>
                        <a:ext cx="3267075"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9105"/>
            <a:ext cx="8991600" cy="1523495"/>
          </a:xfrm>
        </p:spPr>
        <p:txBody>
          <a:bodyPr/>
          <a:lstStyle/>
          <a:p>
            <a:pPr algn="ctr"/>
            <a:r>
              <a:rPr lang="en-US" b="1" dirty="0" smtClean="0"/>
              <a:t>Biodiversity--pg. 16-17</a:t>
            </a:r>
            <a:endParaRPr lang="en-US" b="1" dirty="0"/>
          </a:p>
        </p:txBody>
      </p:sp>
      <p:sp>
        <p:nvSpPr>
          <p:cNvPr id="3" name="Subtitle 2"/>
          <p:cNvSpPr>
            <a:spLocks noGrp="1"/>
          </p:cNvSpPr>
          <p:nvPr>
            <p:ph type="subTitle" idx="1"/>
          </p:nvPr>
        </p:nvSpPr>
        <p:spPr>
          <a:xfrm>
            <a:off x="730249" y="1752600"/>
            <a:ext cx="7681913" cy="461665"/>
          </a:xfrm>
        </p:spPr>
        <p:txBody>
          <a:bodyPr/>
          <a:lstStyle/>
          <a:p>
            <a:pPr algn="ctr"/>
            <a:r>
              <a:rPr lang="en-US" dirty="0"/>
              <a:t>How </a:t>
            </a:r>
            <a:r>
              <a:rPr lang="en-US" dirty="0" smtClean="0"/>
              <a:t>biodiversity </a:t>
            </a:r>
            <a:r>
              <a:rPr lang="en-US" dirty="0"/>
              <a:t>stops disease spread?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1" y="2590800"/>
            <a:ext cx="6096000" cy="3429000"/>
          </a:xfrm>
          <a:prstGeom prst="rect">
            <a:avLst/>
          </a:prstGeom>
        </p:spPr>
      </p:pic>
    </p:spTree>
    <p:extLst>
      <p:ext uri="{BB962C8B-B14F-4D97-AF65-F5344CB8AC3E}">
        <p14:creationId xmlns:p14="http://schemas.microsoft.com/office/powerpoint/2010/main" val="46367001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85800"/>
            <a:ext cx="8382000" cy="5318379"/>
          </a:xfrm>
        </p:spPr>
        <p:txBody>
          <a:bodyPr/>
          <a:lstStyle/>
          <a:p>
            <a:pPr marL="0" indent="0" algn="ctr">
              <a:buNone/>
            </a:pPr>
            <a:r>
              <a:rPr lang="en-US" sz="9600" dirty="0" smtClean="0"/>
              <a:t>Do the right thing even when no one is LOOKING!!!</a:t>
            </a:r>
            <a:endParaRPr lang="en-US" sz="9600" dirty="0"/>
          </a:p>
        </p:txBody>
      </p:sp>
    </p:spTree>
    <p:extLst>
      <p:ext uri="{BB962C8B-B14F-4D97-AF65-F5344CB8AC3E}">
        <p14:creationId xmlns:p14="http://schemas.microsoft.com/office/powerpoint/2010/main" val="25330956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16468"/>
            <a:ext cx="2895600" cy="369332"/>
          </a:xfrm>
          <a:prstGeom prst="rect">
            <a:avLst/>
          </a:prstGeom>
          <a:solidFill>
            <a:schemeClr val="accent6">
              <a:lumMod val="75000"/>
            </a:schemeClr>
          </a:solidFill>
        </p:spPr>
        <p:txBody>
          <a:bodyPr wrap="square" rtlCol="0">
            <a:spAutoFit/>
          </a:bodyPr>
          <a:lstStyle/>
          <a:p>
            <a:r>
              <a:rPr lang="en-US" dirty="0" smtClean="0"/>
              <a:t>Thursday October 4, 2018</a:t>
            </a:r>
            <a:endParaRPr lang="en-US" dirty="0"/>
          </a:p>
        </p:txBody>
      </p:sp>
      <p:sp>
        <p:nvSpPr>
          <p:cNvPr id="5" name="TextBox 4"/>
          <p:cNvSpPr txBox="1"/>
          <p:nvPr/>
        </p:nvSpPr>
        <p:spPr>
          <a:xfrm>
            <a:off x="3276600" y="152400"/>
            <a:ext cx="5867400" cy="1323439"/>
          </a:xfrm>
          <a:prstGeom prst="rect">
            <a:avLst/>
          </a:prstGeom>
          <a:solidFill>
            <a:schemeClr val="accent3">
              <a:lumMod val="40000"/>
              <a:lumOff val="60000"/>
            </a:schemeClr>
          </a:solid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Science Starter:</a:t>
            </a:r>
          </a:p>
          <a:p>
            <a:pPr marL="514350" indent="-514350">
              <a:buAutoNum type="arabicPeriod"/>
            </a:pPr>
            <a:r>
              <a:rPr lang="en-US" sz="2000" b="1" dirty="0" smtClean="0">
                <a:solidFill>
                  <a:schemeClr val="bg1"/>
                </a:solidFill>
                <a:latin typeface="Arial" panose="020B0604020202020204" pitchFamily="34" charset="0"/>
                <a:cs typeface="Arial" panose="020B0604020202020204" pitchFamily="34" charset="0"/>
              </a:rPr>
              <a:t>Complete the Learning Target and Success Criteria on pg. 2</a:t>
            </a:r>
          </a:p>
          <a:p>
            <a:pPr marL="514350" indent="-514350">
              <a:buAutoNum type="arabicPeriod"/>
            </a:pPr>
            <a:r>
              <a:rPr lang="en-US" sz="2000" b="1" dirty="0" smtClean="0">
                <a:solidFill>
                  <a:schemeClr val="bg1"/>
                </a:solidFill>
                <a:latin typeface="Arial" panose="020B0604020202020204" pitchFamily="34" charset="0"/>
                <a:cs typeface="Arial" panose="020B0604020202020204" pitchFamily="34" charset="0"/>
              </a:rPr>
              <a:t>Study for Quiz</a:t>
            </a:r>
          </a:p>
        </p:txBody>
      </p:sp>
      <p:sp>
        <p:nvSpPr>
          <p:cNvPr id="8" name="TextBox 7"/>
          <p:cNvSpPr txBox="1"/>
          <p:nvPr/>
        </p:nvSpPr>
        <p:spPr>
          <a:xfrm>
            <a:off x="173421" y="1905000"/>
            <a:ext cx="8731469" cy="2677656"/>
          </a:xfrm>
          <a:prstGeom prst="rect">
            <a:avLst/>
          </a:prstGeom>
          <a:solidFill>
            <a:srgbClr val="92D050"/>
          </a:solidFill>
        </p:spPr>
        <p:txBody>
          <a:bodyPr wrap="square" rtlCol="0">
            <a:spAutoFit/>
          </a:bodyPr>
          <a:lstStyle/>
          <a:p>
            <a:r>
              <a:rPr lang="en-US" sz="2800" b="1" u="sng" dirty="0" smtClean="0">
                <a:solidFill>
                  <a:schemeClr val="bg1"/>
                </a:solidFill>
                <a:latin typeface="Arial" panose="020B0604020202020204" pitchFamily="34" charset="0"/>
                <a:cs typeface="Arial" panose="020B0604020202020204" pitchFamily="34" charset="0"/>
              </a:rPr>
              <a:t>Learning Target: </a:t>
            </a:r>
          </a:p>
          <a:p>
            <a:r>
              <a:rPr lang="en-US" sz="2800" dirty="0" smtClean="0">
                <a:solidFill>
                  <a:schemeClr val="bg1"/>
                </a:solidFill>
                <a:latin typeface="Arial" panose="020B0604020202020204" pitchFamily="34" charset="0"/>
                <a:cs typeface="Arial" panose="020B0604020202020204" pitchFamily="34" charset="0"/>
              </a:rPr>
              <a:t>I will learn that there is a direct correlation between high biodiversity and sustainability. </a:t>
            </a:r>
            <a:endParaRPr lang="en-US" sz="2000" dirty="0">
              <a:solidFill>
                <a:schemeClr val="bg1"/>
              </a:solidFill>
              <a:latin typeface="Arial" panose="020B0604020202020204" pitchFamily="34" charset="0"/>
              <a:cs typeface="Arial" panose="020B0604020202020204" pitchFamily="34" charset="0"/>
            </a:endParaRPr>
          </a:p>
          <a:p>
            <a:endParaRPr lang="en-US" sz="2800" dirty="0" smtClean="0">
              <a:solidFill>
                <a:schemeClr val="bg1"/>
              </a:solidFill>
              <a:latin typeface="Arial" panose="020B0604020202020204" pitchFamily="34" charset="0"/>
              <a:cs typeface="Arial" panose="020B0604020202020204" pitchFamily="34" charset="0"/>
            </a:endParaRPr>
          </a:p>
          <a:p>
            <a:r>
              <a:rPr lang="en-US" sz="2800" b="1" u="sng" dirty="0" smtClean="0">
                <a:solidFill>
                  <a:schemeClr val="bg1"/>
                </a:solidFill>
                <a:latin typeface="Arial" panose="020B0604020202020204" pitchFamily="34" charset="0"/>
                <a:cs typeface="Arial" panose="020B0604020202020204" pitchFamily="34" charset="0"/>
              </a:rPr>
              <a:t>Success Criteria:</a:t>
            </a:r>
          </a:p>
          <a:p>
            <a:r>
              <a:rPr lang="en-US" sz="2800" dirty="0" smtClean="0">
                <a:solidFill>
                  <a:schemeClr val="bg1"/>
                </a:solidFill>
                <a:latin typeface="Arial" panose="020B0604020202020204" pitchFamily="34" charset="0"/>
                <a:cs typeface="Arial" panose="020B0604020202020204" pitchFamily="34" charset="0"/>
              </a:rPr>
              <a:t>I know how to describe sustainability of an ecosystem</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752600" y="4832360"/>
            <a:ext cx="4767755" cy="1569660"/>
          </a:xfrm>
          <a:prstGeom prst="rect">
            <a:avLst/>
          </a:prstGeom>
          <a:solidFill>
            <a:schemeClr val="accent2">
              <a:lumMod val="60000"/>
              <a:lumOff val="40000"/>
            </a:schemeClr>
          </a:solidFill>
        </p:spPr>
        <p:txBody>
          <a:bodyPr wrap="square" rtlCol="0">
            <a:spAutoFit/>
          </a:bodyPr>
          <a:lstStyle/>
          <a:p>
            <a:r>
              <a:rPr lang="en-US" sz="2400" dirty="0" smtClean="0">
                <a:solidFill>
                  <a:schemeClr val="bg1"/>
                </a:solidFill>
              </a:rPr>
              <a:t>10/8-10/9—NO SCHOOL</a:t>
            </a:r>
          </a:p>
          <a:p>
            <a:r>
              <a:rPr lang="en-US" sz="2400" dirty="0" smtClean="0">
                <a:solidFill>
                  <a:schemeClr val="bg1"/>
                </a:solidFill>
              </a:rPr>
              <a:t>10/10—Vocabulary </a:t>
            </a:r>
            <a:r>
              <a:rPr lang="en-US" sz="2400" dirty="0" err="1" smtClean="0">
                <a:solidFill>
                  <a:schemeClr val="bg1"/>
                </a:solidFill>
              </a:rPr>
              <a:t>Quizzizz</a:t>
            </a:r>
            <a:endParaRPr lang="en-US" sz="2400" dirty="0" smtClean="0">
              <a:solidFill>
                <a:schemeClr val="bg1"/>
              </a:solidFill>
            </a:endParaRPr>
          </a:p>
          <a:p>
            <a:r>
              <a:rPr lang="en-US" sz="2400" dirty="0" smtClean="0">
                <a:solidFill>
                  <a:schemeClr val="bg1"/>
                </a:solidFill>
              </a:rPr>
              <a:t>10/11—Unit 3 Part 1 DCA</a:t>
            </a:r>
          </a:p>
          <a:p>
            <a:r>
              <a:rPr lang="en-US" sz="2400" dirty="0" smtClean="0">
                <a:solidFill>
                  <a:schemeClr val="bg1"/>
                </a:solidFill>
              </a:rPr>
              <a:t>(Microhabitats, Biomes, Biodiversity)</a:t>
            </a:r>
            <a:endParaRPr lang="en-US" sz="2400" dirty="0">
              <a:solidFill>
                <a:schemeClr val="bg1"/>
              </a:solidFill>
            </a:endParaRPr>
          </a:p>
        </p:txBody>
      </p:sp>
    </p:spTree>
    <p:extLst>
      <p:ext uri="{BB962C8B-B14F-4D97-AF65-F5344CB8AC3E}">
        <p14:creationId xmlns:p14="http://schemas.microsoft.com/office/powerpoint/2010/main" val="217287724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0" y="135315"/>
            <a:ext cx="4648200" cy="6370975"/>
          </a:xfrm>
          <a:prstGeom prst="rect">
            <a:avLst/>
          </a:prstGeom>
          <a:solidFill>
            <a:srgbClr val="92D050"/>
          </a:solidFill>
        </p:spPr>
        <p:txBody>
          <a:bodyPr wrap="square" rtlCol="0">
            <a:spAutoFit/>
          </a:bodyPr>
          <a:lstStyle/>
          <a:p>
            <a:pPr marL="457200" indent="-457200">
              <a:buAutoNum type="arabicPeriod"/>
            </a:pPr>
            <a:r>
              <a:rPr lang="en-US" sz="3200" dirty="0" smtClean="0">
                <a:solidFill>
                  <a:schemeClr val="bg1"/>
                </a:solidFill>
              </a:rPr>
              <a:t>Good Things/Rater?</a:t>
            </a:r>
          </a:p>
          <a:p>
            <a:pPr marL="457200" indent="-457200">
              <a:buAutoNum type="arabicPeriod"/>
            </a:pPr>
            <a:endParaRPr lang="en-US" sz="3200" dirty="0" smtClean="0">
              <a:solidFill>
                <a:schemeClr val="bg1"/>
              </a:solidFill>
            </a:endParaRPr>
          </a:p>
          <a:p>
            <a:pPr marL="514350" indent="-514350">
              <a:buAutoNum type="arabicPeriod" startAt="2"/>
            </a:pPr>
            <a:r>
              <a:rPr lang="en-US" sz="3200" dirty="0" smtClean="0">
                <a:solidFill>
                  <a:schemeClr val="bg1"/>
                </a:solidFill>
              </a:rPr>
              <a:t>Unit 3 Quiz</a:t>
            </a:r>
          </a:p>
          <a:p>
            <a:pPr marL="514350" indent="-514350">
              <a:buAutoNum type="arabicPeriod" startAt="2"/>
            </a:pPr>
            <a:endParaRPr lang="en-US" sz="3200" dirty="0" smtClean="0">
              <a:solidFill>
                <a:schemeClr val="bg1"/>
              </a:solidFill>
            </a:endParaRPr>
          </a:p>
          <a:p>
            <a:pPr marL="514350" indent="-514350">
              <a:buAutoNum type="arabicPeriod" startAt="2"/>
            </a:pPr>
            <a:r>
              <a:rPr lang="en-US" sz="3200" dirty="0" smtClean="0">
                <a:solidFill>
                  <a:schemeClr val="bg1"/>
                </a:solidFill>
              </a:rPr>
              <a:t>Biodiversity Questions</a:t>
            </a:r>
          </a:p>
          <a:p>
            <a:r>
              <a:rPr lang="en-US" sz="3200" dirty="0" smtClean="0">
                <a:solidFill>
                  <a:schemeClr val="bg1"/>
                </a:solidFill>
              </a:rPr>
              <a:t>Pgs. 16- 17</a:t>
            </a:r>
          </a:p>
          <a:p>
            <a:endParaRPr lang="en-US" sz="3200" dirty="0" smtClean="0">
              <a:solidFill>
                <a:schemeClr val="bg1"/>
              </a:solidFill>
            </a:endParaRPr>
          </a:p>
          <a:p>
            <a:pPr marL="514350" indent="-514350">
              <a:buAutoNum type="arabicPeriod" startAt="4"/>
            </a:pPr>
            <a:r>
              <a:rPr lang="en-US" sz="3200" dirty="0" smtClean="0">
                <a:solidFill>
                  <a:schemeClr val="bg1"/>
                </a:solidFill>
                <a:hlinkClick r:id="rId2"/>
              </a:rPr>
              <a:t>Biodiversity Video </a:t>
            </a:r>
          </a:p>
          <a:p>
            <a:r>
              <a:rPr lang="en-US" sz="3200" dirty="0" smtClean="0">
                <a:solidFill>
                  <a:schemeClr val="bg1"/>
                </a:solidFill>
                <a:hlinkClick r:id="rId2"/>
              </a:rPr>
              <a:t>“Bill Nye” </a:t>
            </a:r>
            <a:endParaRPr lang="en-US" sz="3200" dirty="0" smtClean="0">
              <a:solidFill>
                <a:schemeClr val="bg1"/>
              </a:solidFill>
            </a:endParaRPr>
          </a:p>
          <a:p>
            <a:endParaRPr lang="en-US" sz="3200" dirty="0" smtClean="0">
              <a:solidFill>
                <a:schemeClr val="bg1"/>
              </a:solidFill>
            </a:endParaRPr>
          </a:p>
          <a:p>
            <a:r>
              <a:rPr lang="en-US" sz="3200" dirty="0" smtClean="0">
                <a:solidFill>
                  <a:schemeClr val="bg1"/>
                </a:solidFill>
              </a:rPr>
              <a:t>5.   Biodiversity Food webs</a:t>
            </a:r>
          </a:p>
          <a:p>
            <a:endParaRPr lang="en-US" sz="2400" dirty="0" smtClean="0">
              <a:solidFill>
                <a:schemeClr val="bg1"/>
              </a:solidFill>
            </a:endParaRPr>
          </a:p>
          <a:p>
            <a:r>
              <a:rPr lang="en-US" sz="3200" dirty="0" smtClean="0">
                <a:solidFill>
                  <a:schemeClr val="bg1"/>
                </a:solidFill>
              </a:rPr>
              <a:t>6.  Launch</a:t>
            </a:r>
            <a:endParaRPr lang="en-US" sz="4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3019"/>
            <a:ext cx="3095625" cy="4638675"/>
          </a:xfrm>
          <a:prstGeom prst="rect">
            <a:avLst/>
          </a:prstGeom>
        </p:spPr>
      </p:pic>
    </p:spTree>
    <p:extLst>
      <p:ext uri="{BB962C8B-B14F-4D97-AF65-F5344CB8AC3E}">
        <p14:creationId xmlns:p14="http://schemas.microsoft.com/office/powerpoint/2010/main" val="35042861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pPr algn="ctr"/>
            <a:r>
              <a:rPr lang="en-US" b="1" dirty="0" smtClean="0"/>
              <a:t/>
            </a:r>
            <a:br>
              <a:rPr lang="en-US" b="1" dirty="0" smtClean="0"/>
            </a:br>
            <a:endParaRPr lang="en-US" sz="3100" b="1" dirty="0"/>
          </a:p>
        </p:txBody>
      </p:sp>
      <p:sp>
        <p:nvSpPr>
          <p:cNvPr id="3" name="Content Placeholder 2"/>
          <p:cNvSpPr>
            <a:spLocks noGrp="1"/>
          </p:cNvSpPr>
          <p:nvPr>
            <p:ph idx="1"/>
          </p:nvPr>
        </p:nvSpPr>
        <p:spPr>
          <a:xfrm>
            <a:off x="304800" y="762000"/>
            <a:ext cx="8839200" cy="1963614"/>
          </a:xfrm>
        </p:spPr>
        <p:txBody>
          <a:bodyPr/>
          <a:lstStyle/>
          <a:p>
            <a:pPr>
              <a:buNone/>
            </a:pPr>
            <a:r>
              <a:rPr lang="en-US" sz="4400" dirty="0" smtClean="0"/>
              <a:t>Examine the two food webs below.  </a:t>
            </a:r>
          </a:p>
          <a:p>
            <a:pPr algn="ctr">
              <a:buNone/>
            </a:pPr>
            <a:r>
              <a:rPr lang="en-US" sz="4400" dirty="0" smtClean="0"/>
              <a:t>Which food web is more sustainable and would survive?  Why?</a:t>
            </a:r>
            <a:endParaRPr lang="en-US" sz="4400" dirty="0"/>
          </a:p>
        </p:txBody>
      </p:sp>
      <p:pic>
        <p:nvPicPr>
          <p:cNvPr id="40963" name="Picture 3"/>
          <p:cNvPicPr>
            <a:picLocks noChangeAspect="1" noChangeArrowheads="1"/>
          </p:cNvPicPr>
          <p:nvPr/>
        </p:nvPicPr>
        <p:blipFill>
          <a:blip r:embed="rId3" cstate="print"/>
          <a:srcRect/>
          <a:stretch>
            <a:fillRect/>
          </a:stretch>
        </p:blipFill>
        <p:spPr bwMode="auto">
          <a:xfrm>
            <a:off x="5410200" y="3237244"/>
            <a:ext cx="3505200" cy="3620756"/>
          </a:xfrm>
          <a:prstGeom prst="rect">
            <a:avLst/>
          </a:prstGeom>
          <a:ln w="88900" cap="sq" cmpd="thickThin">
            <a:solidFill>
              <a:srgbClr val="000000"/>
            </a:solidFill>
            <a:prstDash val="solid"/>
            <a:miter lim="800000"/>
          </a:ln>
          <a:effectLst>
            <a:innerShdw blurRad="76200">
              <a:srgbClr val="000000"/>
            </a:innerShdw>
          </a:effectLst>
        </p:spPr>
      </p:pic>
      <p:pic>
        <p:nvPicPr>
          <p:cNvPr id="40965" name="Picture 5"/>
          <p:cNvPicPr>
            <a:picLocks noChangeAspect="1" noChangeArrowheads="1"/>
          </p:cNvPicPr>
          <p:nvPr/>
        </p:nvPicPr>
        <p:blipFill>
          <a:blip r:embed="rId4" cstate="print"/>
          <a:srcRect l="3137" t="4910"/>
          <a:stretch>
            <a:fillRect/>
          </a:stretch>
        </p:blipFill>
        <p:spPr bwMode="auto">
          <a:xfrm>
            <a:off x="304800" y="3276600"/>
            <a:ext cx="4807641" cy="3581400"/>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1981200" y="152400"/>
            <a:ext cx="5410200" cy="769441"/>
          </a:xfrm>
          <a:prstGeom prst="rect">
            <a:avLst/>
          </a:prstGeom>
          <a:noFill/>
        </p:spPr>
        <p:txBody>
          <a:bodyPr wrap="square" rtlCol="0">
            <a:spAutoFit/>
          </a:bodyPr>
          <a:lstStyle/>
          <a:p>
            <a:pPr algn="ctr"/>
            <a:r>
              <a:rPr lang="en-US" sz="4400" b="1" dirty="0" smtClean="0">
                <a:solidFill>
                  <a:srgbClr val="FF0000"/>
                </a:solidFill>
              </a:rPr>
              <a:t>Turn and Talk</a:t>
            </a:r>
            <a:endParaRPr lang="en-US" sz="4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1447800"/>
            <a:ext cx="8763000" cy="5257800"/>
          </a:xfrm>
          <a:prstGeom prst="rect">
            <a:avLst/>
          </a:prstGeom>
        </p:spPr>
      </p:pic>
      <p:sp>
        <p:nvSpPr>
          <p:cNvPr id="4" name="TextBox 3"/>
          <p:cNvSpPr txBox="1"/>
          <p:nvPr/>
        </p:nvSpPr>
        <p:spPr>
          <a:xfrm>
            <a:off x="1524000" y="268069"/>
            <a:ext cx="7086600" cy="954107"/>
          </a:xfrm>
          <a:prstGeom prst="rect">
            <a:avLst/>
          </a:prstGeom>
          <a:noFill/>
        </p:spPr>
        <p:txBody>
          <a:bodyPr wrap="square" rtlCol="0">
            <a:spAutoFit/>
          </a:bodyPr>
          <a:lstStyle/>
          <a:p>
            <a:pPr algn="ctr"/>
            <a:r>
              <a:rPr lang="en-US" sz="2800" dirty="0" smtClean="0"/>
              <a:t>Which ecosystem has greater biodiversity  which means greater sustainability?</a:t>
            </a:r>
            <a:endParaRPr lang="en-US" sz="2800" dirty="0"/>
          </a:p>
        </p:txBody>
      </p:sp>
    </p:spTree>
    <p:extLst>
      <p:ext uri="{BB962C8B-B14F-4D97-AF65-F5344CB8AC3E}">
        <p14:creationId xmlns:p14="http://schemas.microsoft.com/office/powerpoint/2010/main" val="36398264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599" y="1371600"/>
            <a:ext cx="4700587" cy="2286000"/>
          </a:xfrm>
          <a:prstGeom prst="rect">
            <a:avLst/>
          </a:prstGeom>
        </p:spPr>
      </p:pic>
      <p:sp>
        <p:nvSpPr>
          <p:cNvPr id="4" name="TextBox 3"/>
          <p:cNvSpPr txBox="1"/>
          <p:nvPr/>
        </p:nvSpPr>
        <p:spPr>
          <a:xfrm>
            <a:off x="826293" y="152400"/>
            <a:ext cx="7315200" cy="1077218"/>
          </a:xfrm>
          <a:prstGeom prst="rect">
            <a:avLst/>
          </a:prstGeom>
          <a:noFill/>
        </p:spPr>
        <p:txBody>
          <a:bodyPr wrap="square" rtlCol="0">
            <a:spAutoFit/>
          </a:bodyPr>
          <a:lstStyle/>
          <a:p>
            <a:pPr algn="ctr"/>
            <a:r>
              <a:rPr lang="en-US" sz="3200" dirty="0" smtClean="0"/>
              <a:t>Does the food chain or food web have greater biodiversity?  Why?</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812720"/>
            <a:ext cx="5524500" cy="2752725"/>
          </a:xfrm>
          <a:prstGeom prst="rect">
            <a:avLst/>
          </a:prstGeom>
        </p:spPr>
      </p:pic>
    </p:spTree>
    <p:extLst>
      <p:ext uri="{BB962C8B-B14F-4D97-AF65-F5344CB8AC3E}">
        <p14:creationId xmlns:p14="http://schemas.microsoft.com/office/powerpoint/2010/main" val="9298465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Now you try for your exit ticket!</a:t>
            </a:r>
            <a:endParaRPr lang="en-US" dirty="0"/>
          </a:p>
        </p:txBody>
      </p:sp>
      <p:pic>
        <p:nvPicPr>
          <p:cNvPr id="4" name="Content Placeholder 3"/>
          <p:cNvPicPr>
            <a:picLocks noGrp="1" noChangeAspect="1"/>
          </p:cNvPicPr>
          <p:nvPr>
            <p:ph idx="1"/>
          </p:nvPr>
        </p:nvPicPr>
        <p:blipFill>
          <a:blip r:embed="rId2"/>
          <a:stretch>
            <a:fillRect/>
          </a:stretch>
        </p:blipFill>
        <p:spPr>
          <a:xfrm>
            <a:off x="136112" y="1412874"/>
            <a:ext cx="8626888" cy="4902938"/>
          </a:xfrm>
          <a:prstGeom prst="rect">
            <a:avLst/>
          </a:prstGeom>
        </p:spPr>
      </p:pic>
    </p:spTree>
    <p:extLst>
      <p:ext uri="{BB962C8B-B14F-4D97-AF65-F5344CB8AC3E}">
        <p14:creationId xmlns:p14="http://schemas.microsoft.com/office/powerpoint/2010/main" val="359092346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85800"/>
            <a:ext cx="8382000" cy="5318379"/>
          </a:xfrm>
        </p:spPr>
        <p:txBody>
          <a:bodyPr/>
          <a:lstStyle/>
          <a:p>
            <a:pPr marL="0" indent="0" algn="ctr">
              <a:buNone/>
            </a:pPr>
            <a:r>
              <a:rPr lang="en-US" sz="9600" dirty="0" smtClean="0"/>
              <a:t>Do the right thing even when no one is LOOKING!!!</a:t>
            </a:r>
            <a:endParaRPr lang="en-US" sz="9600" dirty="0"/>
          </a:p>
        </p:txBody>
      </p:sp>
    </p:spTree>
    <p:extLst>
      <p:ext uri="{BB962C8B-B14F-4D97-AF65-F5344CB8AC3E}">
        <p14:creationId xmlns:p14="http://schemas.microsoft.com/office/powerpoint/2010/main" val="33976520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467022" y="-805871"/>
            <a:ext cx="6249404" cy="8318347"/>
          </a:xfrm>
          <a:prstGeom prst="rect">
            <a:avLst/>
          </a:prstGeom>
        </p:spPr>
      </p:pic>
    </p:spTree>
    <p:extLst>
      <p:ext uri="{BB962C8B-B14F-4D97-AF65-F5344CB8AC3E}">
        <p14:creationId xmlns:p14="http://schemas.microsoft.com/office/powerpoint/2010/main" val="407653927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16468"/>
            <a:ext cx="2895600" cy="369332"/>
          </a:xfrm>
          <a:prstGeom prst="rect">
            <a:avLst/>
          </a:prstGeom>
          <a:solidFill>
            <a:schemeClr val="accent6">
              <a:lumMod val="75000"/>
            </a:schemeClr>
          </a:solidFill>
        </p:spPr>
        <p:txBody>
          <a:bodyPr wrap="square" rtlCol="0">
            <a:spAutoFit/>
          </a:bodyPr>
          <a:lstStyle/>
          <a:p>
            <a:r>
              <a:rPr lang="en-US" dirty="0" smtClean="0"/>
              <a:t>Friday October 5, 2018</a:t>
            </a:r>
            <a:endParaRPr lang="en-US" dirty="0"/>
          </a:p>
        </p:txBody>
      </p:sp>
      <p:sp>
        <p:nvSpPr>
          <p:cNvPr id="5" name="TextBox 4"/>
          <p:cNvSpPr txBox="1"/>
          <p:nvPr/>
        </p:nvSpPr>
        <p:spPr>
          <a:xfrm>
            <a:off x="3276600" y="152400"/>
            <a:ext cx="5867400" cy="1323439"/>
          </a:xfrm>
          <a:prstGeom prst="rect">
            <a:avLst/>
          </a:prstGeom>
          <a:solidFill>
            <a:schemeClr val="accent3">
              <a:lumMod val="40000"/>
              <a:lumOff val="60000"/>
            </a:schemeClr>
          </a:solid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Science Starter:</a:t>
            </a:r>
          </a:p>
          <a:p>
            <a:pPr marL="514350" indent="-514350">
              <a:buAutoNum type="arabicPeriod"/>
            </a:pPr>
            <a:r>
              <a:rPr lang="en-US" sz="2000" b="1" dirty="0" smtClean="0">
                <a:solidFill>
                  <a:schemeClr val="bg1"/>
                </a:solidFill>
                <a:latin typeface="Arial" panose="020B0604020202020204" pitchFamily="34" charset="0"/>
                <a:cs typeface="Arial" panose="020B0604020202020204" pitchFamily="34" charset="0"/>
              </a:rPr>
              <a:t>Warm-up--Biodiversity</a:t>
            </a:r>
          </a:p>
          <a:p>
            <a:pPr marL="514350" indent="-514350">
              <a:buAutoNum type="arabicPeriod"/>
            </a:pPr>
            <a:r>
              <a:rPr lang="en-US" sz="2000" b="1" dirty="0" smtClean="0">
                <a:solidFill>
                  <a:schemeClr val="bg1"/>
                </a:solidFill>
                <a:latin typeface="Arial" panose="020B0604020202020204" pitchFamily="34" charset="0"/>
                <a:cs typeface="Arial" panose="020B0604020202020204" pitchFamily="34" charset="0"/>
              </a:rPr>
              <a:t>Complete the Learning Target and Success Criteria on pg. 2</a:t>
            </a:r>
          </a:p>
        </p:txBody>
      </p:sp>
      <p:sp>
        <p:nvSpPr>
          <p:cNvPr id="8" name="TextBox 7"/>
          <p:cNvSpPr txBox="1"/>
          <p:nvPr/>
        </p:nvSpPr>
        <p:spPr>
          <a:xfrm>
            <a:off x="152400" y="2497812"/>
            <a:ext cx="8731469" cy="3354765"/>
          </a:xfrm>
          <a:prstGeom prst="rect">
            <a:avLst/>
          </a:prstGeom>
          <a:solidFill>
            <a:srgbClr val="92D050"/>
          </a:solidFill>
        </p:spPr>
        <p:txBody>
          <a:bodyPr wrap="square" rtlCol="0">
            <a:spAutoFit/>
          </a:bodyPr>
          <a:lstStyle/>
          <a:p>
            <a:r>
              <a:rPr lang="en-US" sz="2800" b="1" u="sng" dirty="0" smtClean="0">
                <a:solidFill>
                  <a:schemeClr val="bg1"/>
                </a:solidFill>
                <a:latin typeface="Arial" panose="020B0604020202020204" pitchFamily="34" charset="0"/>
                <a:cs typeface="Arial" panose="020B0604020202020204" pitchFamily="34" charset="0"/>
              </a:rPr>
              <a:t>Learning Target: </a:t>
            </a:r>
          </a:p>
          <a:p>
            <a:r>
              <a:rPr lang="en-US" sz="2800" dirty="0" smtClean="0">
                <a:solidFill>
                  <a:schemeClr val="bg1"/>
                </a:solidFill>
                <a:latin typeface="Arial" panose="020B0604020202020204" pitchFamily="34" charset="0"/>
                <a:cs typeface="Arial" panose="020B0604020202020204" pitchFamily="34" charset="0"/>
              </a:rPr>
              <a:t>I will learn </a:t>
            </a:r>
            <a:r>
              <a:rPr lang="en-US" sz="2800" dirty="0">
                <a:solidFill>
                  <a:schemeClr val="bg1"/>
                </a:solidFill>
                <a:latin typeface="Arial" panose="020B0604020202020204" pitchFamily="34" charset="0"/>
                <a:cs typeface="Arial" panose="020B0604020202020204" pitchFamily="34" charset="0"/>
              </a:rPr>
              <a:t>what will happen if an ecosystem is disrupted, if an organism in a food web is removed.</a:t>
            </a:r>
          </a:p>
          <a:p>
            <a:endParaRPr lang="en-US" sz="2000" dirty="0">
              <a:solidFill>
                <a:schemeClr val="bg1"/>
              </a:solidFill>
              <a:latin typeface="Arial" panose="020B0604020202020204" pitchFamily="34" charset="0"/>
              <a:cs typeface="Arial" panose="020B0604020202020204" pitchFamily="34" charset="0"/>
            </a:endParaRPr>
          </a:p>
          <a:p>
            <a:r>
              <a:rPr lang="en-US" sz="2800" b="1" u="sng" dirty="0" smtClean="0">
                <a:solidFill>
                  <a:schemeClr val="bg1"/>
                </a:solidFill>
                <a:latin typeface="Arial" panose="020B0604020202020204" pitchFamily="34" charset="0"/>
                <a:cs typeface="Arial" panose="020B0604020202020204" pitchFamily="34" charset="0"/>
              </a:rPr>
              <a:t>Success Criteria:</a:t>
            </a:r>
          </a:p>
          <a:p>
            <a:r>
              <a:rPr lang="en-US" sz="2800" dirty="0" smtClean="0">
                <a:solidFill>
                  <a:schemeClr val="bg1"/>
                </a:solidFill>
                <a:latin typeface="Arial" panose="020B0604020202020204" pitchFamily="34" charset="0"/>
                <a:cs typeface="Arial" panose="020B0604020202020204" pitchFamily="34" charset="0"/>
              </a:rPr>
              <a:t>I know how to compare ecosystems (food webs) and determine which ecosystem will be sustainable.</a:t>
            </a:r>
            <a:r>
              <a:rPr lang="en-US" sz="2800" dirty="0"/>
              <a:t/>
            </a:r>
            <a:br>
              <a:rPr lang="en-US" sz="2800" dirty="0"/>
            </a:br>
            <a:endParaRPr 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895600" y="5410200"/>
            <a:ext cx="4158155" cy="1323439"/>
          </a:xfrm>
          <a:prstGeom prst="rect">
            <a:avLst/>
          </a:prstGeom>
          <a:solidFill>
            <a:schemeClr val="accent2">
              <a:lumMod val="60000"/>
              <a:lumOff val="40000"/>
            </a:schemeClr>
          </a:solidFill>
        </p:spPr>
        <p:txBody>
          <a:bodyPr wrap="square" rtlCol="0">
            <a:spAutoFit/>
          </a:bodyPr>
          <a:lstStyle/>
          <a:p>
            <a:r>
              <a:rPr lang="en-US" sz="2000" dirty="0" smtClean="0">
                <a:solidFill>
                  <a:schemeClr val="bg1"/>
                </a:solidFill>
              </a:rPr>
              <a:t>10/8-10/9—NO SCHOOL</a:t>
            </a:r>
          </a:p>
          <a:p>
            <a:r>
              <a:rPr lang="en-US" sz="2000" dirty="0" smtClean="0">
                <a:solidFill>
                  <a:schemeClr val="bg1"/>
                </a:solidFill>
              </a:rPr>
              <a:t>10/10—Vocabulary </a:t>
            </a:r>
            <a:r>
              <a:rPr lang="en-US" sz="2000" dirty="0" err="1" smtClean="0">
                <a:solidFill>
                  <a:schemeClr val="bg1"/>
                </a:solidFill>
              </a:rPr>
              <a:t>Quizzizz</a:t>
            </a:r>
            <a:endParaRPr lang="en-US" sz="2000" dirty="0" smtClean="0">
              <a:solidFill>
                <a:schemeClr val="bg1"/>
              </a:solidFill>
            </a:endParaRPr>
          </a:p>
          <a:p>
            <a:r>
              <a:rPr lang="en-US" sz="2000" dirty="0" smtClean="0">
                <a:solidFill>
                  <a:schemeClr val="bg1"/>
                </a:solidFill>
              </a:rPr>
              <a:t>10/11—Unit 3 Part 1 DCA</a:t>
            </a:r>
          </a:p>
          <a:p>
            <a:r>
              <a:rPr lang="en-US" sz="2000" dirty="0" smtClean="0">
                <a:solidFill>
                  <a:schemeClr val="bg1"/>
                </a:solidFill>
              </a:rPr>
              <a:t>(Microhabitats, Biomes, Biodiversity)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22334" y="734556"/>
            <a:ext cx="3155731" cy="1714500"/>
          </a:xfrm>
          <a:prstGeom prst="rect">
            <a:avLst/>
          </a:prstGeom>
        </p:spPr>
      </p:pic>
    </p:spTree>
    <p:extLst>
      <p:ext uri="{BB962C8B-B14F-4D97-AF65-F5344CB8AC3E}">
        <p14:creationId xmlns:p14="http://schemas.microsoft.com/office/powerpoint/2010/main" val="7666680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457200"/>
            <a:ext cx="8534400" cy="6019800"/>
          </a:xfrm>
          <a:prstGeom prst="rect">
            <a:avLst/>
          </a:prstGeom>
        </p:spPr>
      </p:pic>
    </p:spTree>
    <p:extLst>
      <p:ext uri="{BB962C8B-B14F-4D97-AF65-F5344CB8AC3E}">
        <p14:creationId xmlns:p14="http://schemas.microsoft.com/office/powerpoint/2010/main" val="3534902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6200" y="609600"/>
            <a:ext cx="5105400" cy="5509200"/>
          </a:xfrm>
          <a:prstGeom prst="rect">
            <a:avLst/>
          </a:prstGeom>
          <a:solidFill>
            <a:srgbClr val="92D050"/>
          </a:solidFill>
        </p:spPr>
        <p:txBody>
          <a:bodyPr wrap="square" rtlCol="0">
            <a:spAutoFit/>
          </a:bodyPr>
          <a:lstStyle/>
          <a:p>
            <a:pPr marL="457200" indent="-457200">
              <a:buAutoNum type="arabicPeriod"/>
            </a:pPr>
            <a:r>
              <a:rPr lang="en-US" sz="3200" dirty="0" smtClean="0">
                <a:solidFill>
                  <a:schemeClr val="bg1"/>
                </a:solidFill>
              </a:rPr>
              <a:t>Good Things/Rater?</a:t>
            </a:r>
          </a:p>
          <a:p>
            <a:pPr marL="457200" indent="-457200">
              <a:buAutoNum type="arabicPeriod"/>
            </a:pPr>
            <a:endParaRPr lang="en-US" sz="3200" dirty="0" smtClean="0">
              <a:solidFill>
                <a:schemeClr val="bg1"/>
              </a:solidFill>
            </a:endParaRPr>
          </a:p>
          <a:p>
            <a:pPr marL="514350" indent="-514350">
              <a:buAutoNum type="arabicPeriod" startAt="2"/>
            </a:pPr>
            <a:r>
              <a:rPr lang="en-US" sz="3200" dirty="0" smtClean="0">
                <a:solidFill>
                  <a:schemeClr val="bg1"/>
                </a:solidFill>
              </a:rPr>
              <a:t>Biodiversity STORY pg. 19</a:t>
            </a:r>
          </a:p>
          <a:p>
            <a:pPr marL="514350" indent="-514350">
              <a:buAutoNum type="arabicPeriod" startAt="2"/>
            </a:pPr>
            <a:endParaRPr lang="en-US" sz="3200" dirty="0">
              <a:solidFill>
                <a:schemeClr val="bg1"/>
              </a:solidFill>
            </a:endParaRPr>
          </a:p>
          <a:p>
            <a:pPr marL="514350" indent="-514350">
              <a:buAutoNum type="arabicPeriod" startAt="2"/>
            </a:pPr>
            <a:r>
              <a:rPr lang="en-US" sz="3200" dirty="0" smtClean="0">
                <a:solidFill>
                  <a:schemeClr val="bg1"/>
                </a:solidFill>
              </a:rPr>
              <a:t>Vocabulary </a:t>
            </a:r>
            <a:r>
              <a:rPr lang="en-US" sz="3200" dirty="0" err="1" smtClean="0">
                <a:solidFill>
                  <a:schemeClr val="bg1"/>
                </a:solidFill>
              </a:rPr>
              <a:t>Quizzizz</a:t>
            </a:r>
            <a:r>
              <a:rPr lang="en-US" sz="3200" dirty="0" smtClean="0">
                <a:solidFill>
                  <a:schemeClr val="bg1"/>
                </a:solidFill>
              </a:rPr>
              <a:t> on Wednesday</a:t>
            </a:r>
          </a:p>
          <a:p>
            <a:pPr marL="514350" indent="-514350">
              <a:buAutoNum type="arabicPeriod" startAt="2"/>
            </a:pPr>
            <a:endParaRPr lang="en-US" sz="3200" dirty="0">
              <a:solidFill>
                <a:schemeClr val="bg1"/>
              </a:solidFill>
            </a:endParaRPr>
          </a:p>
          <a:p>
            <a:pPr marL="514350" indent="-514350">
              <a:buAutoNum type="arabicPeriod" startAt="2"/>
            </a:pPr>
            <a:r>
              <a:rPr lang="en-US" sz="3200" dirty="0" smtClean="0">
                <a:solidFill>
                  <a:schemeClr val="bg1"/>
                </a:solidFill>
              </a:rPr>
              <a:t>Unit 3 DCA on Thursday</a:t>
            </a:r>
          </a:p>
          <a:p>
            <a:pPr marL="514350" indent="-514350">
              <a:buAutoNum type="arabicPeriod" startAt="2"/>
            </a:pPr>
            <a:endParaRPr lang="en-US" sz="3200" dirty="0" smtClean="0">
              <a:solidFill>
                <a:schemeClr val="bg1"/>
              </a:solidFill>
            </a:endParaRPr>
          </a:p>
          <a:p>
            <a:pPr marL="514350" indent="-514350">
              <a:buAutoNum type="arabicPeriod" startAt="2"/>
            </a:pPr>
            <a:r>
              <a:rPr lang="en-US" sz="3200" dirty="0" smtClean="0">
                <a:solidFill>
                  <a:schemeClr val="bg1"/>
                </a:solidFill>
              </a:rPr>
              <a:t>Launch</a:t>
            </a:r>
          </a:p>
          <a:p>
            <a:endParaRPr lang="en-US" sz="3200" dirty="0" smtClean="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3571875" cy="6248400"/>
          </a:xfrm>
          <a:prstGeom prst="rect">
            <a:avLst/>
          </a:prstGeom>
        </p:spPr>
      </p:pic>
    </p:spTree>
    <p:extLst>
      <p:ext uri="{BB962C8B-B14F-4D97-AF65-F5344CB8AC3E}">
        <p14:creationId xmlns:p14="http://schemas.microsoft.com/office/powerpoint/2010/main" val="128629233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85800"/>
            <a:ext cx="8382000" cy="5318379"/>
          </a:xfrm>
        </p:spPr>
        <p:txBody>
          <a:bodyPr/>
          <a:lstStyle/>
          <a:p>
            <a:pPr marL="0" indent="0" algn="ctr">
              <a:buNone/>
            </a:pPr>
            <a:r>
              <a:rPr lang="en-US" sz="9600" dirty="0" smtClean="0"/>
              <a:t>Do the right thing even when no one is LOOKING!!!</a:t>
            </a:r>
            <a:endParaRPr lang="en-US" sz="9600" dirty="0"/>
          </a:p>
        </p:txBody>
      </p:sp>
    </p:spTree>
    <p:extLst>
      <p:ext uri="{BB962C8B-B14F-4D97-AF65-F5344CB8AC3E}">
        <p14:creationId xmlns:p14="http://schemas.microsoft.com/office/powerpoint/2010/main" val="20565636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19200"/>
            <a:ext cx="3352800" cy="4191000"/>
          </a:xfrm>
          <a:prstGeom prst="rect">
            <a:avLst/>
          </a:prstGeom>
        </p:spPr>
      </p:pic>
      <p:sp>
        <p:nvSpPr>
          <p:cNvPr id="4" name="TextBox 3"/>
          <p:cNvSpPr txBox="1"/>
          <p:nvPr/>
        </p:nvSpPr>
        <p:spPr>
          <a:xfrm>
            <a:off x="4191000" y="609600"/>
            <a:ext cx="4648200" cy="5878532"/>
          </a:xfrm>
          <a:prstGeom prst="rect">
            <a:avLst/>
          </a:prstGeom>
          <a:solidFill>
            <a:srgbClr val="92D050"/>
          </a:solidFill>
        </p:spPr>
        <p:txBody>
          <a:bodyPr wrap="square" rtlCol="0">
            <a:spAutoFit/>
          </a:bodyPr>
          <a:lstStyle/>
          <a:p>
            <a:pPr marL="457200" indent="-457200">
              <a:buAutoNum type="arabicPeriod"/>
            </a:pPr>
            <a:r>
              <a:rPr lang="en-US" sz="3200" dirty="0" smtClean="0">
                <a:solidFill>
                  <a:schemeClr val="bg1"/>
                </a:solidFill>
              </a:rPr>
              <a:t>Good Things/Rater?</a:t>
            </a:r>
          </a:p>
          <a:p>
            <a:pPr marL="457200" indent="-457200">
              <a:buAutoNum type="arabicPeriod"/>
            </a:pPr>
            <a:r>
              <a:rPr lang="en-US" sz="3200" dirty="0" smtClean="0">
                <a:solidFill>
                  <a:schemeClr val="bg1"/>
                </a:solidFill>
                <a:hlinkClick r:id="rId3"/>
              </a:rPr>
              <a:t>Video Biodiversity</a:t>
            </a:r>
            <a:endParaRPr lang="en-US" sz="3200" dirty="0" smtClean="0">
              <a:solidFill>
                <a:schemeClr val="bg1"/>
              </a:solidFill>
            </a:endParaRPr>
          </a:p>
          <a:p>
            <a:pPr marL="457200" indent="-457200">
              <a:buAutoNum type="arabicPeriod"/>
            </a:pPr>
            <a:r>
              <a:rPr lang="en-US" sz="3200" dirty="0" smtClean="0">
                <a:solidFill>
                  <a:schemeClr val="bg1"/>
                </a:solidFill>
              </a:rPr>
              <a:t>Biodiversity Cornell Notes pg. 18</a:t>
            </a:r>
          </a:p>
          <a:p>
            <a:pPr marL="457200" indent="-457200">
              <a:buAutoNum type="arabicPeriod"/>
            </a:pPr>
            <a:r>
              <a:rPr lang="en-US" sz="3200" dirty="0" smtClean="0">
                <a:solidFill>
                  <a:schemeClr val="bg1"/>
                </a:solidFill>
              </a:rPr>
              <a:t>Biodiversity Activity</a:t>
            </a:r>
          </a:p>
          <a:p>
            <a:r>
              <a:rPr lang="en-US" sz="3200" dirty="0" smtClean="0">
                <a:solidFill>
                  <a:schemeClr val="bg1"/>
                </a:solidFill>
              </a:rPr>
              <a:t>(Forest—Old Growth)</a:t>
            </a:r>
          </a:p>
          <a:p>
            <a:r>
              <a:rPr lang="en-US" sz="3200" dirty="0" smtClean="0">
                <a:solidFill>
                  <a:schemeClr val="bg1"/>
                </a:solidFill>
              </a:rPr>
              <a:t>(Forest—New Growth)</a:t>
            </a:r>
          </a:p>
          <a:p>
            <a:r>
              <a:rPr lang="en-US" sz="3200" dirty="0" smtClean="0">
                <a:solidFill>
                  <a:schemeClr val="bg1"/>
                </a:solidFill>
              </a:rPr>
              <a:t>Pg.16</a:t>
            </a:r>
            <a:endParaRPr lang="en-US" sz="3200" dirty="0">
              <a:solidFill>
                <a:schemeClr val="bg1"/>
              </a:solidFill>
            </a:endParaRPr>
          </a:p>
          <a:p>
            <a:pPr marL="514350" indent="-514350">
              <a:buAutoNum type="arabicPeriod" startAt="5"/>
            </a:pPr>
            <a:r>
              <a:rPr lang="en-US" sz="3200" dirty="0" smtClean="0">
                <a:solidFill>
                  <a:schemeClr val="bg1"/>
                </a:solidFill>
              </a:rPr>
              <a:t>Biodiversity Questions</a:t>
            </a:r>
          </a:p>
          <a:p>
            <a:r>
              <a:rPr lang="en-US" sz="3200" dirty="0" smtClean="0">
                <a:solidFill>
                  <a:schemeClr val="bg1"/>
                </a:solidFill>
              </a:rPr>
              <a:t>Pg. 17</a:t>
            </a:r>
            <a:endParaRPr lang="en-US" sz="3200" dirty="0">
              <a:solidFill>
                <a:schemeClr val="bg1"/>
              </a:solidFill>
            </a:endParaRPr>
          </a:p>
          <a:p>
            <a:pPr marL="514350" indent="-514350">
              <a:buAutoNum type="arabicPeriod" startAt="5"/>
            </a:pPr>
            <a:r>
              <a:rPr lang="en-US" sz="3200" dirty="0" smtClean="0">
                <a:solidFill>
                  <a:schemeClr val="bg1"/>
                </a:solidFill>
              </a:rPr>
              <a:t>Launch</a:t>
            </a:r>
          </a:p>
          <a:p>
            <a:pPr marL="457200" indent="-457200">
              <a:buAutoNum type="arabicPeriod"/>
            </a:pPr>
            <a:endParaRPr lang="en-US" sz="2400" dirty="0">
              <a:solidFill>
                <a:schemeClr val="bg1"/>
              </a:solidFill>
            </a:endParaRPr>
          </a:p>
        </p:txBody>
      </p:sp>
    </p:spTree>
    <p:extLst>
      <p:ext uri="{BB962C8B-B14F-4D97-AF65-F5344CB8AC3E}">
        <p14:creationId xmlns:p14="http://schemas.microsoft.com/office/powerpoint/2010/main" val="14980382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sz="half" idx="1"/>
          </p:nvPr>
        </p:nvSpPr>
        <p:spPr>
          <a:xfrm>
            <a:off x="457200" y="1371600"/>
            <a:ext cx="4419600" cy="4989058"/>
          </a:xfrm>
        </p:spPr>
        <p:txBody>
          <a:bodyPr/>
          <a:lstStyle/>
          <a:p>
            <a:pPr marL="0" indent="0">
              <a:buNone/>
            </a:pPr>
            <a:endParaRPr lang="en-US" dirty="0" smtClean="0"/>
          </a:p>
          <a:p>
            <a:r>
              <a:rPr lang="en-US" sz="5400" dirty="0" smtClean="0"/>
              <a:t>Biodiversity </a:t>
            </a:r>
            <a:r>
              <a:rPr lang="en-US" sz="5400" dirty="0" smtClean="0"/>
              <a:t>is</a:t>
            </a:r>
          </a:p>
          <a:p>
            <a:pPr marL="0" indent="0">
              <a:buNone/>
            </a:pPr>
            <a:r>
              <a:rPr lang="en-US" sz="5400" u="sng" dirty="0" smtClean="0">
                <a:solidFill>
                  <a:srgbClr val="FFFF00"/>
                </a:solidFill>
              </a:rPr>
              <a:t>The number of different species in an area.</a:t>
            </a:r>
            <a:endParaRPr lang="en-US" sz="5400" u="sng" dirty="0" smtClean="0">
              <a:solidFill>
                <a:srgbClr val="FFFF00"/>
              </a:solidFill>
            </a:endParaRPr>
          </a:p>
          <a:p>
            <a:endParaRPr lang="en-US" sz="2800" dirty="0" smtClean="0"/>
          </a:p>
        </p:txBody>
      </p:sp>
      <p:graphicFrame>
        <p:nvGraphicFramePr>
          <p:cNvPr id="4098" name="Object 4"/>
          <p:cNvGraphicFramePr>
            <a:graphicFrameLocks noGrp="1" noChangeAspect="1"/>
          </p:cNvGraphicFramePr>
          <p:nvPr>
            <p:ph type="clipArt" sz="half" idx="2"/>
          </p:nvPr>
        </p:nvGraphicFramePr>
        <p:xfrm>
          <a:off x="7467600" y="914400"/>
          <a:ext cx="1028700" cy="2209800"/>
        </p:xfrm>
        <a:graphic>
          <a:graphicData uri="http://schemas.openxmlformats.org/presentationml/2006/ole">
            <mc:AlternateContent xmlns:mc="http://schemas.openxmlformats.org/markup-compatibility/2006">
              <mc:Choice xmlns:v="urn:schemas-microsoft-com:vml" Requires="v">
                <p:oleObj spid="_x0000_s3086" name="Clip" r:id="rId4" imgW="1423440" imgH="3055680" progId="">
                  <p:embed/>
                </p:oleObj>
              </mc:Choice>
              <mc:Fallback>
                <p:oleObj name="Clip" r:id="rId4" imgW="1423440" imgH="30556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914400"/>
                        <a:ext cx="1028700"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Rectangle 5"/>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4099" name="Object 10"/>
          <p:cNvGraphicFramePr>
            <a:graphicFrameLocks noChangeAspect="1"/>
          </p:cNvGraphicFramePr>
          <p:nvPr/>
        </p:nvGraphicFramePr>
        <p:xfrm>
          <a:off x="4876800" y="3429000"/>
          <a:ext cx="3886200" cy="2601913"/>
        </p:xfrm>
        <a:graphic>
          <a:graphicData uri="http://schemas.openxmlformats.org/presentationml/2006/ole">
            <mc:AlternateContent xmlns:mc="http://schemas.openxmlformats.org/markup-compatibility/2006">
              <mc:Choice xmlns:v="urn:schemas-microsoft-com:vml" Requires="v">
                <p:oleObj spid="_x0000_s3087" name="Clip" r:id="rId6" imgW="1268640" imgH="849240" progId="">
                  <p:embed/>
                </p:oleObj>
              </mc:Choice>
              <mc:Fallback>
                <p:oleObj name="Clip" r:id="rId6" imgW="1268640" imgH="84924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429000"/>
                        <a:ext cx="3886200" cy="260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18"/>
          <p:cNvSpPr>
            <a:spLocks noGrp="1" noChangeArrowheads="1"/>
          </p:cNvSpPr>
          <p:nvPr>
            <p:ph type="title"/>
          </p:nvPr>
        </p:nvSpPr>
        <p:spPr>
          <a:xfrm>
            <a:off x="914400" y="381000"/>
            <a:ext cx="3886200" cy="914400"/>
          </a:xfrm>
          <a:noFill/>
        </p:spPr>
        <p:txBody>
          <a:bodyPr/>
          <a:lstStyle/>
          <a:p>
            <a:r>
              <a:rPr lang="en-US" sz="4800" b="1" dirty="0" smtClean="0">
                <a:solidFill>
                  <a:srgbClr val="CC3300"/>
                </a:solidFill>
                <a:latin typeface="Garamond" pitchFamily="18" charset="0"/>
              </a:rPr>
              <a:t>Biodiversity</a:t>
            </a:r>
            <a:endParaRPr lang="en-US" sz="4800" b="1" dirty="0" smtClean="0">
              <a:latin typeface="Garamond" pitchFamily="18" charset="0"/>
            </a:endParaRPr>
          </a:p>
        </p:txBody>
      </p:sp>
      <p:pic>
        <p:nvPicPr>
          <p:cNvPr id="4103" name="Picture 19" descr="A:\bmbuffalo.gif"/>
          <p:cNvPicPr>
            <a:picLocks noChangeAspect="1" noChangeArrowheads="1"/>
          </p:cNvPicPr>
          <p:nvPr/>
        </p:nvPicPr>
        <p:blipFill>
          <a:blip r:embed="rId8" cstate="print"/>
          <a:srcRect/>
          <a:stretch>
            <a:fillRect/>
          </a:stretch>
        </p:blipFill>
        <p:spPr bwMode="auto">
          <a:xfrm>
            <a:off x="5334000" y="1654175"/>
            <a:ext cx="1981200" cy="12414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noChangeArrowheads="1"/>
          </p:cNvSpPr>
          <p:nvPr>
            <p:ph type="title"/>
          </p:nvPr>
        </p:nvSpPr>
        <p:spPr>
          <a:xfrm>
            <a:off x="914400" y="457200"/>
            <a:ext cx="3886200" cy="914400"/>
          </a:xfrm>
        </p:spPr>
        <p:txBody>
          <a:bodyPr/>
          <a:lstStyle/>
          <a:p>
            <a:r>
              <a:rPr lang="en-US" sz="4800" b="1" smtClean="0">
                <a:solidFill>
                  <a:srgbClr val="CC3300"/>
                </a:solidFill>
                <a:latin typeface="Garamond" pitchFamily="18" charset="0"/>
              </a:rPr>
              <a:t>Biodiversity</a:t>
            </a:r>
            <a:endParaRPr lang="en-US" sz="4800" b="1" smtClean="0">
              <a:latin typeface="Garamond" pitchFamily="18" charset="0"/>
            </a:endParaRPr>
          </a:p>
        </p:txBody>
      </p:sp>
      <p:sp>
        <p:nvSpPr>
          <p:cNvPr id="5128" name="Rectangle 3"/>
          <p:cNvSpPr>
            <a:spLocks noGrp="1" noChangeArrowheads="1"/>
          </p:cNvSpPr>
          <p:nvPr>
            <p:ph type="body" sz="half" idx="1"/>
          </p:nvPr>
        </p:nvSpPr>
        <p:spPr>
          <a:xfrm>
            <a:off x="685800" y="1219200"/>
            <a:ext cx="4572000" cy="5410200"/>
          </a:xfrm>
        </p:spPr>
        <p:txBody>
          <a:bodyPr/>
          <a:lstStyle/>
          <a:p>
            <a:r>
              <a:rPr lang="en-US" sz="2800" dirty="0" smtClean="0"/>
              <a:t>Biodiversity maintains the health of the earth and its people.</a:t>
            </a:r>
          </a:p>
          <a:p>
            <a:r>
              <a:rPr lang="en-US" sz="2800" dirty="0" smtClean="0"/>
              <a:t>It provides us with food and medicine and contributes to our economy.</a:t>
            </a:r>
          </a:p>
          <a:p>
            <a:r>
              <a:rPr lang="en-US" sz="2800" dirty="0" smtClean="0"/>
              <a:t>It tells us a lot about the health of the biosphere.</a:t>
            </a:r>
          </a:p>
          <a:p>
            <a:r>
              <a:rPr lang="en-US" sz="2800" dirty="0" smtClean="0"/>
              <a:t>The greater the variety of species, the healthier the biosphere.</a:t>
            </a:r>
          </a:p>
        </p:txBody>
      </p:sp>
      <p:graphicFrame>
        <p:nvGraphicFramePr>
          <p:cNvPr id="5122" name="Object 4"/>
          <p:cNvGraphicFramePr>
            <a:graphicFrameLocks noGrp="1" noChangeAspect="1"/>
          </p:cNvGraphicFramePr>
          <p:nvPr>
            <p:ph type="clipArt" sz="half" idx="2"/>
          </p:nvPr>
        </p:nvGraphicFramePr>
        <p:xfrm>
          <a:off x="6858000" y="3810000"/>
          <a:ext cx="1828800" cy="1365250"/>
        </p:xfrm>
        <a:graphic>
          <a:graphicData uri="http://schemas.openxmlformats.org/presentationml/2006/ole">
            <mc:AlternateContent xmlns:mc="http://schemas.openxmlformats.org/markup-compatibility/2006">
              <mc:Choice xmlns:v="urn:schemas-microsoft-com:vml" Requires="v">
                <p:oleObj spid="_x0000_s4123" name="Clip" r:id="rId4" imgW="4166640" imgH="3108240" progId="">
                  <p:embed/>
                </p:oleObj>
              </mc:Choice>
              <mc:Fallback>
                <p:oleObj name="Clip" r:id="rId4" imgW="4166640" imgH="31082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810000"/>
                        <a:ext cx="1828800" cy="136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Rectangle 5"/>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5123" name="Object 8"/>
          <p:cNvGraphicFramePr>
            <a:graphicFrameLocks noChangeAspect="1"/>
          </p:cNvGraphicFramePr>
          <p:nvPr/>
        </p:nvGraphicFramePr>
        <p:xfrm>
          <a:off x="5029200" y="4191000"/>
          <a:ext cx="2908300" cy="2097088"/>
        </p:xfrm>
        <a:graphic>
          <a:graphicData uri="http://schemas.openxmlformats.org/presentationml/2006/ole">
            <mc:AlternateContent xmlns:mc="http://schemas.openxmlformats.org/markup-compatibility/2006">
              <mc:Choice xmlns:v="urn:schemas-microsoft-com:vml" Requires="v">
                <p:oleObj spid="_x0000_s4124" name="Clip" r:id="rId6" imgW="1854000" imgH="1337400" progId="">
                  <p:embed/>
                </p:oleObj>
              </mc:Choice>
              <mc:Fallback>
                <p:oleObj name="Clip" r:id="rId6" imgW="1854000" imgH="133740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191000"/>
                        <a:ext cx="2908300" cy="209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11"/>
          <p:cNvGraphicFramePr>
            <a:graphicFrameLocks noChangeAspect="1"/>
          </p:cNvGraphicFramePr>
          <p:nvPr/>
        </p:nvGraphicFramePr>
        <p:xfrm>
          <a:off x="5486400" y="3124200"/>
          <a:ext cx="2209800" cy="950913"/>
        </p:xfrm>
        <a:graphic>
          <a:graphicData uri="http://schemas.openxmlformats.org/presentationml/2006/ole">
            <mc:AlternateContent xmlns:mc="http://schemas.openxmlformats.org/markup-compatibility/2006">
              <mc:Choice xmlns:v="urn:schemas-microsoft-com:vml" Requires="v">
                <p:oleObj spid="_x0000_s4125" name="Clip" r:id="rId8" imgW="5189040" imgH="2233080" progId="">
                  <p:embed/>
                </p:oleObj>
              </mc:Choice>
              <mc:Fallback>
                <p:oleObj name="Clip" r:id="rId8" imgW="5189040" imgH="2233080" progId="">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3124200"/>
                        <a:ext cx="2209800" cy="95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13"/>
          <p:cNvGraphicFramePr>
            <a:graphicFrameLocks noChangeAspect="1"/>
          </p:cNvGraphicFramePr>
          <p:nvPr/>
        </p:nvGraphicFramePr>
        <p:xfrm>
          <a:off x="5562600" y="609600"/>
          <a:ext cx="2195513" cy="2200275"/>
        </p:xfrm>
        <a:graphic>
          <a:graphicData uri="http://schemas.openxmlformats.org/presentationml/2006/ole">
            <mc:AlternateContent xmlns:mc="http://schemas.openxmlformats.org/markup-compatibility/2006">
              <mc:Choice xmlns:v="urn:schemas-microsoft-com:vml" Requires="v">
                <p:oleObj spid="_x0000_s4126" name="Clip" r:id="rId10" imgW="1663920" imgH="1666440" progId="">
                  <p:embed/>
                </p:oleObj>
              </mc:Choice>
              <mc:Fallback>
                <p:oleObj name="Clip" r:id="rId10" imgW="1663920" imgH="1666440" progId="">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609600"/>
                        <a:ext cx="2195513" cy="220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22"/>
          <p:cNvGraphicFramePr>
            <a:graphicFrameLocks noChangeAspect="1"/>
          </p:cNvGraphicFramePr>
          <p:nvPr/>
        </p:nvGraphicFramePr>
        <p:xfrm>
          <a:off x="6400800" y="1905000"/>
          <a:ext cx="1066800" cy="508000"/>
        </p:xfrm>
        <a:graphic>
          <a:graphicData uri="http://schemas.openxmlformats.org/presentationml/2006/ole">
            <mc:AlternateContent xmlns:mc="http://schemas.openxmlformats.org/markup-compatibility/2006">
              <mc:Choice xmlns:v="urn:schemas-microsoft-com:vml" Requires="v">
                <p:oleObj spid="_x0000_s4127" name="Clip" r:id="rId12" imgW="1381320" imgH="657000" progId="">
                  <p:embed/>
                </p:oleObj>
              </mc:Choice>
              <mc:Fallback>
                <p:oleObj name="Clip" r:id="rId12" imgW="1381320" imgH="657000" progId="">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1905000"/>
                        <a:ext cx="1066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1027"/>
          <p:cNvSpPr>
            <a:spLocks noGrp="1" noChangeArrowheads="1"/>
          </p:cNvSpPr>
          <p:nvPr>
            <p:ph type="body" sz="half" idx="1"/>
          </p:nvPr>
        </p:nvSpPr>
        <p:spPr>
          <a:xfrm>
            <a:off x="685800" y="5410200"/>
            <a:ext cx="8001000" cy="1107996"/>
          </a:xfrm>
        </p:spPr>
        <p:txBody>
          <a:bodyPr/>
          <a:lstStyle/>
          <a:p>
            <a:r>
              <a:rPr lang="en-US" sz="4000" dirty="0" smtClean="0"/>
              <a:t>The more links in a food web, </a:t>
            </a:r>
            <a:r>
              <a:rPr lang="en-US" sz="4000" dirty="0" smtClean="0"/>
              <a:t>then </a:t>
            </a:r>
            <a:r>
              <a:rPr lang="en-US" sz="4000" dirty="0" smtClean="0">
                <a:solidFill>
                  <a:srgbClr val="FFFF00"/>
                </a:solidFill>
              </a:rPr>
              <a:t>the </a:t>
            </a:r>
            <a:r>
              <a:rPr lang="en-US" sz="4000" dirty="0" smtClean="0">
                <a:solidFill>
                  <a:srgbClr val="FFFF00"/>
                </a:solidFill>
              </a:rPr>
              <a:t>more stable it is.</a:t>
            </a:r>
          </a:p>
        </p:txBody>
      </p:sp>
      <p:graphicFrame>
        <p:nvGraphicFramePr>
          <p:cNvPr id="6146" name="Object 1052"/>
          <p:cNvGraphicFramePr>
            <a:graphicFrameLocks noChangeAspect="1"/>
          </p:cNvGraphicFramePr>
          <p:nvPr/>
        </p:nvGraphicFramePr>
        <p:xfrm>
          <a:off x="6858000" y="3227388"/>
          <a:ext cx="1190625" cy="1200150"/>
        </p:xfrm>
        <a:graphic>
          <a:graphicData uri="http://schemas.openxmlformats.org/presentationml/2006/ole">
            <mc:AlternateContent xmlns:mc="http://schemas.openxmlformats.org/markup-compatibility/2006">
              <mc:Choice xmlns:v="urn:schemas-microsoft-com:vml" Requires="v">
                <p:oleObj spid="_x0000_s5182" name="Clip" r:id="rId4" imgW="736920" imgH="743040" progId="">
                  <p:embed/>
                </p:oleObj>
              </mc:Choice>
              <mc:Fallback>
                <p:oleObj name="Clip" r:id="rId4" imgW="736920" imgH="743040" progId="">
                  <p:embed/>
                  <p:pic>
                    <p:nvPicPr>
                      <p:cNvPr id="0" name="Object 1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227388"/>
                        <a:ext cx="1190625" cy="1200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1053"/>
          <p:cNvGraphicFramePr>
            <a:graphicFrameLocks noChangeAspect="1"/>
          </p:cNvGraphicFramePr>
          <p:nvPr/>
        </p:nvGraphicFramePr>
        <p:xfrm>
          <a:off x="1447800" y="636588"/>
          <a:ext cx="1292225" cy="1295400"/>
        </p:xfrm>
        <a:graphic>
          <a:graphicData uri="http://schemas.openxmlformats.org/presentationml/2006/ole">
            <mc:AlternateContent xmlns:mc="http://schemas.openxmlformats.org/markup-compatibility/2006">
              <mc:Choice xmlns:v="urn:schemas-microsoft-com:vml" Requires="v">
                <p:oleObj spid="_x0000_s5183" name="Clip" r:id="rId6" imgW="1018080" imgH="1021320" progId="">
                  <p:embed/>
                </p:oleObj>
              </mc:Choice>
              <mc:Fallback>
                <p:oleObj name="Clip" r:id="rId6" imgW="1018080" imgH="1021320" progId="">
                  <p:embed/>
                  <p:pic>
                    <p:nvPicPr>
                      <p:cNvPr id="0" name="Object 10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636588"/>
                        <a:ext cx="129222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1055"/>
          <p:cNvGraphicFramePr>
            <a:graphicFrameLocks noChangeAspect="1"/>
          </p:cNvGraphicFramePr>
          <p:nvPr/>
        </p:nvGraphicFramePr>
        <p:xfrm>
          <a:off x="7086600" y="1931988"/>
          <a:ext cx="1398588" cy="1017587"/>
        </p:xfrm>
        <a:graphic>
          <a:graphicData uri="http://schemas.openxmlformats.org/presentationml/2006/ole">
            <mc:AlternateContent xmlns:mc="http://schemas.openxmlformats.org/markup-compatibility/2006">
              <mc:Choice xmlns:v="urn:schemas-microsoft-com:vml" Requires="v">
                <p:oleObj spid="_x0000_s5184" name="Clip" r:id="rId8" imgW="816120" imgH="595080" progId="">
                  <p:embed/>
                </p:oleObj>
              </mc:Choice>
              <mc:Fallback>
                <p:oleObj name="Clip" r:id="rId8" imgW="816120" imgH="595080" progId="">
                  <p:embed/>
                  <p:pic>
                    <p:nvPicPr>
                      <p:cNvPr id="0" name="Object 10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1931988"/>
                        <a:ext cx="1398588"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1058"/>
          <p:cNvGraphicFramePr>
            <a:graphicFrameLocks noChangeAspect="1"/>
          </p:cNvGraphicFramePr>
          <p:nvPr/>
        </p:nvGraphicFramePr>
        <p:xfrm>
          <a:off x="990600" y="3836988"/>
          <a:ext cx="1693863" cy="1023937"/>
        </p:xfrm>
        <a:graphic>
          <a:graphicData uri="http://schemas.openxmlformats.org/presentationml/2006/ole">
            <mc:AlternateContent xmlns:mc="http://schemas.openxmlformats.org/markup-compatibility/2006">
              <mc:Choice xmlns:v="urn:schemas-microsoft-com:vml" Requires="v">
                <p:oleObj spid="_x0000_s5185" name="Clip" r:id="rId10" imgW="1694880" imgH="1024920" progId="">
                  <p:embed/>
                </p:oleObj>
              </mc:Choice>
              <mc:Fallback>
                <p:oleObj name="Clip" r:id="rId10" imgW="1694880" imgH="1024920" progId="">
                  <p:embed/>
                  <p:pic>
                    <p:nvPicPr>
                      <p:cNvPr id="0" name="Object 10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3836988"/>
                        <a:ext cx="1693863" cy="1023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1059"/>
          <p:cNvGraphicFramePr>
            <a:graphicFrameLocks noChangeAspect="1"/>
          </p:cNvGraphicFramePr>
          <p:nvPr/>
        </p:nvGraphicFramePr>
        <p:xfrm>
          <a:off x="762000" y="2160588"/>
          <a:ext cx="1600200" cy="889000"/>
        </p:xfrm>
        <a:graphic>
          <a:graphicData uri="http://schemas.openxmlformats.org/presentationml/2006/ole">
            <mc:AlternateContent xmlns:mc="http://schemas.openxmlformats.org/markup-compatibility/2006">
              <mc:Choice xmlns:v="urn:schemas-microsoft-com:vml" Requires="v">
                <p:oleObj spid="_x0000_s5186" name="Clip" r:id="rId12" imgW="1461240" imgH="811080" progId="">
                  <p:embed/>
                </p:oleObj>
              </mc:Choice>
              <mc:Fallback>
                <p:oleObj name="Clip" r:id="rId12" imgW="1461240" imgH="811080" progId="">
                  <p:embed/>
                  <p:pic>
                    <p:nvPicPr>
                      <p:cNvPr id="0" name="Object 10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2160588"/>
                        <a:ext cx="1600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1060"/>
          <p:cNvGraphicFramePr>
            <a:graphicFrameLocks noChangeAspect="1"/>
          </p:cNvGraphicFramePr>
          <p:nvPr/>
        </p:nvGraphicFramePr>
        <p:xfrm>
          <a:off x="5334000" y="3836988"/>
          <a:ext cx="976313" cy="1066800"/>
        </p:xfrm>
        <a:graphic>
          <a:graphicData uri="http://schemas.openxmlformats.org/presentationml/2006/ole">
            <mc:AlternateContent xmlns:mc="http://schemas.openxmlformats.org/markup-compatibility/2006">
              <mc:Choice xmlns:v="urn:schemas-microsoft-com:vml" Requires="v">
                <p:oleObj spid="_x0000_s5187" name="Clip" r:id="rId14" imgW="877680" imgH="960840" progId="">
                  <p:embed/>
                </p:oleObj>
              </mc:Choice>
              <mc:Fallback>
                <p:oleObj name="Clip" r:id="rId14" imgW="877680" imgH="960840" progId="">
                  <p:embed/>
                  <p:pic>
                    <p:nvPicPr>
                      <p:cNvPr id="0" name="Object 10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3836988"/>
                        <a:ext cx="97631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7" name="Rectangle 1061"/>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6152" name="Object 1062"/>
          <p:cNvGraphicFramePr>
            <a:graphicFrameLocks noChangeAspect="1"/>
          </p:cNvGraphicFramePr>
          <p:nvPr/>
        </p:nvGraphicFramePr>
        <p:xfrm>
          <a:off x="4114800" y="865188"/>
          <a:ext cx="1524000" cy="909637"/>
        </p:xfrm>
        <a:graphic>
          <a:graphicData uri="http://schemas.openxmlformats.org/presentationml/2006/ole">
            <mc:AlternateContent xmlns:mc="http://schemas.openxmlformats.org/markup-compatibility/2006">
              <mc:Choice xmlns:v="urn:schemas-microsoft-com:vml" Requires="v">
                <p:oleObj spid="_x0000_s5188" name="Clip" r:id="rId16" imgW="1072080" imgH="639720" progId="">
                  <p:embed/>
                </p:oleObj>
              </mc:Choice>
              <mc:Fallback>
                <p:oleObj name="Clip" r:id="rId16" imgW="1072080" imgH="639720" progId="">
                  <p:embed/>
                  <p:pic>
                    <p:nvPicPr>
                      <p:cNvPr id="0" name="Object 106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4800" y="865188"/>
                        <a:ext cx="1524000"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064"/>
          <p:cNvGrpSpPr>
            <a:grpSpLocks/>
          </p:cNvGrpSpPr>
          <p:nvPr/>
        </p:nvGrpSpPr>
        <p:grpSpPr bwMode="auto">
          <a:xfrm>
            <a:off x="3429000" y="3532188"/>
            <a:ext cx="1219200" cy="1497012"/>
            <a:chOff x="1248" y="2064"/>
            <a:chExt cx="882" cy="1087"/>
          </a:xfrm>
        </p:grpSpPr>
        <p:graphicFrame>
          <p:nvGraphicFramePr>
            <p:cNvPr id="6154" name="Object 1057"/>
            <p:cNvGraphicFramePr>
              <a:graphicFrameLocks noChangeAspect="1"/>
            </p:cNvGraphicFramePr>
            <p:nvPr/>
          </p:nvGraphicFramePr>
          <p:xfrm>
            <a:off x="1248" y="2064"/>
            <a:ext cx="421" cy="1065"/>
          </p:xfrm>
          <a:graphic>
            <a:graphicData uri="http://schemas.openxmlformats.org/presentationml/2006/ole">
              <mc:AlternateContent xmlns:mc="http://schemas.openxmlformats.org/markup-compatibility/2006">
                <mc:Choice xmlns:v="urn:schemas-microsoft-com:vml" Requires="v">
                  <p:oleObj spid="_x0000_s5189" name="Clip" r:id="rId18" imgW="668160" imgH="1690200" progId="">
                    <p:embed/>
                  </p:oleObj>
                </mc:Choice>
                <mc:Fallback>
                  <p:oleObj name="Clip" r:id="rId18" imgW="668160" imgH="1690200" progId="">
                    <p:embed/>
                    <p:pic>
                      <p:nvPicPr>
                        <p:cNvPr id="0" name="Object 105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48" y="2064"/>
                          <a:ext cx="421" cy="1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063"/>
            <p:cNvGraphicFramePr>
              <a:graphicFrameLocks noChangeAspect="1"/>
            </p:cNvGraphicFramePr>
            <p:nvPr/>
          </p:nvGraphicFramePr>
          <p:xfrm>
            <a:off x="1440" y="2208"/>
            <a:ext cx="690" cy="943"/>
          </p:xfrm>
          <a:graphic>
            <a:graphicData uri="http://schemas.openxmlformats.org/presentationml/2006/ole">
              <mc:AlternateContent xmlns:mc="http://schemas.openxmlformats.org/markup-compatibility/2006">
                <mc:Choice xmlns:v="urn:schemas-microsoft-com:vml" Requires="v">
                  <p:oleObj spid="_x0000_s5190" name="Clip" r:id="rId20" imgW="1077120" imgH="1472040" progId="">
                    <p:embed/>
                  </p:oleObj>
                </mc:Choice>
                <mc:Fallback>
                  <p:oleObj name="Clip" r:id="rId20" imgW="1077120" imgH="1472040" progId="">
                    <p:embed/>
                    <p:pic>
                      <p:nvPicPr>
                        <p:cNvPr id="0" name="Object 106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40" y="2208"/>
                          <a:ext cx="690" cy="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153" name="Object 1065"/>
          <p:cNvGraphicFramePr>
            <a:graphicFrameLocks noChangeAspect="1"/>
          </p:cNvGraphicFramePr>
          <p:nvPr/>
        </p:nvGraphicFramePr>
        <p:xfrm>
          <a:off x="6096000" y="712788"/>
          <a:ext cx="517525" cy="1524000"/>
        </p:xfrm>
        <a:graphic>
          <a:graphicData uri="http://schemas.openxmlformats.org/presentationml/2006/ole">
            <mc:AlternateContent xmlns:mc="http://schemas.openxmlformats.org/markup-compatibility/2006">
              <mc:Choice xmlns:v="urn:schemas-microsoft-com:vml" Requires="v">
                <p:oleObj spid="_x0000_s5191" name="Clip" r:id="rId22" imgW="477000" imgH="1402560" progId="">
                  <p:embed/>
                </p:oleObj>
              </mc:Choice>
              <mc:Fallback>
                <p:oleObj name="Clip" r:id="rId22" imgW="477000" imgH="1402560" progId="">
                  <p:embed/>
                  <p:pic>
                    <p:nvPicPr>
                      <p:cNvPr id="0" name="Object 106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96000" y="712788"/>
                        <a:ext cx="517525"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9" name="Line 1067"/>
          <p:cNvSpPr>
            <a:spLocks noChangeShapeType="1"/>
          </p:cNvSpPr>
          <p:nvPr/>
        </p:nvSpPr>
        <p:spPr bwMode="auto">
          <a:xfrm flipH="1" flipV="1">
            <a:off x="1752600" y="3151188"/>
            <a:ext cx="152400" cy="838200"/>
          </a:xfrm>
          <a:prstGeom prst="line">
            <a:avLst/>
          </a:prstGeom>
          <a:noFill/>
          <a:ln w="38100">
            <a:solidFill>
              <a:schemeClr val="tx1"/>
            </a:solidFill>
            <a:round/>
            <a:headEnd/>
            <a:tailEnd type="triangle" w="med" len="med"/>
          </a:ln>
        </p:spPr>
        <p:txBody>
          <a:bodyPr wrap="none" anchor="ctr"/>
          <a:lstStyle/>
          <a:p>
            <a:endParaRPr lang="en-US"/>
          </a:p>
        </p:txBody>
      </p:sp>
      <p:sp>
        <p:nvSpPr>
          <p:cNvPr id="6160" name="Line 1070"/>
          <p:cNvSpPr>
            <a:spLocks noChangeShapeType="1"/>
          </p:cNvSpPr>
          <p:nvPr/>
        </p:nvSpPr>
        <p:spPr bwMode="auto">
          <a:xfrm flipH="1">
            <a:off x="2590800" y="4598988"/>
            <a:ext cx="838200" cy="0"/>
          </a:xfrm>
          <a:prstGeom prst="line">
            <a:avLst/>
          </a:prstGeom>
          <a:noFill/>
          <a:ln w="38100">
            <a:solidFill>
              <a:schemeClr val="tx1"/>
            </a:solidFill>
            <a:round/>
            <a:headEnd/>
            <a:tailEnd type="triangle" w="med" len="med"/>
          </a:ln>
        </p:spPr>
        <p:txBody>
          <a:bodyPr wrap="none" anchor="ctr"/>
          <a:lstStyle/>
          <a:p>
            <a:endParaRPr lang="en-US"/>
          </a:p>
        </p:txBody>
      </p:sp>
      <p:sp>
        <p:nvSpPr>
          <p:cNvPr id="6161" name="Line 1071"/>
          <p:cNvSpPr>
            <a:spLocks noChangeShapeType="1"/>
          </p:cNvSpPr>
          <p:nvPr/>
        </p:nvSpPr>
        <p:spPr bwMode="auto">
          <a:xfrm flipV="1">
            <a:off x="4648200" y="4446588"/>
            <a:ext cx="914400" cy="152400"/>
          </a:xfrm>
          <a:prstGeom prst="line">
            <a:avLst/>
          </a:prstGeom>
          <a:noFill/>
          <a:ln w="38100">
            <a:solidFill>
              <a:schemeClr val="tx1"/>
            </a:solidFill>
            <a:round/>
            <a:headEnd/>
            <a:tailEnd type="triangle" w="med" len="med"/>
          </a:ln>
        </p:spPr>
        <p:txBody>
          <a:bodyPr wrap="none" anchor="ctr"/>
          <a:lstStyle/>
          <a:p>
            <a:endParaRPr lang="en-US"/>
          </a:p>
        </p:txBody>
      </p:sp>
      <p:sp>
        <p:nvSpPr>
          <p:cNvPr id="6162" name="Line 1072"/>
          <p:cNvSpPr>
            <a:spLocks noChangeShapeType="1"/>
          </p:cNvSpPr>
          <p:nvPr/>
        </p:nvSpPr>
        <p:spPr bwMode="auto">
          <a:xfrm flipV="1">
            <a:off x="6172200" y="4217988"/>
            <a:ext cx="609600" cy="152400"/>
          </a:xfrm>
          <a:prstGeom prst="line">
            <a:avLst/>
          </a:prstGeom>
          <a:noFill/>
          <a:ln w="38100">
            <a:solidFill>
              <a:schemeClr val="tx1"/>
            </a:solidFill>
            <a:round/>
            <a:headEnd/>
            <a:tailEnd type="triangle" w="med" len="med"/>
          </a:ln>
        </p:spPr>
        <p:txBody>
          <a:bodyPr wrap="none" anchor="ctr"/>
          <a:lstStyle/>
          <a:p>
            <a:endParaRPr lang="en-US"/>
          </a:p>
        </p:txBody>
      </p:sp>
      <p:sp>
        <p:nvSpPr>
          <p:cNvPr id="6163" name="Line 1073"/>
          <p:cNvSpPr>
            <a:spLocks noChangeShapeType="1"/>
          </p:cNvSpPr>
          <p:nvPr/>
        </p:nvSpPr>
        <p:spPr bwMode="auto">
          <a:xfrm flipV="1">
            <a:off x="6019800" y="2922588"/>
            <a:ext cx="1524000" cy="1143000"/>
          </a:xfrm>
          <a:prstGeom prst="line">
            <a:avLst/>
          </a:prstGeom>
          <a:noFill/>
          <a:ln w="38100">
            <a:solidFill>
              <a:schemeClr val="tx1"/>
            </a:solidFill>
            <a:round/>
            <a:headEnd/>
            <a:tailEnd type="triangle" w="med" len="med"/>
          </a:ln>
        </p:spPr>
        <p:txBody>
          <a:bodyPr wrap="none" anchor="ctr"/>
          <a:lstStyle/>
          <a:p>
            <a:endParaRPr lang="en-US"/>
          </a:p>
        </p:txBody>
      </p:sp>
      <p:sp>
        <p:nvSpPr>
          <p:cNvPr id="6164" name="Line 1074"/>
          <p:cNvSpPr>
            <a:spLocks noChangeShapeType="1"/>
          </p:cNvSpPr>
          <p:nvPr/>
        </p:nvSpPr>
        <p:spPr bwMode="auto">
          <a:xfrm flipH="1" flipV="1">
            <a:off x="6477000" y="2084388"/>
            <a:ext cx="838200" cy="1828800"/>
          </a:xfrm>
          <a:prstGeom prst="line">
            <a:avLst/>
          </a:prstGeom>
          <a:noFill/>
          <a:ln w="38100">
            <a:solidFill>
              <a:schemeClr val="tx1"/>
            </a:solidFill>
            <a:round/>
            <a:headEnd/>
            <a:tailEnd type="triangle" w="med" len="med"/>
          </a:ln>
        </p:spPr>
        <p:txBody>
          <a:bodyPr wrap="none" anchor="ctr"/>
          <a:lstStyle/>
          <a:p>
            <a:endParaRPr lang="en-US"/>
          </a:p>
        </p:txBody>
      </p:sp>
      <p:sp>
        <p:nvSpPr>
          <p:cNvPr id="6165" name="Line 1075"/>
          <p:cNvSpPr>
            <a:spLocks noChangeShapeType="1"/>
          </p:cNvSpPr>
          <p:nvPr/>
        </p:nvSpPr>
        <p:spPr bwMode="auto">
          <a:xfrm flipV="1">
            <a:off x="4191000" y="1627188"/>
            <a:ext cx="609600" cy="2133600"/>
          </a:xfrm>
          <a:prstGeom prst="line">
            <a:avLst/>
          </a:prstGeom>
          <a:noFill/>
          <a:ln w="38100">
            <a:solidFill>
              <a:schemeClr val="tx1"/>
            </a:solidFill>
            <a:round/>
            <a:headEnd/>
            <a:tailEnd type="triangle" w="med" len="med"/>
          </a:ln>
        </p:spPr>
        <p:txBody>
          <a:bodyPr wrap="none" anchor="ctr"/>
          <a:lstStyle/>
          <a:p>
            <a:endParaRPr lang="en-US"/>
          </a:p>
        </p:txBody>
      </p:sp>
      <p:sp>
        <p:nvSpPr>
          <p:cNvPr id="6166" name="Line 1076"/>
          <p:cNvSpPr>
            <a:spLocks noChangeShapeType="1"/>
          </p:cNvSpPr>
          <p:nvPr/>
        </p:nvSpPr>
        <p:spPr bwMode="auto">
          <a:xfrm flipH="1" flipV="1">
            <a:off x="2819400" y="1398588"/>
            <a:ext cx="4419600" cy="2590800"/>
          </a:xfrm>
          <a:prstGeom prst="line">
            <a:avLst/>
          </a:prstGeom>
          <a:noFill/>
          <a:ln w="38100">
            <a:solidFill>
              <a:schemeClr val="tx1"/>
            </a:solidFill>
            <a:round/>
            <a:headEnd/>
            <a:tailEnd type="triangle" w="med" len="med"/>
          </a:ln>
        </p:spPr>
        <p:txBody>
          <a:bodyPr wrap="none" anchor="ctr"/>
          <a:lstStyle/>
          <a:p>
            <a:endParaRPr lang="en-US"/>
          </a:p>
        </p:txBody>
      </p:sp>
      <p:sp>
        <p:nvSpPr>
          <p:cNvPr id="6167" name="Line 1077"/>
          <p:cNvSpPr>
            <a:spLocks noChangeShapeType="1"/>
          </p:cNvSpPr>
          <p:nvPr/>
        </p:nvSpPr>
        <p:spPr bwMode="auto">
          <a:xfrm>
            <a:off x="5334000" y="1474788"/>
            <a:ext cx="7620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68" name="Line 1079"/>
          <p:cNvSpPr>
            <a:spLocks noChangeShapeType="1"/>
          </p:cNvSpPr>
          <p:nvPr/>
        </p:nvSpPr>
        <p:spPr bwMode="auto">
          <a:xfrm flipH="1" flipV="1">
            <a:off x="2743200" y="1855788"/>
            <a:ext cx="4495800" cy="7620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191000" y="685800"/>
            <a:ext cx="4114800" cy="666593"/>
          </a:xfrm>
        </p:spPr>
        <p:txBody>
          <a:bodyPr/>
          <a:lstStyle/>
          <a:p>
            <a:r>
              <a:rPr lang="en-US" sz="4800" b="1" dirty="0" smtClean="0">
                <a:solidFill>
                  <a:schemeClr val="tx2">
                    <a:lumMod val="60000"/>
                    <a:lumOff val="40000"/>
                  </a:schemeClr>
                </a:solidFill>
                <a:latin typeface="Garamond" pitchFamily="18" charset="0"/>
              </a:rPr>
              <a:t>Sustainability</a:t>
            </a:r>
            <a:endParaRPr lang="en-US" dirty="0" smtClean="0">
              <a:solidFill>
                <a:schemeClr val="tx2">
                  <a:lumMod val="60000"/>
                  <a:lumOff val="40000"/>
                </a:schemeClr>
              </a:solidFill>
              <a:latin typeface="Bookman Old Style" pitchFamily="18" charset="0"/>
            </a:endParaRPr>
          </a:p>
        </p:txBody>
      </p:sp>
      <p:sp>
        <p:nvSpPr>
          <p:cNvPr id="7173" name="Rectangle 4"/>
          <p:cNvSpPr>
            <a:spLocks noGrp="1" noChangeArrowheads="1"/>
          </p:cNvSpPr>
          <p:nvPr>
            <p:ph type="body" sz="half" idx="2"/>
          </p:nvPr>
        </p:nvSpPr>
        <p:spPr>
          <a:xfrm>
            <a:off x="3581400" y="1524000"/>
            <a:ext cx="4876800" cy="4154984"/>
          </a:xfrm>
        </p:spPr>
        <p:txBody>
          <a:bodyPr/>
          <a:lstStyle/>
          <a:p>
            <a:r>
              <a:rPr lang="en-US" sz="6000" dirty="0" smtClean="0"/>
              <a:t>Sustainability is </a:t>
            </a:r>
            <a:r>
              <a:rPr lang="en-US" sz="6000" u="sng" dirty="0" smtClean="0">
                <a:solidFill>
                  <a:srgbClr val="FFFF00"/>
                </a:solidFill>
              </a:rPr>
              <a:t>the ability to last or continue for a long time</a:t>
            </a:r>
            <a:endParaRPr lang="en-US" sz="5400" u="sng" dirty="0" smtClean="0"/>
          </a:p>
        </p:txBody>
      </p:sp>
      <p:sp>
        <p:nvSpPr>
          <p:cNvPr id="7174" name="Rectangle 5"/>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7170" name="Object 0"/>
          <p:cNvGraphicFramePr>
            <a:graphicFrameLocks noGrp="1" noChangeAspect="1"/>
          </p:cNvGraphicFramePr>
          <p:nvPr>
            <p:ph type="clipArt" sz="half" idx="1"/>
          </p:nvPr>
        </p:nvGraphicFramePr>
        <p:xfrm>
          <a:off x="1600200" y="609600"/>
          <a:ext cx="1600200" cy="1587500"/>
        </p:xfrm>
        <a:graphic>
          <a:graphicData uri="http://schemas.openxmlformats.org/presentationml/2006/ole">
            <mc:AlternateContent xmlns:mc="http://schemas.openxmlformats.org/markup-compatibility/2006">
              <mc:Choice xmlns:v="urn:schemas-microsoft-com:vml" Requires="v">
                <p:oleObj spid="_x0000_s6158" name="Clip" r:id="rId4" imgW="830160" imgH="824760" progId="">
                  <p:embed/>
                </p:oleObj>
              </mc:Choice>
              <mc:Fallback>
                <p:oleObj name="Clip" r:id="rId4" imgW="830160" imgH="82476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609600"/>
                        <a:ext cx="1600200" cy="158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1"/>
          <p:cNvGraphicFramePr>
            <a:graphicFrameLocks noChangeAspect="1"/>
          </p:cNvGraphicFramePr>
          <p:nvPr/>
        </p:nvGraphicFramePr>
        <p:xfrm>
          <a:off x="457200" y="2286000"/>
          <a:ext cx="3124200" cy="3962400"/>
        </p:xfrm>
        <a:graphic>
          <a:graphicData uri="http://schemas.openxmlformats.org/presentationml/2006/ole">
            <mc:AlternateContent xmlns:mc="http://schemas.openxmlformats.org/markup-compatibility/2006">
              <mc:Choice xmlns:v="urn:schemas-microsoft-com:vml" Requires="v">
                <p:oleObj spid="_x0000_s6159" name="Clip" r:id="rId6" imgW="848160" imgH="1293480" progId="">
                  <p:embed/>
                </p:oleObj>
              </mc:Choice>
              <mc:Fallback>
                <p:oleObj name="Clip" r:id="rId6" imgW="848160" imgH="1293480" progId="">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286000"/>
                        <a:ext cx="3124200" cy="396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body" sz="half" idx="2"/>
          </p:nvPr>
        </p:nvSpPr>
        <p:spPr>
          <a:xfrm>
            <a:off x="4267200" y="1441132"/>
            <a:ext cx="4038600" cy="3644075"/>
          </a:xfrm>
        </p:spPr>
        <p:txBody>
          <a:bodyPr/>
          <a:lstStyle/>
          <a:p>
            <a:r>
              <a:rPr lang="en-US" dirty="0" smtClean="0"/>
              <a:t>Is strongly linked to ecosystem health.</a:t>
            </a:r>
          </a:p>
          <a:p>
            <a:r>
              <a:rPr lang="en-US" dirty="0" smtClean="0"/>
              <a:t>The more sustainable an ecosystem is, the healthier it is because it is able to “deal” with external stress better         </a:t>
            </a:r>
          </a:p>
        </p:txBody>
      </p:sp>
      <p:sp>
        <p:nvSpPr>
          <p:cNvPr id="8198" name="Rectangle 5"/>
          <p:cNvSpPr>
            <a:spLocks noGrp="1" noChangeArrowheads="1"/>
          </p:cNvSpPr>
          <p:nvPr>
            <p:ph type="title"/>
          </p:nvPr>
        </p:nvSpPr>
        <p:spPr>
          <a:xfrm>
            <a:off x="4191000" y="457200"/>
            <a:ext cx="4114800" cy="666593"/>
          </a:xfrm>
          <a:noFill/>
        </p:spPr>
        <p:txBody>
          <a:bodyPr/>
          <a:lstStyle/>
          <a:p>
            <a:r>
              <a:rPr lang="en-US" sz="4800" b="1" dirty="0" smtClean="0">
                <a:solidFill>
                  <a:schemeClr val="tx2">
                    <a:lumMod val="60000"/>
                    <a:lumOff val="40000"/>
                  </a:schemeClr>
                </a:solidFill>
                <a:latin typeface="Garamond" pitchFamily="18" charset="0"/>
              </a:rPr>
              <a:t>Sustainability</a:t>
            </a:r>
            <a:endParaRPr lang="en-US" dirty="0" smtClean="0">
              <a:solidFill>
                <a:schemeClr val="tx2">
                  <a:lumMod val="60000"/>
                  <a:lumOff val="40000"/>
                </a:schemeClr>
              </a:solidFill>
              <a:latin typeface="Bookman Old Style" pitchFamily="18" charset="0"/>
            </a:endParaRPr>
          </a:p>
        </p:txBody>
      </p:sp>
      <p:sp>
        <p:nvSpPr>
          <p:cNvPr id="8199" name="Rectangle 6"/>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8194" name="Object 0"/>
          <p:cNvGraphicFramePr>
            <a:graphicFrameLocks noGrp="1" noChangeAspect="1"/>
          </p:cNvGraphicFramePr>
          <p:nvPr>
            <p:ph type="clipArt" sz="half" idx="1"/>
          </p:nvPr>
        </p:nvGraphicFramePr>
        <p:xfrm>
          <a:off x="2362200" y="2590800"/>
          <a:ext cx="2057400" cy="1584325"/>
        </p:xfrm>
        <a:graphic>
          <a:graphicData uri="http://schemas.openxmlformats.org/presentationml/2006/ole">
            <mc:AlternateContent xmlns:mc="http://schemas.openxmlformats.org/markup-compatibility/2006">
              <mc:Choice xmlns:v="urn:schemas-microsoft-com:vml" Requires="v">
                <p:oleObj spid="_x0000_s7188" name="Clip" r:id="rId4" imgW="4411440" imgH="3398400" progId="">
                  <p:embed/>
                </p:oleObj>
              </mc:Choice>
              <mc:Fallback>
                <p:oleObj name="Clip" r:id="rId4" imgW="4411440" imgH="339840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590800"/>
                        <a:ext cx="2057400"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1"/>
          <p:cNvGraphicFramePr>
            <a:graphicFrameLocks noChangeAspect="1"/>
          </p:cNvGraphicFramePr>
          <p:nvPr/>
        </p:nvGraphicFramePr>
        <p:xfrm>
          <a:off x="609600" y="3841750"/>
          <a:ext cx="2514600" cy="2511425"/>
        </p:xfrm>
        <a:graphic>
          <a:graphicData uri="http://schemas.openxmlformats.org/presentationml/2006/ole">
            <mc:AlternateContent xmlns:mc="http://schemas.openxmlformats.org/markup-compatibility/2006">
              <mc:Choice xmlns:v="urn:schemas-microsoft-com:vml" Requires="v">
                <p:oleObj spid="_x0000_s7189" name="Clip" r:id="rId6" imgW="1132560" imgH="1131480" progId="">
                  <p:embed/>
                </p:oleObj>
              </mc:Choice>
              <mc:Fallback>
                <p:oleObj name="Clip" r:id="rId6" imgW="1132560" imgH="1131480" progId="">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841750"/>
                        <a:ext cx="2514600" cy="2511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2"/>
          <p:cNvGraphicFramePr>
            <a:graphicFrameLocks noChangeAspect="1"/>
          </p:cNvGraphicFramePr>
          <p:nvPr/>
        </p:nvGraphicFramePr>
        <p:xfrm>
          <a:off x="457200" y="381000"/>
          <a:ext cx="2814638" cy="2819400"/>
        </p:xfrm>
        <a:graphic>
          <a:graphicData uri="http://schemas.openxmlformats.org/presentationml/2006/ole">
            <mc:AlternateContent xmlns:mc="http://schemas.openxmlformats.org/markup-compatibility/2006">
              <mc:Choice xmlns:v="urn:schemas-microsoft-com:vml" Requires="v">
                <p:oleObj spid="_x0000_s7190" name="Clip" r:id="rId8" imgW="1369440" imgH="1370520" progId="">
                  <p:embed/>
                </p:oleObj>
              </mc:Choice>
              <mc:Fallback>
                <p:oleObj name="Clip" r:id="rId8" imgW="1369440" imgH="1370520" progId="">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81000"/>
                        <a:ext cx="2814638"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381000"/>
            <a:ext cx="8305800" cy="671402"/>
          </a:xfrm>
        </p:spPr>
        <p:txBody>
          <a:bodyPr/>
          <a:lstStyle/>
          <a:p>
            <a:r>
              <a:rPr lang="en-US" sz="4800" b="1" dirty="0" smtClean="0">
                <a:solidFill>
                  <a:srgbClr val="CC3300"/>
                </a:solidFill>
                <a:latin typeface="Garamond" pitchFamily="18" charset="0"/>
              </a:rPr>
              <a:t>Biodiversity</a:t>
            </a:r>
            <a:r>
              <a:rPr lang="en-US" sz="4800" b="1" dirty="0" smtClean="0">
                <a:latin typeface="Garamond" pitchFamily="18" charset="0"/>
              </a:rPr>
              <a:t> and </a:t>
            </a:r>
            <a:r>
              <a:rPr lang="en-US" sz="4800" b="1" dirty="0" smtClean="0">
                <a:solidFill>
                  <a:schemeClr val="tx2">
                    <a:lumMod val="60000"/>
                    <a:lumOff val="40000"/>
                  </a:schemeClr>
                </a:solidFill>
                <a:latin typeface="Garamond" pitchFamily="18" charset="0"/>
              </a:rPr>
              <a:t>Sustainability</a:t>
            </a:r>
          </a:p>
        </p:txBody>
      </p:sp>
      <p:sp>
        <p:nvSpPr>
          <p:cNvPr id="9220" name="Rectangle 3"/>
          <p:cNvSpPr>
            <a:spLocks noGrp="1" noChangeArrowheads="1"/>
          </p:cNvSpPr>
          <p:nvPr>
            <p:ph type="body" idx="1"/>
          </p:nvPr>
        </p:nvSpPr>
        <p:spPr>
          <a:xfrm>
            <a:off x="304800" y="1219200"/>
            <a:ext cx="8534400" cy="3496342"/>
          </a:xfrm>
        </p:spPr>
        <p:txBody>
          <a:bodyPr/>
          <a:lstStyle/>
          <a:p>
            <a:r>
              <a:rPr lang="en-US" u="sng" dirty="0" smtClean="0">
                <a:solidFill>
                  <a:srgbClr val="FFFF00"/>
                </a:solidFill>
              </a:rPr>
              <a:t>Higher/more</a:t>
            </a:r>
            <a:r>
              <a:rPr lang="en-US" dirty="0" smtClean="0"/>
              <a:t> </a:t>
            </a:r>
            <a:r>
              <a:rPr lang="en-US" dirty="0" smtClean="0"/>
              <a:t>biodiversity = more </a:t>
            </a:r>
            <a:r>
              <a:rPr lang="en-US" dirty="0" smtClean="0"/>
              <a:t>sustainable</a:t>
            </a:r>
          </a:p>
          <a:p>
            <a:endParaRPr lang="en-US" dirty="0" smtClean="0"/>
          </a:p>
          <a:p>
            <a:r>
              <a:rPr lang="en-US" u="sng" dirty="0" smtClean="0">
                <a:solidFill>
                  <a:srgbClr val="FFFF00"/>
                </a:solidFill>
              </a:rPr>
              <a:t>Lower/less</a:t>
            </a:r>
            <a:r>
              <a:rPr lang="en-US" dirty="0" smtClean="0"/>
              <a:t> biodiversity = less </a:t>
            </a:r>
            <a:r>
              <a:rPr lang="en-US" dirty="0" smtClean="0"/>
              <a:t>sustainable</a:t>
            </a:r>
          </a:p>
          <a:p>
            <a:endParaRPr lang="en-US" dirty="0" smtClean="0"/>
          </a:p>
          <a:p>
            <a:r>
              <a:rPr lang="en-US" dirty="0" smtClean="0"/>
              <a:t>High biodiversity in an ecosystem means that there is a great variety of genes and species in that ecosystem.</a:t>
            </a:r>
          </a:p>
        </p:txBody>
      </p:sp>
      <p:sp>
        <p:nvSpPr>
          <p:cNvPr id="9221" name="Rectangle 4"/>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9218" name="Object 0"/>
          <p:cNvGraphicFramePr>
            <a:graphicFrameLocks noChangeAspect="1"/>
          </p:cNvGraphicFramePr>
          <p:nvPr/>
        </p:nvGraphicFramePr>
        <p:xfrm>
          <a:off x="685800" y="5181600"/>
          <a:ext cx="7696200" cy="1244600"/>
        </p:xfrm>
        <a:graphic>
          <a:graphicData uri="http://schemas.openxmlformats.org/presentationml/2006/ole">
            <mc:AlternateContent xmlns:mc="http://schemas.openxmlformats.org/markup-compatibility/2006">
              <mc:Choice xmlns:v="urn:schemas-microsoft-com:vml" Requires="v">
                <p:oleObj spid="_x0000_s8200" name="Clip" r:id="rId4" imgW="1665000" imgH="527400" progId="">
                  <p:embed/>
                </p:oleObj>
              </mc:Choice>
              <mc:Fallback>
                <p:oleObj name="Clip" r:id="rId4" imgW="1665000" imgH="527400" progId="">
                  <p:embed/>
                  <p:pic>
                    <p:nvPicPr>
                      <p:cNvPr id="0" name="Object 0"/>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685800" y="5181600"/>
                        <a:ext cx="76962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Rectangle 12"/>
          <p:cNvSpPr>
            <a:spLocks noChangeArrowheads="1"/>
          </p:cNvSpPr>
          <p:nvPr/>
        </p:nvSpPr>
        <p:spPr bwMode="auto">
          <a:xfrm rot="2486686">
            <a:off x="7467600" y="5562600"/>
            <a:ext cx="152400" cy="457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23" name="Rectangle 13"/>
          <p:cNvSpPr>
            <a:spLocks noChangeArrowheads="1"/>
          </p:cNvSpPr>
          <p:nvPr/>
        </p:nvSpPr>
        <p:spPr bwMode="auto">
          <a:xfrm>
            <a:off x="7620000" y="5562600"/>
            <a:ext cx="152400" cy="381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fade/>
  </p:transition>
</p:sld>
</file>

<file path=ppt/theme/theme1.xml><?xml version="1.0" encoding="utf-8"?>
<a:theme xmlns:a="http://schemas.openxmlformats.org/drawingml/2006/main" name="blue green">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blue green light">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dark green">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green</Template>
  <TotalTime>567</TotalTime>
  <Words>1216</Words>
  <Application>Microsoft Office PowerPoint</Application>
  <PresentationFormat>On-screen Show (4:3)</PresentationFormat>
  <Paragraphs>165</Paragraphs>
  <Slides>23</Slides>
  <Notes>8</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36" baseType="lpstr">
      <vt:lpstr>Arial</vt:lpstr>
      <vt:lpstr>Bookman Old Style</vt:lpstr>
      <vt:lpstr>Calibri</vt:lpstr>
      <vt:lpstr>Courier New</vt:lpstr>
      <vt:lpstr>Garamond</vt:lpstr>
      <vt:lpstr>Wingdings</vt:lpstr>
      <vt:lpstr>blue green</vt:lpstr>
      <vt:lpstr>White with Courier font for code slides</vt:lpstr>
      <vt:lpstr>blue green light</vt:lpstr>
      <vt:lpstr>1_White with Courier font for code slides</vt:lpstr>
      <vt:lpstr>dark green</vt:lpstr>
      <vt:lpstr>2_White with Courier font for code slides</vt:lpstr>
      <vt:lpstr>Clip</vt:lpstr>
      <vt:lpstr>PowerPoint Presentation</vt:lpstr>
      <vt:lpstr>PowerPoint Presentation</vt:lpstr>
      <vt:lpstr>PowerPoint Presentation</vt:lpstr>
      <vt:lpstr>Biodiversity</vt:lpstr>
      <vt:lpstr>Biodiversity</vt:lpstr>
      <vt:lpstr>PowerPoint Presentation</vt:lpstr>
      <vt:lpstr>Sustainability</vt:lpstr>
      <vt:lpstr>Sustainability</vt:lpstr>
      <vt:lpstr>Biodiversity and Sustainability</vt:lpstr>
      <vt:lpstr>PowerPoint Presentation</vt:lpstr>
      <vt:lpstr>Biodiversity--pg. 16-17</vt:lpstr>
      <vt:lpstr>PowerPoint Presentation</vt:lpstr>
      <vt:lpstr>PowerPoint Presentation</vt:lpstr>
      <vt:lpstr>PowerPoint Presentation</vt:lpstr>
      <vt:lpstr> </vt:lpstr>
      <vt:lpstr>PowerPoint Presentation</vt:lpstr>
      <vt:lpstr>PowerPoint Presentation</vt:lpstr>
      <vt:lpstr>Now you try for your exit ticket!</vt:lpstr>
      <vt:lpstr>PowerPoint Presentation</vt:lpstr>
      <vt:lpstr>PowerPoint Presentation</vt:lpstr>
      <vt:lpstr>PowerPoint Presentation</vt:lpstr>
      <vt:lpstr>PowerPoint Presentation</vt:lpstr>
      <vt:lpstr>PowerPoint Presentation</vt:lpstr>
    </vt:vector>
  </TitlesOfParts>
  <Company>RRISD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dc:title>
  <dc:creator>prescotta</dc:creator>
  <cp:lastModifiedBy>Amy_Hinds</cp:lastModifiedBy>
  <cp:revision>52</cp:revision>
  <dcterms:created xsi:type="dcterms:W3CDTF">2011-09-08T19:23:22Z</dcterms:created>
  <dcterms:modified xsi:type="dcterms:W3CDTF">2018-10-03T00:24:56Z</dcterms:modified>
</cp:coreProperties>
</file>