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85" r:id="rId3"/>
    <p:sldId id="257" r:id="rId4"/>
    <p:sldId id="258" r:id="rId5"/>
    <p:sldId id="284" r:id="rId6"/>
    <p:sldId id="300" r:id="rId7"/>
    <p:sldId id="286" r:id="rId8"/>
    <p:sldId id="297" r:id="rId9"/>
    <p:sldId id="298" r:id="rId10"/>
    <p:sldId id="299" r:id="rId11"/>
    <p:sldId id="288" r:id="rId12"/>
    <p:sldId id="291" r:id="rId13"/>
    <p:sldId id="289" r:id="rId14"/>
    <p:sldId id="290" r:id="rId15"/>
    <p:sldId id="292" r:id="rId16"/>
    <p:sldId id="293" r:id="rId17"/>
    <p:sldId id="294" r:id="rId18"/>
    <p:sldId id="295" r:id="rId19"/>
    <p:sldId id="296" r:id="rId20"/>
    <p:sldId id="287" r:id="rId21"/>
  </p:sldIdLst>
  <p:sldSz cx="9144000" cy="5143500" type="screen16x9"/>
  <p:notesSz cx="6858000" cy="9144000"/>
  <p:embeddedFontLst>
    <p:embeddedFont>
      <p:font typeface="Tahoma" panose="020B0604030504040204" pitchFamily="34" charset="0"/>
      <p:regular r:id="rId23"/>
      <p:bold r:id="rId24"/>
    </p:embeddedFont>
    <p:embeddedFont>
      <p:font typeface="Lato Light" panose="020B0604020202020204" charset="0"/>
      <p:regular r:id="rId25"/>
      <p:bold r:id="rId26"/>
      <p:italic r:id="rId27"/>
      <p:boldItalic r:id="rId28"/>
    </p:embeddedFont>
    <p:embeddedFont>
      <p:font typeface="Bradley Hand ITC" panose="03070402050302030203" pitchFamily="66" charset="0"/>
      <p:regular r:id="rId29"/>
    </p:embeddedFont>
    <p:embeddedFont>
      <p:font typeface="Comic Sans MS" panose="030F0702030302020204" pitchFamily="66" charset="0"/>
      <p:regular r:id="rId30"/>
      <p:bold r:id="rId31"/>
    </p:embeddedFont>
    <p:embeddedFont>
      <p:font typeface="Lato Hairline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F8762A-58AF-4B5A-BF58-B2B1D9A9378E}">
  <a:tblStyle styleId="{B2F8762A-58AF-4B5A-BF58-B2B1D9A937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23867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816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769718-336B-4FBE-9605-A1222A1E0031}" type="slidenum">
              <a:rPr lang="en-US" altLang="en-US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1899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3F642B-A140-438E-AB80-04FCC56D4077}" type="slidenum">
              <a:rPr lang="en-US" altLang="en-US"/>
              <a:pPr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75547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8634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9544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9809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9347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4356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500D07-3D22-4A4D-86B3-45F91E1792A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512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919306-D84E-450C-982B-4510F0DF8D6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97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3FD988-A48A-44AB-B37C-162D3A070838}" type="slidenum">
              <a:rPr lang="en-US" altLang="en-US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02231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D2EA63-8B86-48DF-8B26-15B7CF7776D3}" type="slidenum">
              <a:rPr lang="en-US" altLang="en-US"/>
              <a:pPr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4138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paint_transparent1.png"/>
          <p:cNvPicPr preferRelativeResize="0"/>
          <p:nvPr/>
        </p:nvPicPr>
        <p:blipFill rotWithShape="1">
          <a:blip r:embed="rId3">
            <a:alphaModFix/>
          </a:blip>
          <a:srcRect l="55211"/>
          <a:stretch/>
        </p:blipFill>
        <p:spPr>
          <a:xfrm>
            <a:off x="1" y="0"/>
            <a:ext cx="409567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208125" y="3287225"/>
            <a:ext cx="5250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457200" y="22118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3293406" y="22118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ircle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0" descr="paint_transparent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dt" sz="half" idx="10"/>
          </p:nvPr>
        </p:nvSpPr>
        <p:spPr>
          <a:xfrm>
            <a:off x="665163" y="4775597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03563" y="4775597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DCB2E8-3273-4BCE-80EF-583E3F8424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57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8918F-A7FD-4B33-A36A-B4FD2DCCBC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00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CCCC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  <p:sldLayoutId id="2147483660" r:id="rId4"/>
    <p:sldLayoutId id="2147483661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9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21.jpeg"/><Relationship Id="rId4" Type="http://schemas.openxmlformats.org/officeDocument/2006/relationships/image" Target="../media/image13.png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2.jpeg"/><Relationship Id="rId7" Type="http://schemas.openxmlformats.org/officeDocument/2006/relationships/image" Target="../media/image16.pn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5.jpeg"/><Relationship Id="rId5" Type="http://schemas.openxmlformats.org/officeDocument/2006/relationships/image" Target="../media/image14.png"/><Relationship Id="rId10" Type="http://schemas.openxmlformats.org/officeDocument/2006/relationships/image" Target="../media/image24.jpeg"/><Relationship Id="rId4" Type="http://schemas.openxmlformats.org/officeDocument/2006/relationships/image" Target="../media/image13.png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30.jpeg"/><Relationship Id="rId5" Type="http://schemas.openxmlformats.org/officeDocument/2006/relationships/image" Target="../media/image15.png"/><Relationship Id="rId10" Type="http://schemas.openxmlformats.org/officeDocument/2006/relationships/image" Target="../media/image29.jpeg"/><Relationship Id="rId4" Type="http://schemas.openxmlformats.org/officeDocument/2006/relationships/image" Target="../media/image14.png"/><Relationship Id="rId9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dpuzzle.com/media/5babac5476980340544cdce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246580" y="1972642"/>
            <a:ext cx="8548098" cy="22705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 smtClean="0">
                <a:solidFill>
                  <a:schemeClr val="tx1"/>
                </a:solidFill>
              </a:rPr>
              <a:t>Learning Target:</a:t>
            </a:r>
            <a:br>
              <a:rPr lang="en-US" sz="2400" b="1" u="sng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I will learn that microhabitats in school yards include: ant hills, shade, sun, puddle, log, garden, etc.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b="1" u="sng" dirty="0" smtClean="0">
                <a:solidFill>
                  <a:schemeClr val="tx1"/>
                </a:solidFill>
              </a:rPr>
              <a:t>Success Criteria:</a:t>
            </a:r>
            <a:br>
              <a:rPr lang="en-US" sz="2400" b="1" u="sng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I know how to show that microhabitats support different varieties of organisms.</a:t>
            </a:r>
            <a:endParaRPr sz="2400" b="1" u="sng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3442" y="113016"/>
            <a:ext cx="2866490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Thursday September 27, 2018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2192" y="564630"/>
            <a:ext cx="5609691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Science Starter: </a:t>
            </a:r>
            <a:endParaRPr lang="en-US" sz="1600" b="1" dirty="0" smtClean="0"/>
          </a:p>
          <a:p>
            <a:pPr marL="342900" indent="-342900">
              <a:buAutoNum type="arabicPeriod"/>
            </a:pPr>
            <a:r>
              <a:rPr lang="en-US" sz="1600" dirty="0" smtClean="0"/>
              <a:t>Pick up Microhabitats Warm-up.  Keep at your table and we will go over the warm-up.  This will be graded!!!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Complete Learning Target and Success Criteria on pg. 1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479" y="143839"/>
            <a:ext cx="2743199" cy="17280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7980" y="4344027"/>
            <a:ext cx="5476126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Agenda:  </a:t>
            </a:r>
          </a:p>
          <a:p>
            <a:r>
              <a:rPr lang="en-US" dirty="0" smtClean="0"/>
              <a:t>10/4—Quiz			10/10—Vocabulary </a:t>
            </a:r>
            <a:r>
              <a:rPr lang="en-US" dirty="0" err="1" smtClean="0"/>
              <a:t>Quizzizz</a:t>
            </a:r>
            <a:endParaRPr lang="en-US" dirty="0" smtClean="0"/>
          </a:p>
          <a:p>
            <a:r>
              <a:rPr lang="en-US" dirty="0" smtClean="0"/>
              <a:t>10/8-10/9—No school		10/11—DCA Unit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3150" y="114301"/>
            <a:ext cx="4572000" cy="536972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rgbClr val="FFC000"/>
            </a:solidFill>
            <a:prstDash val="sysDash"/>
          </a:ln>
        </p:spPr>
        <p:txBody>
          <a:bodyPr/>
          <a:lstStyle/>
          <a:p>
            <a:pPr eaLnBrk="1" hangingPunct="1">
              <a:defRPr/>
            </a:pPr>
            <a:r>
              <a:rPr lang="en-US" sz="3000" dirty="0">
                <a:latin typeface="Comic Sans MS" pitchFamily="66" charset="0"/>
              </a:rPr>
              <a:t>What is a Microhabitat?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742950"/>
            <a:ext cx="6572250" cy="37147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 smtClean="0"/>
              <a:t>Why do microhabitats support a variety of organisms?</a:t>
            </a:r>
          </a:p>
          <a:p>
            <a:pPr>
              <a:buFontTx/>
              <a:buNone/>
            </a:pPr>
            <a:endParaRPr lang="en-US" altLang="en-US" dirty="0" smtClean="0"/>
          </a:p>
          <a:p>
            <a:pPr>
              <a:buFontTx/>
              <a:buNone/>
            </a:pPr>
            <a:r>
              <a:rPr lang="en-US" altLang="en-US" dirty="0" smtClean="0"/>
              <a:t>-</a:t>
            </a:r>
            <a:r>
              <a:rPr lang="en-US" altLang="en-US" sz="2800" b="1" dirty="0" smtClean="0">
                <a:solidFill>
                  <a:srgbClr val="00B0F0"/>
                </a:solidFill>
              </a:rPr>
              <a:t>The temperature, humidity, light and soil may be different from the surrounding habitat resources available &amp; conditions for </a:t>
            </a:r>
            <a:r>
              <a:rPr lang="en-US" altLang="en-US" sz="2800" b="1" dirty="0" smtClean="0">
                <a:solidFill>
                  <a:srgbClr val="00B0F0"/>
                </a:solidFill>
              </a:rPr>
              <a:t>survival.</a:t>
            </a:r>
            <a:endParaRPr lang="en-US" altLang="en-US" sz="2800" b="1" dirty="0" smtClean="0">
              <a:solidFill>
                <a:srgbClr val="00B0F0"/>
              </a:solidFill>
            </a:endParaRPr>
          </a:p>
          <a:p>
            <a:pPr>
              <a:buFontTx/>
              <a:buNone/>
            </a:pPr>
            <a:endParaRPr lang="en-US" altLang="en-US" dirty="0" smtClean="0">
              <a:solidFill>
                <a:srgbClr val="00B0F0"/>
              </a:solidFill>
            </a:endParaRPr>
          </a:p>
          <a:p>
            <a:pPr>
              <a:buFontTx/>
              <a:buNone/>
            </a:pPr>
            <a:endParaRPr lang="en-US" altLang="en-US" dirty="0" smtClean="0">
              <a:solidFill>
                <a:srgbClr val="00B0F0"/>
              </a:solidFill>
            </a:endParaRPr>
          </a:p>
          <a:p>
            <a:pPr>
              <a:buFontTx/>
              <a:buNone/>
            </a:pPr>
            <a:endParaRPr lang="en-US" altLang="en-US" dirty="0" smtClean="0"/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1257300" y="1428750"/>
            <a:ext cx="565785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None/>
            </a:pPr>
            <a:endParaRPr lang="en-US" altLang="en-US" sz="2100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00"/>
          </a:p>
        </p:txBody>
      </p:sp>
      <p:pic>
        <p:nvPicPr>
          <p:cNvPr id="44037" name="Picture 2" descr="https://encrypted-tbn1.gstatic.com/images?q=tbn:ANd9GcQyjOz2J9MsstThq8fmjDLt-QAvxQHMK5hIw7tvlv_6kIGjRzB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098" y="4050506"/>
            <a:ext cx="1259681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 descr="https://encrypted-tbn0.gstatic.com/images?q=tbn:ANd9GcS9DudPTMpXHU--Sp3BKRzerULNCHY1SLko-GhMZ0SW_ySPw12P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3974306"/>
            <a:ext cx="1485900" cy="107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8" descr="https://encrypted-tbn2.gstatic.com/images?q=tbn:ANd9GcSDFGFAdMlRlXWz5Ow48rG0ry88BHRQ8any5pw5dDnjRqroD6n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3757613"/>
            <a:ext cx="1739504" cy="123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24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349375" y="342900"/>
            <a:ext cx="5794625" cy="1090613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Biomes of the World</a:t>
            </a:r>
            <a:endParaRPr lang="en-US" altLang="en-US" dirty="0" smtClean="0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141111" y="1428750"/>
            <a:ext cx="674558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7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What is a BIOME?  </a:t>
            </a:r>
            <a:r>
              <a:rPr lang="en-US" altLang="en-US" sz="2700" dirty="0">
                <a:solidFill>
                  <a:srgbClr val="333333"/>
                </a:solidFill>
                <a:latin typeface="Times New Roman" panose="02020603050405020304" pitchFamily="18" charset="0"/>
              </a:rPr>
              <a:t>A group of ecosystems with similar</a:t>
            </a:r>
            <a:r>
              <a:rPr lang="en-US" altLang="en-US" sz="2700" u="sng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climates </a:t>
            </a:r>
            <a:r>
              <a:rPr lang="en-US" altLang="en-US" sz="2700" dirty="0">
                <a:solidFill>
                  <a:srgbClr val="292929"/>
                </a:solidFill>
                <a:latin typeface="Times New Roman" panose="02020603050405020304" pitchFamily="18" charset="0"/>
              </a:rPr>
              <a:t>and </a:t>
            </a:r>
            <a:r>
              <a:rPr lang="en-US" altLang="en-US" sz="2700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organisms.  </a:t>
            </a:r>
            <a:r>
              <a:rPr lang="en-US" altLang="en-US" sz="2700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endParaRPr lang="en-US" altLang="en-US" sz="2700" dirty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700" i="1" dirty="0">
                <a:solidFill>
                  <a:srgbClr val="7030A0"/>
                </a:solidFill>
                <a:latin typeface="Times New Roman" panose="02020603050405020304" pitchFamily="18" charset="0"/>
              </a:rPr>
              <a:t>Note:  This is a very large area...larger than an ecosystem</a:t>
            </a:r>
            <a:endParaRPr lang="en-US" altLang="en-US" sz="2700" i="1" dirty="0">
              <a:solidFill>
                <a:srgbClr val="333333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200770" y="3086103"/>
            <a:ext cx="6800861" cy="1846660"/>
            <a:chOff x="86" y="2592"/>
            <a:chExt cx="5256" cy="1551"/>
          </a:xfrm>
        </p:grpSpPr>
        <p:sp>
          <p:nvSpPr>
            <p:cNvPr id="4102" name="Text Box 5"/>
            <p:cNvSpPr txBox="1">
              <a:spLocks noChangeArrowheads="1"/>
            </p:cNvSpPr>
            <p:nvPr/>
          </p:nvSpPr>
          <p:spPr bwMode="auto">
            <a:xfrm>
              <a:off x="86" y="2592"/>
              <a:ext cx="2872" cy="1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80000"/>
                <a:buBlip>
                  <a:blip r:embed="rId4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70000"/>
                <a:buBlip>
                  <a:blip r:embed="rId5"/>
                </a:buBlip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70000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70000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0000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0000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0000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0000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 typeface="Wingdings" panose="05000000000000000000" pitchFamily="2" charset="2"/>
                <a:buChar char="ü"/>
              </a:pPr>
              <a:r>
                <a:rPr lang="en-US" altLang="en-US" sz="2400" dirty="0">
                  <a:solidFill>
                    <a:srgbClr val="333333"/>
                  </a:solidFill>
                  <a:latin typeface="Times New Roman" panose="02020603050405020304" pitchFamily="18" charset="0"/>
                </a:rPr>
                <a:t>Tundra</a:t>
              </a:r>
            </a:p>
            <a:p>
              <a:pPr eaLnBrk="1" hangingPunct="1">
                <a:spcBef>
                  <a:spcPct val="0"/>
                </a:spcBef>
                <a:buSzTx/>
                <a:buFont typeface="Wingdings" panose="05000000000000000000" pitchFamily="2" charset="2"/>
                <a:buChar char="ü"/>
              </a:pPr>
              <a:r>
                <a:rPr lang="en-US" altLang="en-US" sz="2400" u="sng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Taiga</a:t>
              </a:r>
              <a:r>
                <a:rPr lang="en-US" altLang="en-US" sz="2400" dirty="0">
                  <a:solidFill>
                    <a:srgbClr val="333333"/>
                  </a:solidFill>
                  <a:latin typeface="Times New Roman" panose="02020603050405020304" pitchFamily="18" charset="0"/>
                </a:rPr>
                <a:t> (Coniferous Forest) </a:t>
              </a:r>
            </a:p>
            <a:p>
              <a:pPr eaLnBrk="1" hangingPunct="1">
                <a:spcBef>
                  <a:spcPct val="0"/>
                </a:spcBef>
                <a:buSzTx/>
                <a:buFont typeface="Wingdings" panose="05000000000000000000" pitchFamily="2" charset="2"/>
                <a:buChar char="ü"/>
              </a:pPr>
              <a:r>
                <a:rPr lang="en-US" altLang="en-US" sz="2400" dirty="0">
                  <a:solidFill>
                    <a:srgbClr val="333333"/>
                  </a:solidFill>
                  <a:latin typeface="Times New Roman" panose="02020603050405020304" pitchFamily="18" charset="0"/>
                </a:rPr>
                <a:t>Temperate Deciduous   Forest 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 dirty="0">
                <a:solidFill>
                  <a:srgbClr val="333333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3" name="Text Box 6"/>
            <p:cNvSpPr txBox="1">
              <a:spLocks noChangeArrowheads="1"/>
            </p:cNvSpPr>
            <p:nvPr/>
          </p:nvSpPr>
          <p:spPr bwMode="auto">
            <a:xfrm>
              <a:off x="2958" y="2640"/>
              <a:ext cx="2384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80000"/>
                <a:buBlip>
                  <a:blip r:embed="rId4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70000"/>
                <a:buBlip>
                  <a:blip r:embed="rId5"/>
                </a:buBlip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70000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70000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0000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0000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0000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0000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 typeface="Wingdings" panose="05000000000000000000" pitchFamily="2" charset="2"/>
                <a:buChar char="ü"/>
              </a:pPr>
              <a:r>
                <a:rPr lang="en-US" altLang="en-US" sz="2400" u="sng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Grassland</a:t>
              </a:r>
              <a:r>
                <a:rPr lang="en-US" altLang="en-US" sz="2400" dirty="0">
                  <a:solidFill>
                    <a:srgbClr val="333333"/>
                  </a:solidFill>
                  <a:latin typeface="Times New Roman" panose="02020603050405020304" pitchFamily="18" charset="0"/>
                </a:rPr>
                <a:t> (Savanna)</a:t>
              </a:r>
            </a:p>
            <a:p>
              <a:pPr eaLnBrk="1" hangingPunct="1">
                <a:spcBef>
                  <a:spcPct val="0"/>
                </a:spcBef>
                <a:buSzTx/>
                <a:buFont typeface="Wingdings" panose="05000000000000000000" pitchFamily="2" charset="2"/>
                <a:buChar char="ü"/>
              </a:pPr>
              <a:r>
                <a:rPr lang="en-US" altLang="en-US" sz="2400" u="sng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Desert</a:t>
              </a:r>
            </a:p>
            <a:p>
              <a:pPr eaLnBrk="1" hangingPunct="1">
                <a:spcBef>
                  <a:spcPct val="0"/>
                </a:spcBef>
                <a:buSzTx/>
                <a:buFont typeface="Wingdings" panose="05000000000000000000" pitchFamily="2" charset="2"/>
                <a:buChar char="ü"/>
              </a:pPr>
              <a:r>
                <a:rPr lang="en-US" altLang="en-US" sz="2400" dirty="0">
                  <a:solidFill>
                    <a:srgbClr val="333333"/>
                  </a:solidFill>
                  <a:latin typeface="Times New Roman" panose="02020603050405020304" pitchFamily="18" charset="0"/>
                </a:rPr>
                <a:t>Tropical Rain Forest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97" y="72799"/>
            <a:ext cx="2628900" cy="11808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1111" y="4681806"/>
            <a:ext cx="61740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Freshwater Aquatic, Marine (Saltwater) Aquatic </a:t>
            </a:r>
          </a:p>
        </p:txBody>
      </p:sp>
    </p:spTree>
    <p:extLst>
      <p:ext uri="{BB962C8B-B14F-4D97-AF65-F5344CB8AC3E}">
        <p14:creationId xmlns:p14="http://schemas.microsoft.com/office/powerpoint/2010/main" val="322094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985280" y="133563"/>
            <a:ext cx="5086350" cy="571500"/>
          </a:xfrm>
        </p:spPr>
        <p:txBody>
          <a:bodyPr/>
          <a:lstStyle/>
          <a:p>
            <a:pPr eaLnBrk="1" hangingPunct="1"/>
            <a:r>
              <a:rPr lang="en-US" altLang="en-US" sz="4400" dirty="0" smtClean="0"/>
              <a:t>The Tundra Biome</a:t>
            </a:r>
          </a:p>
        </p:txBody>
      </p:sp>
      <p:pic>
        <p:nvPicPr>
          <p:cNvPr id="8196" name="Picture 4" descr="hauschulz_P6160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43" y="354330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06594" y="351166"/>
            <a:ext cx="314325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SzPct val="90000"/>
              <a:buBlip>
                <a:blip r:embed="rId4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5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Blip>
                <a:blip r:embed="rId6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70000"/>
              <a:buBlip>
                <a:blip r:embed="rId8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8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8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8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8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Near the northern</a:t>
            </a:r>
          </a:p>
          <a:p>
            <a:pPr eaLnBrk="1" hangingPunct="1">
              <a:spcBef>
                <a:spcPct val="0"/>
              </a:spcBef>
              <a:buSzTx/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  part of Earth.</a:t>
            </a:r>
          </a:p>
          <a:p>
            <a:pPr eaLnBrk="1" hangingPunct="1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en-US" sz="2400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VERY COLD all year</a:t>
            </a:r>
          </a:p>
          <a:p>
            <a:pPr eaLnBrk="1" hangingPunct="1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Treeless, mostly frozen</a:t>
            </a:r>
          </a:p>
          <a:p>
            <a:pPr eaLnBrk="1" hangingPunct="1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Little Precipitation</a:t>
            </a:r>
          </a:p>
          <a:p>
            <a:pPr eaLnBrk="1" hangingPunct="1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292929"/>
                </a:solidFill>
                <a:latin typeface="Times New Roman" panose="02020603050405020304" pitchFamily="18" charset="0"/>
              </a:rPr>
              <a:t>Low </a:t>
            </a:r>
            <a:r>
              <a:rPr lang="en-US" altLang="en-US" sz="2400" u="sng" dirty="0">
                <a:solidFill>
                  <a:srgbClr val="292929"/>
                </a:solidFill>
                <a:latin typeface="Times New Roman" panose="02020603050405020304" pitchFamily="18" charset="0"/>
              </a:rPr>
              <a:t>biodiversity</a:t>
            </a:r>
            <a:r>
              <a:rPr lang="en-US" altLang="en-US" sz="2400" dirty="0">
                <a:solidFill>
                  <a:srgbClr val="29292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(variety of living things) </a:t>
            </a:r>
          </a:p>
        </p:txBody>
      </p:sp>
      <p:pic>
        <p:nvPicPr>
          <p:cNvPr id="10" name="Picture 10" descr="lich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644" y="858660"/>
            <a:ext cx="2030200" cy="152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feedi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71750"/>
            <a:ext cx="3086100" cy="222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41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6854" y="-5780"/>
            <a:ext cx="7458396" cy="62865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TAIGA/Coniferous </a:t>
            </a:r>
            <a:r>
              <a:rPr lang="en-US" altLang="en-US" sz="3600" dirty="0" smtClean="0"/>
              <a:t>Forest Biome</a:t>
            </a:r>
          </a:p>
        </p:txBody>
      </p:sp>
      <p:pic>
        <p:nvPicPr>
          <p:cNvPr id="17414" name="Picture 6" descr="for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81" y="585532"/>
            <a:ext cx="2520689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314450" y="628650"/>
            <a:ext cx="421782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90000"/>
              <a:buBlip>
                <a:blip r:embed="rId4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5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Blip>
                <a:blip r:embed="rId6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70000"/>
              <a:buBlip>
                <a:blip r:embed="rId8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8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8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8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8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Lots of </a:t>
            </a:r>
            <a:r>
              <a:rPr lang="en-US" altLang="en-US" sz="2400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trees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Medium rain/snow</a:t>
            </a:r>
          </a:p>
          <a:p>
            <a:pPr eaLnBrk="1" hangingPunct="1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Long, cold winter</a:t>
            </a:r>
          </a:p>
          <a:p>
            <a:pPr eaLnBrk="1" hangingPunct="1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Short summer</a:t>
            </a:r>
          </a:p>
          <a:p>
            <a:pPr eaLnBrk="1" hangingPunct="1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Poor soil</a:t>
            </a:r>
          </a:p>
          <a:p>
            <a:pPr eaLnBrk="1" hangingPunct="1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Did I mention the trees are big?</a:t>
            </a:r>
          </a:p>
        </p:txBody>
      </p:sp>
      <p:pic>
        <p:nvPicPr>
          <p:cNvPr id="7" name="Picture 8" descr="blue_hills_small_pin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745" y="2128582"/>
            <a:ext cx="2221724" cy="157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2373084-General_Sherman_Tree-Sequoia_National_Par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3155542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brownbea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971042"/>
            <a:ext cx="1435264" cy="2197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timbwol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312" y="3777343"/>
            <a:ext cx="1700648" cy="136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39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350" y="154110"/>
            <a:ext cx="5829300" cy="566738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Deciduous Forest Biome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359694" y="2316957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None/>
            </a:pPr>
            <a:endParaRPr lang="en-US" altLang="en-US" sz="1800" dirty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SzTx/>
              <a:buFont typeface="Wingdings" panose="05000000000000000000" pitchFamily="2" charset="2"/>
              <a:buNone/>
            </a:pPr>
            <a:endParaRPr lang="en-US" altLang="en-US" sz="1800" dirty="0">
              <a:solidFill>
                <a:srgbClr val="333333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6631" name="Picture 7" descr="9780881925456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753" y="2380178"/>
            <a:ext cx="2346057" cy="128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7300" y="742950"/>
            <a:ext cx="480060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</a:rPr>
              <a:t>4 real </a:t>
            </a:r>
            <a:r>
              <a:rPr lang="en-US" sz="2400" u="sng" dirty="0">
                <a:solidFill>
                  <a:srgbClr val="0070C0"/>
                </a:solidFill>
              </a:rPr>
              <a:t>seasons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</a:rPr>
              <a:t>Good rainfall throughout the year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</a:rPr>
              <a:t>Good soil for plants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</a:rPr>
              <a:t>Variety of plant and animal life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70C0"/>
              </a:solidFill>
            </a:endParaRPr>
          </a:p>
          <a:p>
            <a:endParaRPr lang="en-US" sz="1050" dirty="0">
              <a:solidFill>
                <a:srgbClr val="333333"/>
              </a:solidFill>
            </a:endParaRPr>
          </a:p>
        </p:txBody>
      </p:sp>
      <p:pic>
        <p:nvPicPr>
          <p:cNvPr id="8" name="Picture 7" descr="tfores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86" y="3361312"/>
            <a:ext cx="2277836" cy="149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deciduous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725968"/>
            <a:ext cx="1893759" cy="12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lue%20Jay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198" y="3838674"/>
            <a:ext cx="1615964" cy="121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03-11-geck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3947928"/>
            <a:ext cx="1759668" cy="110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34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129068"/>
            <a:ext cx="6229350" cy="50063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/>
              <a:t>Grassland Biome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143001" y="685800"/>
            <a:ext cx="5070619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u="sng" dirty="0">
                <a:solidFill>
                  <a:srgbClr val="0070C0"/>
                </a:solidFill>
                <a:latin typeface="Tahoma" panose="020B0604030504040204" pitchFamily="34" charset="0"/>
              </a:rPr>
              <a:t>Flat</a:t>
            </a:r>
            <a:r>
              <a:rPr lang="en-US" altLang="en-US" sz="2400" dirty="0">
                <a:latin typeface="Tahoma" panose="020B0604030504040204" pitchFamily="34" charset="0"/>
              </a:rPr>
              <a:t>, mostly </a:t>
            </a:r>
            <a:r>
              <a:rPr lang="en-US" altLang="en-US" sz="2400" u="sng" dirty="0">
                <a:solidFill>
                  <a:srgbClr val="0070C0"/>
                </a:solidFill>
                <a:latin typeface="Tahoma" panose="020B0604030504040204" pitchFamily="34" charset="0"/>
              </a:rPr>
              <a:t>treeless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Tahoma" panose="020B0604030504040204" pitchFamily="34" charset="0"/>
              </a:rPr>
              <a:t>Dry, often drought-plagued.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Tahoma" panose="020B0604030504040204" pitchFamily="34" charset="0"/>
              </a:rPr>
              <a:t>Important to us for food crops.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Tahoma" panose="020B0604030504040204" pitchFamily="34" charset="0"/>
              </a:rPr>
              <a:t>Good soil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Tahoma" panose="020B0604030504040204" pitchFamily="34" charset="0"/>
              </a:rPr>
              <a:t>Hot summers and cool winters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Tahoma" panose="020B0604030504040204" pitchFamily="34" charset="0"/>
              </a:rPr>
              <a:t>Not enough rain for thick forests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Tahoma" panose="020B0604030504040204" pitchFamily="34" charset="0"/>
              </a:rPr>
              <a:t>Features the world’s best runners.</a:t>
            </a:r>
          </a:p>
        </p:txBody>
      </p:sp>
      <p:pic>
        <p:nvPicPr>
          <p:cNvPr id="6149" name="Picture 5" descr="savann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359766"/>
            <a:ext cx="2914650" cy="178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Grass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725459"/>
            <a:ext cx="1714500" cy="128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zebra-he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062" y="2179152"/>
            <a:ext cx="167085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awf-cheeta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3" y="3491472"/>
            <a:ext cx="3171825" cy="151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02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14451" y="114300"/>
            <a:ext cx="5589783" cy="48515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4000" dirty="0" smtClean="0"/>
              <a:t>Desert Biome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473994" y="857250"/>
            <a:ext cx="338375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ahoma" panose="020B0604030504040204" pitchFamily="34" charset="0"/>
              </a:rPr>
              <a:t>Really </a:t>
            </a:r>
            <a:r>
              <a:rPr lang="en-US" altLang="en-US" sz="2400" u="sng" dirty="0">
                <a:solidFill>
                  <a:srgbClr val="0070C0"/>
                </a:solidFill>
                <a:latin typeface="Tahoma" panose="020B0604030504040204" pitchFamily="34" charset="0"/>
              </a:rPr>
              <a:t>DRY.</a:t>
            </a:r>
            <a:endParaRPr lang="en-US" altLang="en-US" sz="2400" u="sng" dirty="0">
              <a:latin typeface="Tahoma" panose="020B060403050404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ahoma" panose="020B0604030504040204" pitchFamily="34" charset="0"/>
              </a:rPr>
              <a:t>Hot days and cold nights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ahoma" panose="020B0604030504040204" pitchFamily="34" charset="0"/>
              </a:rPr>
              <a:t>Poor soil (Rocky or sandy soil)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ahoma" panose="020B0604030504040204" pitchFamily="34" charset="0"/>
              </a:rPr>
              <a:t>Plants adapted to conserve water</a:t>
            </a:r>
          </a:p>
        </p:txBody>
      </p:sp>
      <p:pic>
        <p:nvPicPr>
          <p:cNvPr id="14344" name="Picture 8" descr="deser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3163491"/>
            <a:ext cx="3086100" cy="198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5474494" y="4311254"/>
            <a:ext cx="6174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latin typeface="Tahoma" panose="020B0604030504040204" pitchFamily="34" charset="0"/>
              </a:rPr>
              <a:t>DRY</a:t>
            </a:r>
          </a:p>
        </p:txBody>
      </p:sp>
      <p:pic>
        <p:nvPicPr>
          <p:cNvPr id="14348" name="Picture 12" descr="300px-Saudi-dese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3175398"/>
            <a:ext cx="3086100" cy="196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5188744" y="4254104"/>
            <a:ext cx="27815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latin typeface="Tahoma" panose="020B0604030504040204" pitchFamily="34" charset="0"/>
              </a:rPr>
              <a:t>DRY, except for the man-</a:t>
            </a:r>
          </a:p>
          <a:p>
            <a:pPr eaLnBrk="1" hangingPunct="1"/>
            <a:r>
              <a:rPr lang="en-US" altLang="en-US" sz="1800">
                <a:latin typeface="Tahoma" panose="020B0604030504040204" pitchFamily="34" charset="0"/>
              </a:rPr>
              <a:t>made lake</a:t>
            </a:r>
          </a:p>
        </p:txBody>
      </p:sp>
      <p:pic>
        <p:nvPicPr>
          <p:cNvPr id="14351" name="Picture 15" descr="mojave_des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3171825"/>
            <a:ext cx="30861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5131594" y="4425554"/>
            <a:ext cx="26597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latin typeface="Tahoma" panose="020B0604030504040204" pitchFamily="34" charset="0"/>
              </a:rPr>
              <a:t>See any rain here?  Dry.</a:t>
            </a:r>
          </a:p>
        </p:txBody>
      </p:sp>
      <p:pic>
        <p:nvPicPr>
          <p:cNvPr id="14" name="Picture 6" descr="ueol_01_img00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1014295"/>
            <a:ext cx="1261832" cy="176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d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" b="4347"/>
          <a:stretch>
            <a:fillRect/>
          </a:stretch>
        </p:blipFill>
        <p:spPr bwMode="auto">
          <a:xfrm>
            <a:off x="6221016" y="483125"/>
            <a:ext cx="16764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Mojave-Rattlesnake-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24" y="3603854"/>
            <a:ext cx="2800350" cy="141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01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14346" grpId="0" autoUpdateAnimBg="0"/>
      <p:bldP spid="14349" grpId="0" autoUpdateAnimBg="0"/>
      <p:bldP spid="1435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517" y="69675"/>
            <a:ext cx="6229350" cy="6732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000" dirty="0"/>
              <a:t>Tropical Rain Forest Biome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143000" y="1028700"/>
            <a:ext cx="33147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ahoma" panose="020B0604030504040204" pitchFamily="34" charset="0"/>
              </a:rPr>
              <a:t>Lots of </a:t>
            </a:r>
            <a:r>
              <a:rPr lang="en-US" altLang="en-US" sz="2400" u="sng" dirty="0">
                <a:solidFill>
                  <a:srgbClr val="0070C0"/>
                </a:solidFill>
                <a:latin typeface="Tahoma" panose="020B0604030504040204" pitchFamily="34" charset="0"/>
              </a:rPr>
              <a:t>rainfall</a:t>
            </a:r>
            <a:r>
              <a:rPr lang="en-US" altLang="en-US" sz="2400" dirty="0">
                <a:latin typeface="Tahoma" panose="020B0604030504040204" pitchFamily="34" charset="0"/>
              </a:rPr>
              <a:t> and high biodiversity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ahoma" panose="020B0604030504040204" pitchFamily="34" charset="0"/>
              </a:rPr>
              <a:t>Very warm all year round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ahoma" panose="020B0604030504040204" pitchFamily="34" charset="0"/>
              </a:rPr>
              <a:t>Soil is ok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ahoma" panose="020B0604030504040204" pitchFamily="34" charset="0"/>
              </a:rPr>
              <a:t>High canopy trees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ahoma" panose="020B0604030504040204" pitchFamily="34" charset="0"/>
              </a:rPr>
              <a:t>Lots of animals and plants</a:t>
            </a:r>
          </a:p>
        </p:txBody>
      </p:sp>
      <p:pic>
        <p:nvPicPr>
          <p:cNvPr id="23566" name="Picture 7" descr="rainforest_Congo_F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86101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1" descr="image&amp;usg=__X6OHd8P-ZzetBLq5UYFOB2VKofY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296" y="406313"/>
            <a:ext cx="1650206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5" descr="zfox_tropical_rain_forest_p1_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231" y="1111516"/>
            <a:ext cx="1257301" cy="165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DSCN089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4106069"/>
            <a:ext cx="1291521" cy="96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ma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047" y="3686441"/>
            <a:ext cx="1714500" cy="138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82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7993" y="143329"/>
            <a:ext cx="5250300" cy="1521084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</a:rPr>
              <a:t>Freshwater Aquatic-</a:t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Lakes, ponds, rivers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87" y="345468"/>
            <a:ext cx="2753475" cy="20651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470" y="2083726"/>
            <a:ext cx="3202969" cy="2402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41" y="2656083"/>
            <a:ext cx="3111071" cy="233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7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7993" y="595397"/>
            <a:ext cx="5250300" cy="1159800"/>
          </a:xfrm>
        </p:spPr>
        <p:txBody>
          <a:bodyPr/>
          <a:lstStyle/>
          <a:p>
            <a:r>
              <a:rPr lang="en-US" dirty="0" smtClean="0"/>
              <a:t>Marine Aquatic-Saltwater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58" y="1175297"/>
            <a:ext cx="4569431" cy="34270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831" y="1968648"/>
            <a:ext cx="3131462" cy="242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7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87" y="164891"/>
            <a:ext cx="8589195" cy="470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4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ctrTitle" idx="4294967295"/>
          </p:nvPr>
        </p:nvSpPr>
        <p:spPr>
          <a:xfrm>
            <a:off x="1912146" y="2337625"/>
            <a:ext cx="5372230" cy="19158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 smtClean="0">
                <a:solidFill>
                  <a:srgbClr val="FFFF00"/>
                </a:solidFill>
              </a:rPr>
              <a:t>Do the Right Thing Even When No One is Looking</a:t>
            </a:r>
            <a:endParaRPr sz="6000" b="1" dirty="0">
              <a:solidFill>
                <a:srgbClr val="FFFF00"/>
              </a:solidFill>
            </a:endParaRPr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869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7715892" y="157175"/>
            <a:ext cx="1274013" cy="49009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Agenda</a:t>
            </a:r>
            <a:endParaRPr sz="2400" dirty="0"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2"/>
          </p:nvPr>
        </p:nvSpPr>
        <p:spPr>
          <a:xfrm>
            <a:off x="457199" y="0"/>
            <a:ext cx="5758665" cy="50672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000" dirty="0" smtClean="0">
                <a:solidFill>
                  <a:srgbClr val="B45F06"/>
                </a:solidFill>
              </a:rPr>
              <a:t>1.  Good things/ Rater (Nature Walk)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endParaRPr lang="en-US" sz="2000" dirty="0" smtClean="0">
              <a:solidFill>
                <a:srgbClr val="B45F0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000" dirty="0" smtClean="0">
                <a:solidFill>
                  <a:srgbClr val="B45F06"/>
                </a:solidFill>
              </a:rPr>
              <a:t>2.  We will be heading outside for our nature walk.  You will need: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-US" sz="2000" dirty="0" smtClean="0">
                <a:solidFill>
                  <a:srgbClr val="B45F06"/>
                </a:solidFill>
              </a:rPr>
              <a:t>Workbook pgs. 9-10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-US" sz="2000" dirty="0" smtClean="0">
                <a:solidFill>
                  <a:srgbClr val="B45F06"/>
                </a:solidFill>
              </a:rPr>
              <a:t>Pencil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-US" sz="2000" dirty="0" smtClean="0">
                <a:solidFill>
                  <a:srgbClr val="B45F06"/>
                </a:solidFill>
              </a:rPr>
              <a:t>Clipboard with field guide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endParaRPr lang="en-US" sz="2000" dirty="0" smtClean="0">
              <a:solidFill>
                <a:srgbClr val="B45F0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000" dirty="0" smtClean="0">
                <a:solidFill>
                  <a:srgbClr val="B45F06"/>
                </a:solidFill>
              </a:rPr>
              <a:t>3.  Expectations for Nature Walk: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-US" sz="2000" dirty="0" smtClean="0">
                <a:solidFill>
                  <a:srgbClr val="B45F06"/>
                </a:solidFill>
              </a:rPr>
              <a:t>Walk quietly in hallway.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-US" sz="2000" dirty="0" smtClean="0">
                <a:solidFill>
                  <a:srgbClr val="B45F06"/>
                </a:solidFill>
              </a:rPr>
              <a:t>Follow teacher’s instructions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-US" sz="2000" dirty="0" smtClean="0">
                <a:solidFill>
                  <a:srgbClr val="B45F06"/>
                </a:solidFill>
              </a:rPr>
              <a:t>Only move to the areas designated by teacher.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-US" sz="2000" dirty="0" smtClean="0">
                <a:solidFill>
                  <a:srgbClr val="B45F06"/>
                </a:solidFill>
              </a:rPr>
              <a:t>Nature must stay in NATURE…do not take anything from the natural environment.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endParaRPr lang="en-US" sz="2400" dirty="0" smtClean="0">
              <a:solidFill>
                <a:srgbClr val="B45F0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 dirty="0" smtClean="0">
                <a:solidFill>
                  <a:srgbClr val="B45F06"/>
                </a:solidFill>
              </a:rPr>
              <a:t>4.  Reflection/Launch</a:t>
            </a:r>
            <a:endParaRPr sz="2400" dirty="0">
              <a:solidFill>
                <a:srgbClr val="B45F0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B45F06"/>
              </a:solidFill>
            </a:endParaRPr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ctrTitle" idx="4294967295"/>
          </p:nvPr>
        </p:nvSpPr>
        <p:spPr>
          <a:xfrm>
            <a:off x="1912146" y="2337625"/>
            <a:ext cx="5372230" cy="19158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 smtClean="0">
                <a:solidFill>
                  <a:srgbClr val="FFFF00"/>
                </a:solidFill>
              </a:rPr>
              <a:t>Do the Right Thing Even When No One is Looking</a:t>
            </a:r>
            <a:endParaRPr sz="6000" b="1" dirty="0">
              <a:solidFill>
                <a:srgbClr val="FFFF00"/>
              </a:solidFill>
            </a:endParaRPr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82193" y="1972642"/>
            <a:ext cx="9061807" cy="22705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 smtClean="0">
                <a:solidFill>
                  <a:schemeClr val="tx1"/>
                </a:solidFill>
              </a:rPr>
              <a:t>Learning Target:</a:t>
            </a:r>
            <a:br>
              <a:rPr lang="en-US" sz="2400" b="1" u="sng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I will learn that the organisms present in a microhabitat are a result of the abiotic factors (resources available or conditions for survival) in the microhabitat.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b="1" u="sng" dirty="0" smtClean="0">
                <a:solidFill>
                  <a:schemeClr val="tx1"/>
                </a:solidFill>
              </a:rPr>
              <a:t>Success Criteria:</a:t>
            </a:r>
            <a:br>
              <a:rPr lang="en-US" sz="2400" b="1" u="sng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I know how to identify abiotic factors in a microhabitat.</a:t>
            </a:r>
            <a:endParaRPr sz="2400" b="1" u="sng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3442" y="113016"/>
            <a:ext cx="2866490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Friday September 28, 2018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2192" y="502986"/>
            <a:ext cx="5619965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Science Starter: </a:t>
            </a:r>
            <a:endParaRPr lang="en-US" sz="1600" b="1" dirty="0" smtClean="0"/>
          </a:p>
          <a:p>
            <a:pPr marL="342900" indent="-342900">
              <a:buAutoNum type="arabicPeriod"/>
            </a:pPr>
            <a:r>
              <a:rPr lang="en-US" sz="1600" dirty="0" smtClean="0"/>
              <a:t>Pick up Microhabitats Warm-up.  Complete the warm-up and turn in for a grade.  (Remember our nature walk!)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Sign up for Jobs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Complete Learning Target and Success Criteria on pg. 1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92472" y="4374849"/>
            <a:ext cx="5476126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Agenda:  9/28– Hornet  Buck Store</a:t>
            </a:r>
          </a:p>
          <a:p>
            <a:r>
              <a:rPr lang="en-US" dirty="0" smtClean="0"/>
              <a:t>10/4—Quiz			10/10—Vocabulary </a:t>
            </a:r>
            <a:r>
              <a:rPr lang="en-US" dirty="0" err="1" smtClean="0"/>
              <a:t>Quizzizz</a:t>
            </a:r>
            <a:endParaRPr lang="en-US" dirty="0" smtClean="0"/>
          </a:p>
          <a:p>
            <a:r>
              <a:rPr lang="en-US" dirty="0" smtClean="0"/>
              <a:t>10/8-10/9—No school		10/11—DCA Unit 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558" y="113016"/>
            <a:ext cx="2989782" cy="173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8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461"/>
            <a:ext cx="6097712" cy="531197"/>
          </a:xfrm>
        </p:spPr>
        <p:txBody>
          <a:bodyPr/>
          <a:lstStyle/>
          <a:p>
            <a:r>
              <a:rPr lang="en-US" sz="3600" dirty="0" smtClean="0"/>
              <a:t>Hornet Buck STORE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662" y="986319"/>
            <a:ext cx="3811712" cy="3863405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marL="127000" indent="0">
              <a:buNone/>
            </a:pPr>
            <a:r>
              <a:rPr lang="en-US" sz="2000" dirty="0" smtClean="0"/>
              <a:t>If you have </a:t>
            </a:r>
          </a:p>
          <a:p>
            <a:pPr marL="127000" indent="0">
              <a:buNone/>
            </a:pPr>
            <a:endParaRPr lang="en-US" sz="2000" dirty="0" smtClean="0"/>
          </a:p>
          <a:p>
            <a:pPr marL="127000" indent="0">
              <a:buNone/>
            </a:pPr>
            <a:r>
              <a:rPr lang="en-US" sz="2000" dirty="0" err="1" smtClean="0"/>
              <a:t>Mr.Hargrove</a:t>
            </a:r>
            <a:r>
              <a:rPr lang="en-US" sz="2000" dirty="0" smtClean="0"/>
              <a:t> or Mrs. Caldwell for math class</a:t>
            </a:r>
          </a:p>
          <a:p>
            <a:pPr marL="127000" indent="0">
              <a:buNone/>
            </a:pPr>
            <a:endParaRPr lang="en-US" sz="2000" dirty="0" smtClean="0"/>
          </a:p>
          <a:p>
            <a:pPr marL="127000" indent="0">
              <a:buNone/>
            </a:pPr>
            <a:r>
              <a:rPr lang="en-US" sz="2000" dirty="0" smtClean="0"/>
              <a:t>then </a:t>
            </a:r>
          </a:p>
          <a:p>
            <a:pPr marL="127000" indent="0">
              <a:buNone/>
            </a:pPr>
            <a:endParaRPr lang="en-US" sz="2000" dirty="0" smtClean="0"/>
          </a:p>
          <a:p>
            <a:pPr marL="127000" indent="0">
              <a:buNone/>
            </a:pPr>
            <a:r>
              <a:rPr lang="en-US" sz="2000" dirty="0" smtClean="0"/>
              <a:t>you will go to the Hornet Buck Store during math class.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5239820" y="195209"/>
            <a:ext cx="3904180" cy="4654516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127000" indent="0">
              <a:buNone/>
            </a:pPr>
            <a:r>
              <a:rPr lang="en-US" sz="2000" dirty="0" smtClean="0"/>
              <a:t>If you have </a:t>
            </a:r>
          </a:p>
          <a:p>
            <a:pPr marL="127000" indent="0">
              <a:buNone/>
            </a:pPr>
            <a:endParaRPr lang="en-US" sz="2000" dirty="0" smtClean="0"/>
          </a:p>
          <a:p>
            <a:pPr marL="127000" indent="0">
              <a:buNone/>
            </a:pPr>
            <a:r>
              <a:rPr lang="en-US" sz="2000" dirty="0" smtClean="0"/>
              <a:t>Mrs. Latham, Mrs. Sides, </a:t>
            </a:r>
          </a:p>
          <a:p>
            <a:pPr marL="127000" indent="0">
              <a:buNone/>
            </a:pPr>
            <a:r>
              <a:rPr lang="en-US" sz="2000" dirty="0" smtClean="0"/>
              <a:t>Ms. Moyer, Ms. V.,</a:t>
            </a:r>
          </a:p>
          <a:p>
            <a:pPr marL="127000" indent="0">
              <a:buNone/>
            </a:pPr>
            <a:r>
              <a:rPr lang="en-US" sz="2000" dirty="0" smtClean="0"/>
              <a:t> or Mrs. Dart for math class</a:t>
            </a:r>
          </a:p>
          <a:p>
            <a:pPr marL="127000" indent="0">
              <a:buNone/>
            </a:pPr>
            <a:endParaRPr lang="en-US" sz="2000" dirty="0" smtClean="0"/>
          </a:p>
          <a:p>
            <a:pPr marL="127000" indent="0">
              <a:buNone/>
            </a:pPr>
            <a:r>
              <a:rPr lang="en-US" sz="2000" dirty="0" smtClean="0"/>
              <a:t>then </a:t>
            </a:r>
          </a:p>
          <a:p>
            <a:pPr marL="127000" indent="0">
              <a:buNone/>
            </a:pPr>
            <a:endParaRPr lang="en-US" sz="2000" dirty="0"/>
          </a:p>
          <a:p>
            <a:pPr marL="127000" indent="0">
              <a:buNone/>
            </a:pPr>
            <a:r>
              <a:rPr lang="en-US" sz="2000" dirty="0" smtClean="0"/>
              <a:t>you will go to the Hornet Buck Store during science today at the last 10 minutes of class.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8597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body" idx="2"/>
          </p:nvPr>
        </p:nvSpPr>
        <p:spPr>
          <a:xfrm>
            <a:off x="246579" y="0"/>
            <a:ext cx="8671390" cy="50672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800" dirty="0" smtClean="0">
                <a:solidFill>
                  <a:srgbClr val="7030A0"/>
                </a:solidFill>
              </a:rPr>
              <a:t>1.  Good things/ Rater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800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Do your very best today!  I KNOW you will be on your most amazing behavior!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800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Have a wonderful weekend and I will see you on Monday!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800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Love,  </a:t>
            </a:r>
            <a:r>
              <a:rPr lang="en-US" sz="1800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Mrs. Hinds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800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P.s.  I will check in with Mrs. Marquez throughout the day.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en-US" sz="1800" dirty="0" smtClean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2.  Graphing Assessment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This is a pre-assessment and will be taken as a daily grade.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This is an independent activity…Please no talking.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Turn in the assessment once you have completed it.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800" dirty="0" smtClean="0">
                <a:solidFill>
                  <a:srgbClr val="B45F06"/>
                </a:solidFill>
              </a:rPr>
              <a:t>3.  After the Graphing Assessment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-US" sz="1800" dirty="0" smtClean="0">
                <a:solidFill>
                  <a:srgbClr val="B45F06"/>
                </a:solidFill>
              </a:rPr>
              <a:t>Turn to pg. 11 in your workbook and complete the “Conclude and Apply” questions 1-3.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-US" sz="1800" dirty="0" smtClean="0">
                <a:solidFill>
                  <a:srgbClr val="B45F06"/>
                </a:solidFill>
              </a:rPr>
              <a:t>If you finish the “Conclude and Apply” questions then you may read pgs. 308-321 in your textbook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4.   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hlinkClick r:id="rId3"/>
              </a:rPr>
              <a:t>Biomes Video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/ Biomes Notes pg. 13 in workbook (4</a:t>
            </a:r>
            <a:r>
              <a:rPr lang="en-US" sz="1800" baseline="30000" dirty="0" smtClean="0">
                <a:solidFill>
                  <a:schemeClr val="accent3">
                    <a:lumMod val="50000"/>
                  </a:schemeClr>
                </a:solidFill>
              </a:rPr>
              <a:t>th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 Period-pg. 12 Microhabitats)</a:t>
            </a:r>
            <a:endParaRPr lang="en-US" sz="2400" dirty="0" smtClean="0">
              <a:solidFill>
                <a:srgbClr val="B45F0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 dirty="0">
                <a:solidFill>
                  <a:srgbClr val="B45F06"/>
                </a:solidFill>
              </a:rPr>
              <a:t>5</a:t>
            </a:r>
            <a:r>
              <a:rPr lang="en-US" sz="2400" dirty="0" smtClean="0">
                <a:solidFill>
                  <a:srgbClr val="B45F06"/>
                </a:solidFill>
              </a:rPr>
              <a:t>.  Launch</a:t>
            </a:r>
            <a:endParaRPr sz="2400" dirty="0">
              <a:solidFill>
                <a:srgbClr val="B45F0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B45F06"/>
              </a:solidFill>
            </a:endParaRPr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448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126353"/>
            <a:ext cx="5511300" cy="857400"/>
          </a:xfrm>
        </p:spPr>
        <p:txBody>
          <a:bodyPr/>
          <a:lstStyle/>
          <a:p>
            <a:pPr algn="r"/>
            <a:r>
              <a:rPr lang="en-US" altLang="en-US" sz="4400" dirty="0" smtClean="0"/>
              <a:t>Cornell Notes Pg. 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951"/>
            <a:ext cx="5511300" cy="26052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700" u="sng" dirty="0"/>
              <a:t>Learning Target:</a:t>
            </a:r>
          </a:p>
          <a:p>
            <a:pPr>
              <a:defRPr/>
            </a:pPr>
            <a:r>
              <a:rPr lang="en-US" sz="3000" dirty="0"/>
              <a:t>I will learn the relationship between organisms and the environment including </a:t>
            </a:r>
            <a:r>
              <a:rPr lang="en-US" sz="3000" b="1" u="sng" dirty="0">
                <a:solidFill>
                  <a:srgbClr val="00B0F0"/>
                </a:solidFill>
              </a:rPr>
              <a:t>microhabitats</a:t>
            </a:r>
            <a:r>
              <a:rPr lang="en-US" sz="3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000" dirty="0"/>
              <a:t>in </a:t>
            </a:r>
            <a:r>
              <a:rPr lang="en-US" sz="3000" b="1" u="sng" dirty="0">
                <a:solidFill>
                  <a:srgbClr val="00B0F0"/>
                </a:solidFill>
              </a:rPr>
              <a:t>schoolyards</a:t>
            </a:r>
            <a:r>
              <a:rPr lang="en-US" sz="3000" dirty="0"/>
              <a:t> and </a:t>
            </a:r>
            <a:r>
              <a:rPr lang="en-US" sz="3000" b="1" u="sng" dirty="0">
                <a:solidFill>
                  <a:srgbClr val="00B0F0"/>
                </a:solidFill>
              </a:rPr>
              <a:t>biomes</a:t>
            </a:r>
            <a:r>
              <a:rPr lang="en-US" sz="3000" dirty="0"/>
              <a:t>, support different varieties of organisms.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3891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142" y="206767"/>
            <a:ext cx="1790700" cy="94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80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3150" y="114301"/>
            <a:ext cx="4572000" cy="536972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rgbClr val="FFC000"/>
            </a:solidFill>
            <a:prstDash val="sysDash"/>
          </a:ln>
        </p:spPr>
        <p:txBody>
          <a:bodyPr/>
          <a:lstStyle/>
          <a:p>
            <a:pPr eaLnBrk="1" hangingPunct="1">
              <a:defRPr/>
            </a:pPr>
            <a:r>
              <a:rPr lang="en-US" sz="3000" dirty="0">
                <a:latin typeface="Comic Sans MS" pitchFamily="66" charset="0"/>
              </a:rPr>
              <a:t>What is a Microhabitat?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19" y="588841"/>
            <a:ext cx="9072081" cy="339447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dirty="0" smtClean="0"/>
              <a:t>A microhabitat is a </a:t>
            </a:r>
            <a:r>
              <a:rPr lang="en-US" altLang="en-US" sz="2800" b="1" u="sng" dirty="0" smtClean="0">
                <a:solidFill>
                  <a:srgbClr val="00B0F0"/>
                </a:solidFill>
              </a:rPr>
              <a:t>small specialized habitat </a:t>
            </a:r>
            <a:r>
              <a:rPr lang="en-US" altLang="en-US" sz="2800" dirty="0" smtClean="0"/>
              <a:t>within a larger habitat.  </a:t>
            </a:r>
            <a:endParaRPr lang="en-US" altLang="en-US" sz="2800" dirty="0" smtClean="0"/>
          </a:p>
          <a:p>
            <a:pPr>
              <a:buFontTx/>
              <a:buNone/>
            </a:pPr>
            <a:endParaRPr lang="en-US" altLang="en-US" sz="2800" dirty="0" smtClean="0"/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123291" y="1572587"/>
            <a:ext cx="6278152" cy="429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FF0000"/>
                </a:solidFill>
              </a:rPr>
              <a:t>Some examples of microhabitats include: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FF0000"/>
                </a:solidFill>
              </a:rPr>
              <a:t>Rotting </a:t>
            </a:r>
            <a:r>
              <a:rPr lang="en-US" altLang="en-US" sz="2100" b="1" dirty="0">
                <a:solidFill>
                  <a:srgbClr val="00B0F0"/>
                </a:solidFill>
              </a:rPr>
              <a:t>Logs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u="sng" dirty="0">
                <a:solidFill>
                  <a:srgbClr val="00B0F0"/>
                </a:solidFill>
              </a:rPr>
              <a:t>Under </a:t>
            </a:r>
            <a:r>
              <a:rPr lang="en-US" altLang="en-US" sz="2100" b="1" dirty="0">
                <a:solidFill>
                  <a:srgbClr val="FF0000"/>
                </a:solidFill>
              </a:rPr>
              <a:t>Rocks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u="sng" dirty="0">
                <a:solidFill>
                  <a:srgbClr val="00B0F0"/>
                </a:solidFill>
              </a:rPr>
              <a:t>Ant </a:t>
            </a:r>
            <a:r>
              <a:rPr lang="en-US" altLang="en-US" sz="2100" b="1" dirty="0">
                <a:solidFill>
                  <a:srgbClr val="FF0000"/>
                </a:solidFill>
              </a:rPr>
              <a:t>Hill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FF0000"/>
                </a:solidFill>
              </a:rPr>
              <a:t>Aquarium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FF0000"/>
                </a:solidFill>
              </a:rPr>
              <a:t>Puddle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FF0000"/>
                </a:solidFill>
              </a:rPr>
              <a:t>Shade or </a:t>
            </a:r>
            <a:r>
              <a:rPr lang="en-US" altLang="en-US" sz="2100" b="1" u="sng" dirty="0">
                <a:solidFill>
                  <a:srgbClr val="00B0F0"/>
                </a:solidFill>
              </a:rPr>
              <a:t>sunlight</a:t>
            </a:r>
          </a:p>
          <a:p>
            <a:pPr lvl="1">
              <a:spcBef>
                <a:spcPct val="0"/>
              </a:spcBef>
              <a:buNone/>
            </a:pPr>
            <a:r>
              <a:rPr lang="en-US" altLang="en-US" sz="2100" b="1" dirty="0">
                <a:solidFill>
                  <a:srgbClr val="FF0000"/>
                </a:solidFill>
              </a:rPr>
              <a:t>Dry or</a:t>
            </a:r>
            <a:r>
              <a:rPr lang="en-US" altLang="en-US" sz="2100" b="1" u="sng" dirty="0">
                <a:solidFill>
                  <a:srgbClr val="00B0F0"/>
                </a:solidFill>
              </a:rPr>
              <a:t> wet</a:t>
            </a:r>
            <a:endParaRPr lang="en-US" altLang="en-US" sz="2100" b="1" dirty="0">
              <a:solidFill>
                <a:srgbClr val="FF0000"/>
              </a:solidFill>
            </a:endParaRPr>
          </a:p>
          <a:p>
            <a:pPr lvl="1">
              <a:spcBef>
                <a:spcPct val="0"/>
              </a:spcBef>
              <a:buNone/>
            </a:pPr>
            <a:endParaRPr lang="en-US" altLang="en-US" sz="2100" b="1" dirty="0">
              <a:solidFill>
                <a:srgbClr val="FFFF00"/>
              </a:solidFill>
            </a:endParaRPr>
          </a:p>
          <a:p>
            <a:pPr lvl="1">
              <a:spcBef>
                <a:spcPct val="0"/>
              </a:spcBef>
              <a:buNone/>
            </a:pPr>
            <a:r>
              <a:rPr lang="en-US" altLang="en-US" sz="2100" b="1" dirty="0">
                <a:solidFill>
                  <a:srgbClr val="00B050"/>
                </a:solidFill>
              </a:rPr>
              <a:t>Non-examples of microhabitats include: </a:t>
            </a:r>
          </a:p>
          <a:p>
            <a:pPr lvl="1">
              <a:spcBef>
                <a:spcPct val="0"/>
              </a:spcBef>
              <a:buNone/>
            </a:pPr>
            <a:r>
              <a:rPr lang="en-US" altLang="en-US" sz="2100" b="1" dirty="0">
                <a:solidFill>
                  <a:srgbClr val="00B050"/>
                </a:solidFill>
              </a:rPr>
              <a:t>Forest, Ocean, Desert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00" dirty="0"/>
          </a:p>
        </p:txBody>
      </p:sp>
      <p:pic>
        <p:nvPicPr>
          <p:cNvPr id="41989" name="Picture 2" descr="https://encrypted-tbn1.gstatic.com/images?q=tbn:ANd9GcQyjOz2J9MsstThq8fmjDLt-QAvxQHMK5hIw7tvlv_6kIGjRzB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2089547"/>
            <a:ext cx="1259681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 descr="https://encrypted-tbn0.gstatic.com/images?q=tbn:ANd9GcS9DudPTMpXHU--Sp3BKRzerULNCHY1SLko-GhMZ0SW_ySPw12P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956" y="3332560"/>
            <a:ext cx="1485900" cy="107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8" descr="https://encrypted-tbn2.gstatic.com/images?q=tbn:ANd9GcSDFGFAdMlRlXWz5Ow48rG0ry88BHRQ8any5pw5dDnjRqroD6n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698" y="1943100"/>
            <a:ext cx="1739503" cy="123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74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lamou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790</Words>
  <Application>Microsoft Office PowerPoint</Application>
  <PresentationFormat>On-screen Show (16:9)</PresentationFormat>
  <Paragraphs>155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Tahoma</vt:lpstr>
      <vt:lpstr>Lato Light</vt:lpstr>
      <vt:lpstr>Wingdings</vt:lpstr>
      <vt:lpstr>Arial</vt:lpstr>
      <vt:lpstr>Bradley Hand ITC</vt:lpstr>
      <vt:lpstr>Times New Roman</vt:lpstr>
      <vt:lpstr>Comic Sans MS</vt:lpstr>
      <vt:lpstr>Lato Hairline</vt:lpstr>
      <vt:lpstr>Eglamour template</vt:lpstr>
      <vt:lpstr>Learning Target: I will learn that microhabitats in school yards include: ant hills, shade, sun, puddle, log, garden, etc. Success Criteria: I know how to show that microhabitats support different varieties of organisms.</vt:lpstr>
      <vt:lpstr>PowerPoint Presentation</vt:lpstr>
      <vt:lpstr>Agenda</vt:lpstr>
      <vt:lpstr>Do the Right Thing Even When No One is Looking</vt:lpstr>
      <vt:lpstr>Learning Target: I will learn that the organisms present in a microhabitat are a result of the abiotic factors (resources available or conditions for survival) in the microhabitat. Success Criteria: I know how to identify abiotic factors in a microhabitat.</vt:lpstr>
      <vt:lpstr>Hornet Buck STORE</vt:lpstr>
      <vt:lpstr>PowerPoint Presentation</vt:lpstr>
      <vt:lpstr>Cornell Notes Pg. 12</vt:lpstr>
      <vt:lpstr>What is a Microhabitat?</vt:lpstr>
      <vt:lpstr>What is a Microhabitat?</vt:lpstr>
      <vt:lpstr>Biomes of the World</vt:lpstr>
      <vt:lpstr>The Tundra Biome</vt:lpstr>
      <vt:lpstr>TAIGA/Coniferous Forest Biome</vt:lpstr>
      <vt:lpstr>Deciduous Forest Biome</vt:lpstr>
      <vt:lpstr>Grassland Biome</vt:lpstr>
      <vt:lpstr>Desert Biome</vt:lpstr>
      <vt:lpstr>Tropical Rain Forest Biome</vt:lpstr>
      <vt:lpstr>Freshwater Aquatic- Lakes, ponds, rivers</vt:lpstr>
      <vt:lpstr>Marine Aquatic-Saltwater</vt:lpstr>
      <vt:lpstr>Do the Right Thing Even When No One is Looking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Amy_Hinds</dc:creator>
  <cp:lastModifiedBy>Amy_Hinds</cp:lastModifiedBy>
  <cp:revision>18</cp:revision>
  <dcterms:modified xsi:type="dcterms:W3CDTF">2018-09-26T18:03:21Z</dcterms:modified>
</cp:coreProperties>
</file>