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Open Sans" panose="020B0604020202020204" charset="0"/>
      <p:regular r:id="rId7"/>
      <p:bold r:id="rId8"/>
      <p:italic r:id="rId9"/>
      <p:boldItalic r:id="rId10"/>
    </p:embeddedFont>
    <p:embeddedFont>
      <p:font typeface="Quicksand" panose="020B0604020202020204" charset="0"/>
      <p:regular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Montserrat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6764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36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66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13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91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cxnSp>
        <p:nvCxnSpPr>
          <p:cNvPr id="11" name="Google Shape;11;p2"/>
          <p:cNvCxnSpPr>
            <a:stCxn id="12" idx="4"/>
          </p:cNvCxnSpPr>
          <p:nvPr/>
        </p:nvCxnSpPr>
        <p:spPr>
          <a:xfrm>
            <a:off x="903750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769050" y="3294300"/>
            <a:ext cx="269400" cy="2694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key color">
  <p:cSld name="BLANK_1">
    <p:bg>
      <p:bgPr>
        <a:solidFill>
          <a:srgbClr val="39C0BA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1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1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2E3037"/>
                </a:solidFill>
              </a:defRPr>
            </a:lvl1pPr>
            <a:lvl2pPr lvl="1">
              <a:buNone/>
              <a:defRPr>
                <a:solidFill>
                  <a:srgbClr val="2E3037"/>
                </a:solidFill>
              </a:defRPr>
            </a:lvl2pPr>
            <a:lvl3pPr lvl="2">
              <a:buNone/>
              <a:defRPr>
                <a:solidFill>
                  <a:srgbClr val="2E3037"/>
                </a:solidFill>
              </a:defRPr>
            </a:lvl3pPr>
            <a:lvl4pPr lvl="3">
              <a:buNone/>
              <a:defRPr>
                <a:solidFill>
                  <a:srgbClr val="2E3037"/>
                </a:solidFill>
              </a:defRPr>
            </a:lvl4pPr>
            <a:lvl5pPr lvl="4">
              <a:buNone/>
              <a:defRPr>
                <a:solidFill>
                  <a:srgbClr val="2E3037"/>
                </a:solidFill>
              </a:defRPr>
            </a:lvl5pPr>
            <a:lvl6pPr lvl="5">
              <a:buNone/>
              <a:defRPr>
                <a:solidFill>
                  <a:srgbClr val="2E3037"/>
                </a:solidFill>
              </a:defRPr>
            </a:lvl6pPr>
            <a:lvl7pPr lvl="6">
              <a:buNone/>
              <a:defRPr>
                <a:solidFill>
                  <a:srgbClr val="2E3037"/>
                </a:solidFill>
              </a:defRPr>
            </a:lvl7pPr>
            <a:lvl8pPr lvl="7">
              <a:buNone/>
              <a:defRPr>
                <a:solidFill>
                  <a:srgbClr val="2E3037"/>
                </a:solidFill>
              </a:defRPr>
            </a:lvl8pPr>
            <a:lvl9pPr lvl="8">
              <a:buNone/>
              <a:defRPr>
                <a:solidFill>
                  <a:srgbClr val="2E303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;p3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633225" y="2882400"/>
            <a:ext cx="67005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Clr>
                <a:srgbClr val="39C0BA"/>
              </a:buClr>
              <a:buSzPts val="2800"/>
              <a:buChar char="◦"/>
              <a:defRPr sz="2800" i="1">
                <a:solidFill>
                  <a:srgbClr val="39C0BA"/>
                </a:solidFill>
              </a:defRPr>
            </a:lvl1pPr>
            <a:lvl2pPr marL="914400" lvl="1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▫"/>
              <a:defRPr sz="2800" i="1">
                <a:solidFill>
                  <a:srgbClr val="39C0BA"/>
                </a:solidFill>
              </a:defRPr>
            </a:lvl2pPr>
            <a:lvl3pPr marL="1371600" lvl="2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■"/>
              <a:defRPr sz="2800" i="1">
                <a:solidFill>
                  <a:srgbClr val="39C0BA"/>
                </a:solidFill>
              </a:defRPr>
            </a:lvl3pPr>
            <a:lvl4pPr marL="1828800" lvl="3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●"/>
              <a:defRPr sz="2800" i="1">
                <a:solidFill>
                  <a:srgbClr val="39C0BA"/>
                </a:solidFill>
              </a:defRPr>
            </a:lvl4pPr>
            <a:lvl5pPr marL="2286000" lvl="4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○"/>
              <a:defRPr sz="2800" i="1">
                <a:solidFill>
                  <a:srgbClr val="39C0BA"/>
                </a:solidFill>
              </a:defRPr>
            </a:lvl5pPr>
            <a:lvl6pPr marL="2743200" lvl="5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■"/>
              <a:defRPr sz="2800" i="1">
                <a:solidFill>
                  <a:srgbClr val="39C0BA"/>
                </a:solidFill>
              </a:defRPr>
            </a:lvl6pPr>
            <a:lvl7pPr marL="3200400" lvl="6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●"/>
              <a:defRPr sz="2800" i="1">
                <a:solidFill>
                  <a:srgbClr val="39C0BA"/>
                </a:solidFill>
              </a:defRPr>
            </a:lvl7pPr>
            <a:lvl8pPr marL="3657600" lvl="7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○"/>
              <a:defRPr sz="2800" i="1">
                <a:solidFill>
                  <a:srgbClr val="39C0BA"/>
                </a:solidFill>
              </a:defRPr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■"/>
              <a:defRPr sz="2800" i="1">
                <a:solidFill>
                  <a:srgbClr val="39C0BA"/>
                </a:solidFill>
              </a:defRPr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4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08000" y="3096172"/>
            <a:ext cx="1306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  <a:endParaRPr sz="4800" b="1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39C0BA"/>
                </a:solidFill>
              </a:defRPr>
            </a:lvl1pPr>
            <a:lvl2pPr lvl="1">
              <a:buNone/>
              <a:defRPr>
                <a:solidFill>
                  <a:srgbClr val="39C0BA"/>
                </a:solidFill>
              </a:defRPr>
            </a:lvl2pPr>
            <a:lvl3pPr lvl="2">
              <a:buNone/>
              <a:defRPr>
                <a:solidFill>
                  <a:srgbClr val="39C0BA"/>
                </a:solidFill>
              </a:defRPr>
            </a:lvl3pPr>
            <a:lvl4pPr lvl="3">
              <a:buNone/>
              <a:defRPr>
                <a:solidFill>
                  <a:srgbClr val="39C0BA"/>
                </a:solidFill>
              </a:defRPr>
            </a:lvl4pPr>
            <a:lvl5pPr lvl="4">
              <a:buNone/>
              <a:defRPr>
                <a:solidFill>
                  <a:srgbClr val="39C0BA"/>
                </a:solidFill>
              </a:defRPr>
            </a:lvl5pPr>
            <a:lvl6pPr lvl="5">
              <a:buNone/>
              <a:defRPr>
                <a:solidFill>
                  <a:srgbClr val="39C0BA"/>
                </a:solidFill>
              </a:defRPr>
            </a:lvl6pPr>
            <a:lvl7pPr lvl="6">
              <a:buNone/>
              <a:defRPr>
                <a:solidFill>
                  <a:srgbClr val="39C0BA"/>
                </a:solidFill>
              </a:defRPr>
            </a:lvl7pPr>
            <a:lvl8pPr lvl="7">
              <a:buNone/>
              <a:defRPr>
                <a:solidFill>
                  <a:srgbClr val="39C0BA"/>
                </a:solidFill>
              </a:defRPr>
            </a:lvl8pPr>
            <a:lvl9pPr lvl="8">
              <a:buNone/>
              <a:defRPr>
                <a:solidFill>
                  <a:srgbClr val="39C0B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5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165475" y="1600200"/>
            <a:ext cx="3306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◦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71570" y="1600200"/>
            <a:ext cx="3306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◦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6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165475" y="1673975"/>
            <a:ext cx="2403600" cy="4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692249" y="1673975"/>
            <a:ext cx="2403600" cy="4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219023" y="1673975"/>
            <a:ext cx="2403600" cy="4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7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8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1165475" y="5775090"/>
            <a:ext cx="75213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cxnSp>
        <p:nvCxnSpPr>
          <p:cNvPr id="56" name="Google Shape;56;p9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9"/>
          <p:cNvSpPr/>
          <p:nvPr/>
        </p:nvSpPr>
        <p:spPr>
          <a:xfrm>
            <a:off x="808650" y="595285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0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0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E30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67575" y="895250"/>
            <a:ext cx="8847900" cy="5962800"/>
          </a:xfrm>
          <a:prstGeom prst="rect">
            <a:avLst/>
          </a:prstGeom>
          <a:solidFill>
            <a:srgbClr val="07376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</a:rPr>
              <a:t>Science Starter:  </a:t>
            </a:r>
            <a:endParaRPr sz="2400" b="1" u="sng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</a:rPr>
              <a:t>Part 1: </a:t>
            </a:r>
            <a:r>
              <a:rPr lang="en" sz="2400" b="1">
                <a:solidFill>
                  <a:srgbClr val="00FF00"/>
                </a:solidFill>
              </a:rPr>
              <a:t>Finish and turn in Energy Pyramid (15 minutes)</a:t>
            </a:r>
            <a:endParaRPr sz="24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</a:rPr>
              <a:t>Part 2:</a:t>
            </a:r>
            <a:r>
              <a:rPr lang="en" sz="2400" b="1">
                <a:solidFill>
                  <a:srgbClr val="00FF00"/>
                </a:solidFill>
              </a:rPr>
              <a:t> Work on the Energy Pyramid Questions</a:t>
            </a:r>
            <a:endParaRPr sz="24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</a:rPr>
              <a:t>Part 3:  </a:t>
            </a:r>
            <a:r>
              <a:rPr lang="en" sz="2400" b="1">
                <a:solidFill>
                  <a:srgbClr val="00FF00"/>
                </a:solidFill>
              </a:rPr>
              <a:t>Work on Food Web </a:t>
            </a:r>
            <a:endParaRPr sz="24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FF00"/>
                </a:solidFill>
              </a:rPr>
              <a:t>(Construction paper)</a:t>
            </a:r>
            <a:endParaRPr sz="2400" b="1" u="sng">
              <a:solidFill>
                <a:srgbClr val="00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>
                <a:solidFill>
                  <a:srgbClr val="00FFFF"/>
                </a:solidFill>
              </a:rPr>
              <a:t>Part 4:</a:t>
            </a:r>
            <a:r>
              <a:rPr lang="en" sz="2400" b="1">
                <a:solidFill>
                  <a:srgbClr val="00FFFF"/>
                </a:solidFill>
              </a:rPr>
              <a:t>  Work on Unfinished Work</a:t>
            </a:r>
            <a:endParaRPr sz="2400" b="1">
              <a:solidFill>
                <a:srgbClr val="00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u="sng">
              <a:solidFill>
                <a:srgbClr val="00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u="sng">
              <a:solidFill>
                <a:srgbClr val="00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u="sng">
              <a:solidFill>
                <a:srgbClr val="00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u="sng">
                <a:solidFill>
                  <a:srgbClr val="00FFFF"/>
                </a:solidFill>
              </a:rPr>
              <a:t>Learning Target:</a:t>
            </a:r>
            <a:r>
              <a:rPr lang="en" sz="1800" b="1">
                <a:solidFill>
                  <a:srgbClr val="00FFFF"/>
                </a:solidFill>
              </a:rPr>
              <a:t> I will learn that energy pyramids show how the amount of energy available in each step of a food chain changes. </a:t>
            </a:r>
            <a:endParaRPr sz="1800" b="1">
              <a:solidFill>
                <a:srgbClr val="00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u="sng">
                <a:solidFill>
                  <a:srgbClr val="00FFFF"/>
                </a:solidFill>
              </a:rPr>
              <a:t>Success Criteria:</a:t>
            </a:r>
            <a:r>
              <a:rPr lang="en" sz="1800" b="1">
                <a:solidFill>
                  <a:srgbClr val="00FFFF"/>
                </a:solidFill>
              </a:rPr>
              <a:t> I can demonstrate the relationship among ecological components by organizing them into energy pyramids. </a:t>
            </a:r>
            <a:endParaRPr sz="1800" b="1">
              <a:solidFill>
                <a:srgbClr val="00FFFF"/>
              </a:solidFill>
            </a:endParaRPr>
          </a:p>
        </p:txBody>
      </p:sp>
      <p:sp>
        <p:nvSpPr>
          <p:cNvPr id="72" name="Google Shape;72;p12"/>
          <p:cNvSpPr txBox="1"/>
          <p:nvPr/>
        </p:nvSpPr>
        <p:spPr>
          <a:xfrm>
            <a:off x="67575" y="27350"/>
            <a:ext cx="40365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Wednesday, September 19 2018</a:t>
            </a:r>
            <a:endParaRPr sz="180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" name="Google Shape;73;p12"/>
          <p:cNvSpPr txBox="1"/>
          <p:nvPr/>
        </p:nvSpPr>
        <p:spPr>
          <a:xfrm>
            <a:off x="3649725" y="120050"/>
            <a:ext cx="55410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Agenda:      9/20--Vocabulary Quizzizz</a:t>
            </a:r>
            <a:endParaRPr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9/21--DCA Matter and Energy in a Ecosystem</a:t>
            </a:r>
            <a:endParaRPr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ALL WORK DUE BY FRIDAY AT 3:40!!!</a:t>
            </a:r>
            <a:endParaRPr b="1">
              <a:solidFill>
                <a:srgbClr val="FF9900"/>
              </a:solidFill>
            </a:endParaRPr>
          </a:p>
        </p:txBody>
      </p:sp>
      <p:pic>
        <p:nvPicPr>
          <p:cNvPr id="74" name="Google Shape;7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300" y="2136050"/>
            <a:ext cx="3746650" cy="28293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/>
          <p:nvPr/>
        </p:nvSpPr>
        <p:spPr>
          <a:xfrm rot="1077987">
            <a:off x="7229530" y="1908797"/>
            <a:ext cx="1148609" cy="2535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00" y="836750"/>
            <a:ext cx="4371728" cy="464307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165475" y="284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Energy Pyramid Directions--SKIP STEP 10</a:t>
            </a:r>
            <a:endParaRPr sz="2500" b="1"/>
          </a:p>
        </p:txBody>
      </p:sp>
      <p:sp>
        <p:nvSpPr>
          <p:cNvPr id="83" name="Google Shape;83;p13"/>
          <p:cNvSpPr txBox="1"/>
          <p:nvPr/>
        </p:nvSpPr>
        <p:spPr>
          <a:xfrm>
            <a:off x="609600" y="5486400"/>
            <a:ext cx="87777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After you build your pyramid, answer the questions in your workbook</a:t>
            </a:r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0225" y="821075"/>
            <a:ext cx="4198600" cy="46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subTitle" idx="4294967295"/>
          </p:nvPr>
        </p:nvSpPr>
        <p:spPr>
          <a:xfrm>
            <a:off x="1373425" y="50850"/>
            <a:ext cx="7147800" cy="8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35B69"/>
                </a:solidFill>
              </a:rPr>
              <a:t>AGENDA</a:t>
            </a:r>
            <a:endParaRPr sz="3600" b="1">
              <a:solidFill>
                <a:srgbClr val="F35B69"/>
              </a:solidFill>
            </a:endParaRPr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4294967295"/>
          </p:nvPr>
        </p:nvSpPr>
        <p:spPr>
          <a:xfrm>
            <a:off x="2455200" y="745875"/>
            <a:ext cx="6616800" cy="56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73763"/>
              </a:buClr>
              <a:buSzPts val="3000"/>
              <a:buAutoNum type="arabicPeriod"/>
            </a:pPr>
            <a:r>
              <a:rPr lang="en" b="1">
                <a:solidFill>
                  <a:srgbClr val="073763"/>
                </a:solidFill>
              </a:rPr>
              <a:t>Good Things/Rater</a:t>
            </a:r>
            <a:endParaRPr b="1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3000"/>
              <a:buAutoNum type="arabicPeriod"/>
            </a:pPr>
            <a:r>
              <a:rPr lang="en" b="1">
                <a:solidFill>
                  <a:srgbClr val="4C1130"/>
                </a:solidFill>
              </a:rPr>
              <a:t>Corrections for Photosynthesis Test can be completed at home or tutorials.  DUE Friday!</a:t>
            </a:r>
            <a:endParaRPr b="1">
              <a:solidFill>
                <a:srgbClr val="4C1130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4C1130"/>
              </a:solidFill>
            </a:endParaRP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73763"/>
              </a:buClr>
              <a:buSzPts val="3000"/>
              <a:buAutoNum type="arabicPeriod"/>
            </a:pPr>
            <a:r>
              <a:rPr lang="en" b="1">
                <a:solidFill>
                  <a:srgbClr val="073763"/>
                </a:solidFill>
              </a:rPr>
              <a:t>REMINDER--</a:t>
            </a:r>
            <a:endParaRPr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</a:rPr>
              <a:t>Vocabulary Quizzizz--Thursday</a:t>
            </a:r>
            <a:endParaRPr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</a:rPr>
              <a:t>Unit 2 DCA--Friday</a:t>
            </a:r>
            <a:endParaRPr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73763"/>
              </a:buClr>
              <a:buSzPts val="3000"/>
              <a:buAutoNum type="arabicPeriod"/>
            </a:pPr>
            <a:r>
              <a:rPr lang="en" b="1">
                <a:solidFill>
                  <a:srgbClr val="073763"/>
                </a:solidFill>
              </a:rPr>
              <a:t>Class Review Activity</a:t>
            </a:r>
            <a:endParaRPr b="1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AutoNum type="arabicPeriod"/>
            </a:pPr>
            <a:r>
              <a:rPr lang="en" b="1">
                <a:solidFill>
                  <a:srgbClr val="073763"/>
                </a:solidFill>
              </a:rPr>
              <a:t>Launch</a:t>
            </a:r>
            <a:r>
              <a:rPr lang="en" b="1"/>
              <a:t> </a:t>
            </a:r>
            <a:endParaRPr b="1"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00" y="1945375"/>
            <a:ext cx="1943275" cy="312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-318125" y="2204575"/>
            <a:ext cx="2448900" cy="24489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ctrTitle" idx="4294967295"/>
          </p:nvPr>
        </p:nvSpPr>
        <p:spPr>
          <a:xfrm>
            <a:off x="2049050" y="-11250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grpSp>
        <p:nvGrpSpPr>
          <p:cNvPr id="99" name="Google Shape;99;p15"/>
          <p:cNvGrpSpPr/>
          <p:nvPr/>
        </p:nvGrpSpPr>
        <p:grpSpPr>
          <a:xfrm>
            <a:off x="347933" y="2870643"/>
            <a:ext cx="1116779" cy="1116779"/>
            <a:chOff x="2594050" y="1631825"/>
            <a:chExt cx="439625" cy="439625"/>
          </a:xfrm>
        </p:grpSpPr>
        <p:sp>
          <p:nvSpPr>
            <p:cNvPr id="100" name="Google Shape;100;p1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2838350" y="962825"/>
            <a:ext cx="54888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35B69"/>
                </a:solidFill>
                <a:latin typeface="Montserrat"/>
                <a:ea typeface="Montserrat"/>
                <a:cs typeface="Montserrat"/>
                <a:sym typeface="Montserrat"/>
              </a:rPr>
              <a:t>Launch:</a:t>
            </a:r>
            <a:endParaRPr sz="4800" b="1">
              <a:solidFill>
                <a:srgbClr val="F35B6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35B6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the Right Thing, </a:t>
            </a:r>
            <a:br>
              <a:rPr lang="en" sz="4800">
                <a:solidFill>
                  <a:srgbClr val="F35B6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4800">
                <a:solidFill>
                  <a:srgbClr val="F35B6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Even When No One is Looking!</a:t>
            </a:r>
            <a:endParaRPr sz="4800">
              <a:solidFill>
                <a:srgbClr val="F35B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On-screen Show (4:3)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Open Sans</vt:lpstr>
      <vt:lpstr>Quicksand</vt:lpstr>
      <vt:lpstr>Montserrat</vt:lpstr>
      <vt:lpstr>Montserrat Light</vt:lpstr>
      <vt:lpstr>Eleanor template</vt:lpstr>
      <vt:lpstr>Science Starter:   Part 1: Finish and turn in Energy Pyramid (15 minutes) Part 2: Work on the Energy Pyramid Questions Part 3:  Work on Food Web  (Construction paper) Part 4:  Work on Unfinished Work    Learning Target: I will learn that energy pyramids show how the amount of energy available in each step of a food chain changes.  Success Criteria: I can demonstrate the relationship among ecological components by organizing them into energy pyramids. </vt:lpstr>
      <vt:lpstr>Energy Pyramid Directions--SKIP STEP 10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Starter:   Part 1: Finish and turn in Energy Pyramid (15 minutes) Part 2: Work on the Energy Pyramid Questions Part 3:  Work on Food Web  (Construction paper) Part 4:  Work on Unfinished Work    Learning Target: I will learn that energy pyramids show how the amount of energy available in each step of a food chain changes.  Success Criteria: I can demonstrate the relationship among ecological components by organizing them into energy pyramids. </dc:title>
  <dc:creator>Amy_Hinds</dc:creator>
  <cp:lastModifiedBy>Amy_Hinds</cp:lastModifiedBy>
  <cp:revision>1</cp:revision>
  <dcterms:modified xsi:type="dcterms:W3CDTF">2018-09-18T17:43:27Z</dcterms:modified>
</cp:coreProperties>
</file>