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Quicksand" panose="020B0604020202020204" charset="0"/>
      <p:regular r:id="rId13"/>
      <p:bold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Montserrat Ligh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416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4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50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f0e4728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f0e47280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92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078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1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5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03750" y="3563700"/>
            <a:ext cx="0" cy="32943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769050" y="3294300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key color">
  <p:cSld name="BLANK_1">
    <p:bg>
      <p:bgPr>
        <a:solidFill>
          <a:srgbClr val="39C0BA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Google Shape;64;p11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1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E3037"/>
                </a:solidFill>
              </a:defRPr>
            </a:lvl1pPr>
            <a:lvl2pPr lvl="1">
              <a:buNone/>
              <a:defRPr>
                <a:solidFill>
                  <a:srgbClr val="2E3037"/>
                </a:solidFill>
              </a:defRPr>
            </a:lvl2pPr>
            <a:lvl3pPr lvl="2">
              <a:buNone/>
              <a:defRPr>
                <a:solidFill>
                  <a:srgbClr val="2E3037"/>
                </a:solidFill>
              </a:defRPr>
            </a:lvl3pPr>
            <a:lvl4pPr lvl="3">
              <a:buNone/>
              <a:defRPr>
                <a:solidFill>
                  <a:srgbClr val="2E3037"/>
                </a:solidFill>
              </a:defRPr>
            </a:lvl4pPr>
            <a:lvl5pPr lvl="4">
              <a:buNone/>
              <a:defRPr>
                <a:solidFill>
                  <a:srgbClr val="2E3037"/>
                </a:solidFill>
              </a:defRPr>
            </a:lvl5pPr>
            <a:lvl6pPr lvl="5">
              <a:buNone/>
              <a:defRPr>
                <a:solidFill>
                  <a:srgbClr val="2E3037"/>
                </a:solidFill>
              </a:defRPr>
            </a:lvl6pPr>
            <a:lvl7pPr lvl="6">
              <a:buNone/>
              <a:defRPr>
                <a:solidFill>
                  <a:srgbClr val="2E3037"/>
                </a:solidFill>
              </a:defRPr>
            </a:lvl7pPr>
            <a:lvl8pPr lvl="7">
              <a:buNone/>
              <a:defRPr>
                <a:solidFill>
                  <a:srgbClr val="2E3037"/>
                </a:solidFill>
              </a:defRPr>
            </a:lvl8pPr>
            <a:lvl9pPr lvl="8">
              <a:buNone/>
              <a:defRPr>
                <a:solidFill>
                  <a:srgbClr val="2E303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30175" y="30770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30175" y="3710550"/>
            <a:ext cx="6927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06400" rtl="0">
              <a:spcBef>
                <a:spcPts val="600"/>
              </a:spcBef>
              <a:spcAft>
                <a:spcPts val="0"/>
              </a:spcAft>
              <a:buClr>
                <a:srgbClr val="39C0BA"/>
              </a:buClr>
              <a:buSzPts val="2800"/>
              <a:buChar char="◦"/>
              <a:defRPr sz="2800" i="1">
                <a:solidFill>
                  <a:srgbClr val="39C0BA"/>
                </a:solidFill>
              </a:defRPr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▫"/>
              <a:defRPr sz="2800" i="1">
                <a:solidFill>
                  <a:srgbClr val="39C0BA"/>
                </a:solidFill>
              </a:defRPr>
            </a:lvl2pPr>
            <a:lvl3pPr marL="1371600" lvl="2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3pPr>
            <a:lvl4pPr marL="1828800" lvl="3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4pPr>
            <a:lvl5pPr marL="2286000" lvl="4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5pPr>
            <a:lvl6pPr marL="2743200" lvl="5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6pPr>
            <a:lvl7pPr marL="3200400" lvl="6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●"/>
              <a:defRPr sz="2800" i="1">
                <a:solidFill>
                  <a:srgbClr val="39C0BA"/>
                </a:solidFill>
              </a:defRPr>
            </a:lvl7pPr>
            <a:lvl8pPr marL="3657600" lvl="7" indent="-40640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○"/>
              <a:defRPr sz="2800" i="1">
                <a:solidFill>
                  <a:srgbClr val="39C0BA"/>
                </a:solidFill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2800"/>
              <a:buChar char="■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Google Shape;22;p4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08000" y="3096172"/>
            <a:ext cx="1306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sz="4800" b="1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65475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71570" y="1600200"/>
            <a:ext cx="33069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◦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▫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65475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3692249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219023" y="1673975"/>
            <a:ext cx="2403600" cy="4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7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8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1165475" y="5775090"/>
            <a:ext cx="75213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9"/>
          <p:cNvSpPr/>
          <p:nvPr/>
        </p:nvSpPr>
        <p:spPr>
          <a:xfrm>
            <a:off x="808650" y="595285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0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ts val="18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035950" y="1200025"/>
            <a:ext cx="7811100" cy="48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</a:rPr>
              <a:t>Science Starter:  </a:t>
            </a:r>
            <a:endParaRPr sz="2400" b="1" u="sng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</a:rPr>
              <a:t>Part 1: Warm-Up Question--Energy Pyramid </a:t>
            </a:r>
            <a:endParaRPr sz="24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</a:rPr>
              <a:t>(TURN IN THE WHITE BASKET)</a:t>
            </a:r>
            <a:endParaRPr sz="2400" b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FF00"/>
                </a:solidFill>
              </a:rPr>
              <a:t>Part 2: Have your workbook out and complete the learning target and success criteria for today. </a:t>
            </a:r>
            <a:r>
              <a:rPr lang="en" sz="2400" b="1">
                <a:solidFill>
                  <a:srgbClr val="00FFFF"/>
                </a:solidFill>
              </a:rPr>
              <a:t> </a:t>
            </a:r>
            <a:br>
              <a:rPr lang="en" sz="2400" b="1">
                <a:solidFill>
                  <a:srgbClr val="00FFFF"/>
                </a:solidFill>
              </a:rPr>
            </a:br>
            <a:endParaRPr sz="2400" b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00FFFF"/>
                </a:solidFill>
              </a:rPr>
              <a:t>Learning Target:</a:t>
            </a:r>
            <a:r>
              <a:rPr lang="en" sz="2400" b="1">
                <a:solidFill>
                  <a:srgbClr val="00FFFF"/>
                </a:solidFill>
              </a:rPr>
              <a:t> I will learn that energy pyramids show how the amount of energy available in each step of a food chain changes. </a:t>
            </a:r>
            <a:endParaRPr sz="2400" b="1">
              <a:solidFill>
                <a:srgbClr val="00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u="sng">
                <a:solidFill>
                  <a:srgbClr val="00FFFF"/>
                </a:solidFill>
              </a:rPr>
              <a:t>Success Criteria:</a:t>
            </a:r>
            <a:r>
              <a:rPr lang="en" sz="2400" b="1">
                <a:solidFill>
                  <a:srgbClr val="00FFFF"/>
                </a:solidFill>
              </a:rPr>
              <a:t> I can demonstrate the relationship among ecological components by organizing t</a:t>
            </a:r>
            <a:r>
              <a:rPr lang="en" sz="2100" b="1">
                <a:solidFill>
                  <a:srgbClr val="00FFFF"/>
                </a:solidFill>
              </a:rPr>
              <a:t>hem into energy pyramids. </a:t>
            </a:r>
            <a:endParaRPr sz="2100" b="1">
              <a:solidFill>
                <a:srgbClr val="00FFFF"/>
              </a:solidFill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220225" y="230800"/>
            <a:ext cx="33258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Tuesday, September 18, 2018</a:t>
            </a:r>
            <a:endParaRPr sz="180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2"/>
          <p:cNvSpPr txBox="1"/>
          <p:nvPr/>
        </p:nvSpPr>
        <p:spPr>
          <a:xfrm>
            <a:off x="3864100" y="82175"/>
            <a:ext cx="48693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Agenda: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9/20--Vocabulary Quizzizz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9/21--DCA Matter and Energy in a Ecosystem</a:t>
            </a: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9900"/>
                </a:solidFill>
              </a:rPr>
              <a:t>ALL WORK DUE BY FRIDAY AT 3:40!!!</a:t>
            </a:r>
            <a:endParaRPr b="1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1373425" y="279450"/>
            <a:ext cx="7147800" cy="8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35B69"/>
                </a:solidFill>
              </a:rPr>
              <a:t>AGENDA</a:t>
            </a:r>
            <a:endParaRPr sz="3600" b="1">
              <a:solidFill>
                <a:srgbClr val="F35B69"/>
              </a:solidFill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294967295"/>
          </p:nvPr>
        </p:nvSpPr>
        <p:spPr>
          <a:xfrm>
            <a:off x="1056675" y="1493000"/>
            <a:ext cx="7769400" cy="3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Good Things/Rater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REMINDER--The bell </a:t>
            </a:r>
            <a:r>
              <a:rPr lang="en" b="1" u="sng">
                <a:solidFill>
                  <a:srgbClr val="073763"/>
                </a:solidFill>
              </a:rPr>
              <a:t>does not </a:t>
            </a:r>
            <a:r>
              <a:rPr lang="en" b="1">
                <a:solidFill>
                  <a:srgbClr val="073763"/>
                </a:solidFill>
              </a:rPr>
              <a:t>dismiss you...We must LAUNCH to leave!  :)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Energy Pyramid Foldable 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Reflection Question</a:t>
            </a:r>
            <a:endParaRPr b="1">
              <a:solidFill>
                <a:srgbClr val="073763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000"/>
              <a:buAutoNum type="arabicPeriod"/>
            </a:pPr>
            <a:r>
              <a:rPr lang="en" b="1">
                <a:solidFill>
                  <a:srgbClr val="073763"/>
                </a:solidFill>
              </a:rPr>
              <a:t>Launch</a:t>
            </a:r>
            <a:r>
              <a:rPr lang="en" b="1"/>
              <a:t> </a:t>
            </a:r>
            <a:endParaRPr b="1"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984400" y="990600"/>
            <a:ext cx="34881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en" sz="2000"/>
              <a:t>What kind of organisms are at the bottom of the food chain?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 sz="2000"/>
              <a:t> Consumers that eat producers (herbivores) make up the next trophic level.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 sz="2000"/>
              <a:t>Consumers that eat other consumers (carnivores) make up the next trophic level.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 sz="2000"/>
              <a:t>Less energy is available for consumers at each higher trophic level.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◦"/>
            </a:pPr>
            <a:r>
              <a:rPr lang="en" sz="2000"/>
              <a:t>Only 10% of energy available at one trophic level transfers to the next</a:t>
            </a:r>
            <a:endParaRPr sz="2000"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1165475" y="2087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REVIEW</a:t>
            </a:r>
            <a:endParaRPr sz="3500"/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050" y="1814126"/>
            <a:ext cx="4178000" cy="38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1606375" y="181450"/>
            <a:ext cx="67671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Energy Pyramid Foldable</a:t>
            </a:r>
            <a:r>
              <a:rPr lang="en"/>
              <a:t> 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1530175" y="1348350"/>
            <a:ext cx="6927900" cy="35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MATERIALS:</a:t>
            </a:r>
            <a:endParaRPr sz="3000" u="sng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Pyramid form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Energy Pyramid Directions (in your workbook)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Colored Pencils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Scotch Tape</a:t>
            </a:r>
            <a:endParaRPr sz="3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/>
            </a:r>
            <a:br>
              <a:rPr lang="en" sz="3000"/>
            </a:b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95" name="Google Shape;95;p15"/>
          <p:cNvSpPr txBox="1"/>
          <p:nvPr/>
        </p:nvSpPr>
        <p:spPr>
          <a:xfrm>
            <a:off x="502600" y="3039900"/>
            <a:ext cx="8025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00" y="836750"/>
            <a:ext cx="4371728" cy="464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1165475" y="284975"/>
            <a:ext cx="6858000" cy="4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Energy Pyramid Directions</a:t>
            </a:r>
            <a:endParaRPr sz="2500" b="1"/>
          </a:p>
        </p:txBody>
      </p:sp>
      <p:sp>
        <p:nvSpPr>
          <p:cNvPr id="104" name="Google Shape;104;p16"/>
          <p:cNvSpPr txBox="1"/>
          <p:nvPr/>
        </p:nvSpPr>
        <p:spPr>
          <a:xfrm>
            <a:off x="609600" y="5486400"/>
            <a:ext cx="8777700" cy="9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After you build your pyramid, answer the questions in your workbook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0225" y="821075"/>
            <a:ext cx="4198600" cy="468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-318125" y="2204575"/>
            <a:ext cx="2448900" cy="24489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4294967295"/>
          </p:nvPr>
        </p:nvSpPr>
        <p:spPr>
          <a:xfrm>
            <a:off x="2049050" y="-11250"/>
            <a:ext cx="602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Reflection Question</a:t>
            </a:r>
            <a:endParaRPr sz="4000"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4294967295"/>
          </p:nvPr>
        </p:nvSpPr>
        <p:spPr>
          <a:xfrm>
            <a:off x="2298800" y="1535250"/>
            <a:ext cx="6028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1"/>
              <a:t>Why only 10% of energy is available at each successive trophic level?</a:t>
            </a:r>
            <a:endParaRPr sz="2400" i="1"/>
          </a:p>
        </p:txBody>
      </p:sp>
      <p:grpSp>
        <p:nvGrpSpPr>
          <p:cNvPr id="113" name="Google Shape;113;p17"/>
          <p:cNvGrpSpPr/>
          <p:nvPr/>
        </p:nvGrpSpPr>
        <p:grpSpPr>
          <a:xfrm>
            <a:off x="347933" y="2870643"/>
            <a:ext cx="1116779" cy="1116779"/>
            <a:chOff x="2594050" y="1631825"/>
            <a:chExt cx="439625" cy="439625"/>
          </a:xfrm>
        </p:grpSpPr>
        <p:sp>
          <p:nvSpPr>
            <p:cNvPr id="114" name="Google Shape;114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8523157" y="6437775"/>
            <a:ext cx="5487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2838350" y="3051650"/>
            <a:ext cx="5488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F35B69"/>
                </a:solidFill>
                <a:latin typeface="Montserrat"/>
                <a:ea typeface="Montserrat"/>
                <a:cs typeface="Montserrat"/>
                <a:sym typeface="Montserrat"/>
              </a:rPr>
              <a:t>Launch:</a:t>
            </a:r>
            <a:endParaRPr sz="3200" b="1">
              <a:solidFill>
                <a:srgbClr val="F35B6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the Right Thing, </a:t>
            </a:r>
            <a:br>
              <a:rPr lang="en" sz="32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3200">
                <a:solidFill>
                  <a:srgbClr val="F35B6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Even When No One is Looking!</a:t>
            </a:r>
            <a:endParaRPr sz="3200">
              <a:solidFill>
                <a:srgbClr val="F35B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Montserrat</vt:lpstr>
      <vt:lpstr>Quicksand</vt:lpstr>
      <vt:lpstr>Open Sans</vt:lpstr>
      <vt:lpstr>Arial</vt:lpstr>
      <vt:lpstr>Montserrat Light</vt:lpstr>
      <vt:lpstr>Eleanor template</vt:lpstr>
      <vt:lpstr>Science Starter:   Part 1: Warm-Up Question--Energy Pyramid  (TURN IN THE WHITE BASKET) Part 2: Have your workbook out and complete the learning target and success criteria for today.     Learning Target: I will learn that energy pyramids show how the amount of energy available in each step of a food chain changes.  Success Criteria: I can demonstrate the relationship among ecological components by organizing them into energy pyramids. </vt:lpstr>
      <vt:lpstr>PowerPoint Presentation</vt:lpstr>
      <vt:lpstr>REVIEW</vt:lpstr>
      <vt:lpstr>Energy Pyramid Foldable </vt:lpstr>
      <vt:lpstr>Energy Pyramid Directions</vt:lpstr>
      <vt:lpstr>Reflection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  Part 1: Warm-Up Question--Energy Pyramid  (TURN IN THE WHITE BASKET) Part 2: Have your workbook out and complete the learning target and success criteria for today.     Learning Target: I will learn that energy pyramids show how the amount of energy available in each step of a food chain changes.  Success Criteria: I can demonstrate the relationship among ecological components by organizing them into energy pyramids. </dc:title>
  <dc:creator>Amy_Hinds</dc:creator>
  <cp:lastModifiedBy>Amy_Hinds</cp:lastModifiedBy>
  <cp:revision>1</cp:revision>
  <dcterms:modified xsi:type="dcterms:W3CDTF">2018-09-17T20:03:45Z</dcterms:modified>
</cp:coreProperties>
</file>