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Open Sans" panose="020B0604020202020204" charset="0"/>
      <p:regular r:id="rId11"/>
      <p:bold r:id="rId12"/>
      <p:italic r:id="rId13"/>
      <p:boldItalic r:id="rId14"/>
    </p:embeddedFont>
    <p:embeddedFont>
      <p:font typeface="PT Sans Narrow" panose="020B0604020202020204" charset="0"/>
      <p:regular r:id="rId15"/>
      <p:bold r:id="rId16"/>
    </p:embeddedFont>
    <p:embeddedFont>
      <p:font typeface="Montserrat" panose="020B0604020202020204" charset="0"/>
      <p:regular r:id="rId17"/>
      <p:bold r:id="rId18"/>
      <p:italic r:id="rId19"/>
      <p:boldItalic r:id="rId20"/>
    </p:embeddedFont>
    <p:embeddedFont>
      <p:font typeface="Montserrat Light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font" Target="fonts/font14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font" Target="fonts/font13.fntdata"/><Relationship Id="rId28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488222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6f91993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c6f91993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7690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c6f91993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c6f91993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5897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c6f91993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c6f91993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5322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1486f4a29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1486f4a29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9924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1486f4a29_0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1486f4a29_0_2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63090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c6f91993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c6f91993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8155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c6f91993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c6f919934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8668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c6f919934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c6f919934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8585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lickers.com/livevie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edpuzzle.com/conten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42975" y="66475"/>
            <a:ext cx="6291300" cy="13398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/>
            </a:r>
            <a:br>
              <a:rPr lang="en" sz="3000"/>
            </a:br>
            <a:r>
              <a:rPr lang="en" sz="3000"/>
              <a:t>Science Starter: </a:t>
            </a:r>
            <a:endParaRPr sz="30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0"/>
              <a:t>Complete the learning target and success criteria on the cornell notes page.</a:t>
            </a:r>
            <a:endParaRPr sz="3000" b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b="0"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4294967295"/>
          </p:nvPr>
        </p:nvSpPr>
        <p:spPr>
          <a:xfrm>
            <a:off x="42975" y="2545250"/>
            <a:ext cx="8989800" cy="19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Learning Target:</a:t>
            </a:r>
            <a:r>
              <a:rPr lang="en" sz="2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I will learn that energy </a:t>
            </a:r>
            <a:r>
              <a:rPr lang="en" sz="2400">
                <a:solidFill>
                  <a:srgbClr val="000000"/>
                </a:solidFill>
                <a:highlight>
                  <a:srgbClr val="FFFF00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pyramids</a:t>
            </a:r>
            <a:r>
              <a:rPr lang="en" sz="2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show that only</a:t>
            </a:r>
            <a:r>
              <a:rPr lang="en" sz="2400">
                <a:solidFill>
                  <a:srgbClr val="000000"/>
                </a:solidFill>
                <a:highlight>
                  <a:srgbClr val="FFFF00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 10% </a:t>
            </a:r>
            <a:r>
              <a:rPr lang="en" sz="2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of the energy stored by producers becomes part of the biomass in the bodies of the first level consumers. </a:t>
            </a:r>
            <a:endParaRPr sz="24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 b="1" u="sng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Success Criteria:</a:t>
            </a:r>
            <a:r>
              <a:rPr lang="en" sz="2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I can use energy pyramids to show the </a:t>
            </a:r>
            <a:r>
              <a:rPr lang="en" sz="2400">
                <a:solidFill>
                  <a:srgbClr val="000000"/>
                </a:solidFill>
                <a:highlight>
                  <a:srgbClr val="FFFF00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amount</a:t>
            </a:r>
            <a:r>
              <a:rPr lang="en" sz="24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 of energy available in each step of a food chain.</a:t>
            </a:r>
            <a:endParaRPr sz="24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499050" y="66475"/>
            <a:ext cx="2621400" cy="3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PT Sans Narrow"/>
                <a:ea typeface="PT Sans Narrow"/>
                <a:cs typeface="PT Sans Narrow"/>
                <a:sym typeface="PT Sans Narrow"/>
              </a:rPr>
              <a:t>Friday, September 14, 2018</a:t>
            </a:r>
            <a:endParaRPr sz="18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483075" y="1545775"/>
            <a:ext cx="6564300" cy="937500"/>
          </a:xfrm>
          <a:prstGeom prst="rect">
            <a:avLst/>
          </a:prstGeom>
          <a:solidFill>
            <a:srgbClr val="93C47D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Agenda: 	9/20--Vocabulary Quizzizz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			9/21--Unit 2 DCA  Matter and Energy 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265500" y="1718250"/>
            <a:ext cx="4045200" cy="170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2"/>
          </p:nvPr>
        </p:nvSpPr>
        <p:spPr>
          <a:xfrm>
            <a:off x="3342550" y="129675"/>
            <a:ext cx="5801400" cy="4610400"/>
          </a:xfrm>
          <a:prstGeom prst="rect">
            <a:avLst/>
          </a:prstGeom>
          <a:solidFill>
            <a:srgbClr val="E6B8AF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T Sans Narrow"/>
              <a:buAutoNum type="arabicPeriod"/>
            </a:pPr>
            <a:r>
              <a:rPr lang="en" sz="30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Return Papers</a:t>
            </a:r>
            <a:endParaRPr sz="30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T Sans Narrow"/>
              <a:buAutoNum type="arabicPeriod"/>
            </a:pPr>
            <a:r>
              <a:rPr lang="en" sz="30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Good Things/Rater</a:t>
            </a:r>
            <a:endParaRPr sz="30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T Sans Narrow"/>
              <a:buAutoNum type="arabicPeriod"/>
            </a:pPr>
            <a:r>
              <a:rPr lang="en" sz="30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Finish Food Webs </a:t>
            </a:r>
            <a:endParaRPr sz="30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T Sans Narrow"/>
              <a:buAutoNum type="arabicPeriod"/>
            </a:pPr>
            <a:r>
              <a:rPr lang="en" sz="3000" u="sng">
                <a:solidFill>
                  <a:schemeClr val="hlink"/>
                </a:solidFill>
                <a:latin typeface="PT Sans Narrow"/>
                <a:ea typeface="PT Sans Narrow"/>
                <a:cs typeface="PT Sans Narrow"/>
                <a:sym typeface="PT Sans Narrow"/>
                <a:hlinkClick r:id="rId3"/>
              </a:rPr>
              <a:t>Plickers</a:t>
            </a:r>
            <a:endParaRPr sz="30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T Sans Narrow"/>
              <a:buAutoNum type="arabicPeriod"/>
            </a:pPr>
            <a:r>
              <a:rPr lang="en" sz="3000" u="sng">
                <a:solidFill>
                  <a:schemeClr val="hlink"/>
                </a:solidFill>
                <a:latin typeface="PT Sans Narrow"/>
                <a:ea typeface="PT Sans Narrow"/>
                <a:cs typeface="PT Sans Narrow"/>
                <a:sym typeface="PT Sans Narrow"/>
                <a:hlinkClick r:id="rId4"/>
              </a:rPr>
              <a:t>Energy Pyramid Video</a:t>
            </a:r>
            <a:endParaRPr sz="30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T Sans Narrow"/>
              <a:buAutoNum type="arabicPeriod"/>
            </a:pPr>
            <a:r>
              <a:rPr lang="en" sz="30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Energy Pyramid Notes </a:t>
            </a:r>
            <a:endParaRPr sz="30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T Sans Narrow"/>
              <a:buAutoNum type="arabicPeriod"/>
            </a:pPr>
            <a:r>
              <a:rPr lang="en" sz="30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Energy Flow in an Ecosystem Activity</a:t>
            </a:r>
            <a:endParaRPr sz="30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914400" lvl="1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T Sans Narrow"/>
              <a:buAutoNum type="alphaLcPeriod"/>
            </a:pPr>
            <a:r>
              <a:rPr lang="en" sz="30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Soda Pop Demonstration</a:t>
            </a:r>
            <a:endParaRPr sz="30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T Sans Narrow"/>
              <a:buAutoNum type="arabicPeriod"/>
            </a:pPr>
            <a:r>
              <a:rPr lang="en" sz="30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Complete Ticket Out the Door!</a:t>
            </a:r>
            <a:endParaRPr sz="30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45720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PT Sans Narrow"/>
              <a:buAutoNum type="arabicPeriod"/>
            </a:pPr>
            <a:r>
              <a:rPr lang="en" sz="3000">
                <a:solidFill>
                  <a:srgbClr val="000000"/>
                </a:solidFill>
                <a:latin typeface="PT Sans Narrow"/>
                <a:ea typeface="PT Sans Narrow"/>
                <a:cs typeface="PT Sans Narrow"/>
                <a:sym typeface="PT Sans Narrow"/>
              </a:rPr>
              <a:t>Launch</a:t>
            </a:r>
            <a:endParaRPr sz="3000">
              <a:solidFill>
                <a:srgbClr val="000000"/>
              </a:solidFill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4754500" y="140225"/>
            <a:ext cx="43065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Energy Pyramids</a:t>
            </a: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>
            <a:off x="115250" y="46975"/>
            <a:ext cx="5157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So far, we have learned that:</a:t>
            </a:r>
            <a:endParaRPr sz="2400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Food chains and food webs show how energy </a:t>
            </a:r>
            <a:r>
              <a:rPr lang="en" sz="2400">
                <a:highlight>
                  <a:srgbClr val="FFFF00"/>
                </a:highlight>
              </a:rPr>
              <a:t>moves</a:t>
            </a:r>
            <a:r>
              <a:rPr lang="en" sz="2400"/>
              <a:t> in an ecosystem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However, they do not show how the </a:t>
            </a:r>
            <a:r>
              <a:rPr lang="en" sz="2400">
                <a:highlight>
                  <a:srgbClr val="FFFF00"/>
                </a:highlight>
              </a:rPr>
              <a:t>AMOUNT</a:t>
            </a:r>
            <a:r>
              <a:rPr lang="en" sz="2400"/>
              <a:t> of energy in an ecosystem </a:t>
            </a:r>
            <a:r>
              <a:rPr lang="en" sz="2400">
                <a:highlight>
                  <a:srgbClr val="FFFF00"/>
                </a:highlight>
              </a:rPr>
              <a:t>changes</a:t>
            </a:r>
            <a:r>
              <a:rPr lang="en" sz="2400"/>
              <a:t>.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Scientists use a model called an </a:t>
            </a:r>
            <a:r>
              <a:rPr lang="en" sz="2400" b="1">
                <a:highlight>
                  <a:srgbClr val="FFFF00"/>
                </a:highlight>
              </a:rPr>
              <a:t>energy pyramid</a:t>
            </a:r>
            <a:r>
              <a:rPr lang="en" sz="2400"/>
              <a:t> to show how the amount of energy available in each step of a food chain changes.. </a:t>
            </a:r>
            <a:endParaRPr sz="2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  <p:pic>
        <p:nvPicPr>
          <p:cNvPr id="82" name="Google Shape;8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1650" y="1304825"/>
            <a:ext cx="3690075" cy="352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4668050" y="64025"/>
            <a:ext cx="44691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Energy Pyramids</a:t>
            </a:r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-86450" y="199375"/>
            <a:ext cx="4398000" cy="135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Producers, such as </a:t>
            </a:r>
            <a:r>
              <a:rPr lang="en" sz="1600" b="1">
                <a:highlight>
                  <a:srgbClr val="FFFF00"/>
                </a:highlight>
              </a:rPr>
              <a:t>plants</a:t>
            </a:r>
            <a:r>
              <a:rPr lang="en" sz="1600"/>
              <a:t>, make up the </a:t>
            </a:r>
            <a:r>
              <a:rPr lang="en" sz="1600" b="1">
                <a:highlight>
                  <a:srgbClr val="FFFF00"/>
                </a:highlight>
              </a:rPr>
              <a:t>trophic</a:t>
            </a:r>
            <a:r>
              <a:rPr lang="en" sz="1600"/>
              <a:t> </a:t>
            </a:r>
            <a:r>
              <a:rPr lang="en" sz="1600" b="1">
                <a:highlight>
                  <a:srgbClr val="FFFF00"/>
                </a:highlight>
              </a:rPr>
              <a:t>level</a:t>
            </a:r>
            <a:r>
              <a:rPr lang="en" sz="1600"/>
              <a:t> at the bottom of pyramid </a:t>
            </a:r>
            <a:endParaRPr sz="160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Consumers that eat producers, such as lemming, make up the next trophic level</a:t>
            </a:r>
            <a:endParaRPr sz="16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/>
          </a:p>
        </p:txBody>
      </p:sp>
      <p:pic>
        <p:nvPicPr>
          <p:cNvPr id="89" name="Google Shape;8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9200" y="1304825"/>
            <a:ext cx="3971925" cy="301942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6"/>
          <p:cNvSpPr txBox="1"/>
          <p:nvPr/>
        </p:nvSpPr>
        <p:spPr>
          <a:xfrm>
            <a:off x="4274100" y="4440675"/>
            <a:ext cx="3925800" cy="5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Only about </a:t>
            </a:r>
            <a:r>
              <a:rPr lang="en" b="1">
                <a:highlight>
                  <a:srgbClr val="FFFF00"/>
                </a:highlight>
              </a:rPr>
              <a:t>10%</a:t>
            </a:r>
            <a:r>
              <a:rPr lang="en"/>
              <a:t> of energy available at one trophic level transfers to the next trophic level</a:t>
            </a:r>
            <a:endParaRPr/>
          </a:p>
        </p:txBody>
      </p:sp>
      <p:sp>
        <p:nvSpPr>
          <p:cNvPr id="91" name="Google Shape;91;p16"/>
          <p:cNvSpPr txBox="1"/>
          <p:nvPr/>
        </p:nvSpPr>
        <p:spPr>
          <a:xfrm>
            <a:off x="7778875" y="3422525"/>
            <a:ext cx="12282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Trophic level 1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(100 % of energy available)</a:t>
            </a:r>
            <a:endParaRPr sz="1000"/>
          </a:p>
        </p:txBody>
      </p:sp>
      <p:sp>
        <p:nvSpPr>
          <p:cNvPr id="92" name="Google Shape;92;p16"/>
          <p:cNvSpPr txBox="1"/>
          <p:nvPr/>
        </p:nvSpPr>
        <p:spPr>
          <a:xfrm>
            <a:off x="7376800" y="2522700"/>
            <a:ext cx="1074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Trophic level 2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(10 % of energy available)</a:t>
            </a:r>
            <a:endParaRPr sz="1000"/>
          </a:p>
        </p:txBody>
      </p:sp>
      <p:sp>
        <p:nvSpPr>
          <p:cNvPr id="93" name="Google Shape;93;p16"/>
          <p:cNvSpPr txBox="1"/>
          <p:nvPr/>
        </p:nvSpPr>
        <p:spPr>
          <a:xfrm>
            <a:off x="6691000" y="1522375"/>
            <a:ext cx="1155300" cy="5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Trophic level 3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(1 % of energy available)</a:t>
            </a:r>
            <a:endParaRPr sz="1000"/>
          </a:p>
        </p:txBody>
      </p:sp>
      <p:sp>
        <p:nvSpPr>
          <p:cNvPr id="94" name="Google Shape;94;p16"/>
          <p:cNvSpPr txBox="1"/>
          <p:nvPr/>
        </p:nvSpPr>
        <p:spPr>
          <a:xfrm>
            <a:off x="5435325" y="3936450"/>
            <a:ext cx="1629300" cy="2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Producers</a:t>
            </a:r>
            <a:endParaRPr b="1"/>
          </a:p>
        </p:txBody>
      </p:sp>
      <p:sp>
        <p:nvSpPr>
          <p:cNvPr id="95" name="Google Shape;95;p16"/>
          <p:cNvSpPr txBox="1"/>
          <p:nvPr/>
        </p:nvSpPr>
        <p:spPr>
          <a:xfrm>
            <a:off x="5332375" y="3060975"/>
            <a:ext cx="18726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/>
              <a:t>Primary Consumer</a:t>
            </a:r>
            <a:endParaRPr sz="1200" b="1"/>
          </a:p>
        </p:txBody>
      </p:sp>
      <p:sp>
        <p:nvSpPr>
          <p:cNvPr id="96" name="Google Shape;96;p16"/>
          <p:cNvSpPr txBox="1"/>
          <p:nvPr/>
        </p:nvSpPr>
        <p:spPr>
          <a:xfrm>
            <a:off x="5330526" y="2092050"/>
            <a:ext cx="17340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/>
              <a:t>Secondary Consumer</a:t>
            </a:r>
            <a:endParaRPr sz="1100" b="1"/>
          </a:p>
        </p:txBody>
      </p:sp>
      <p:sp>
        <p:nvSpPr>
          <p:cNvPr id="97" name="Google Shape;97;p16"/>
          <p:cNvSpPr txBox="1"/>
          <p:nvPr/>
        </p:nvSpPr>
        <p:spPr>
          <a:xfrm>
            <a:off x="0" y="1634850"/>
            <a:ext cx="4085100" cy="96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Open Sans"/>
              <a:buChar char="●"/>
            </a:pPr>
            <a:r>
              <a:rPr lang="en"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Consumers such as predators that eat other consumers make up the highest </a:t>
            </a:r>
            <a:r>
              <a:rPr lang="en" sz="1600" b="1">
                <a:solidFill>
                  <a:schemeClr val="dk2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trophic</a:t>
            </a:r>
            <a:r>
              <a:rPr lang="en"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level </a:t>
            </a:r>
            <a:endParaRPr sz="16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0" y="2603775"/>
            <a:ext cx="3741900" cy="23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Open Sans"/>
              <a:buChar char="●"/>
            </a:pPr>
            <a:r>
              <a:rPr lang="en"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Notice that </a:t>
            </a:r>
            <a:r>
              <a:rPr lang="en" sz="1600" b="1">
                <a:solidFill>
                  <a:schemeClr val="dk2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less</a:t>
            </a:r>
            <a:r>
              <a:rPr lang="en"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energy is available for consumers at each trophic level</a:t>
            </a:r>
            <a:endParaRPr sz="16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Open Sans"/>
              <a:buChar char="●"/>
            </a:pPr>
            <a:r>
              <a:rPr lang="en" sz="1600" b="1" i="1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Remember</a:t>
            </a:r>
            <a:r>
              <a:rPr lang="en"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, organisms use some energy they get from food for life processes, and also some energy is changed to </a:t>
            </a:r>
            <a:r>
              <a:rPr lang="en" sz="1600" b="1">
                <a:solidFill>
                  <a:schemeClr val="dk2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thermal</a:t>
            </a:r>
            <a:r>
              <a:rPr lang="en"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energy and is transferred to the </a:t>
            </a:r>
            <a:r>
              <a:rPr lang="en" sz="1600" b="1">
                <a:solidFill>
                  <a:schemeClr val="dk2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environment</a:t>
            </a:r>
            <a:r>
              <a:rPr lang="en" sz="16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>
            <a:spLocks noGrp="1"/>
          </p:cNvSpPr>
          <p:nvPr>
            <p:ph type="title"/>
          </p:nvPr>
        </p:nvSpPr>
        <p:spPr>
          <a:xfrm>
            <a:off x="311700" y="64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Review this New Information</a:t>
            </a:r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body" idx="1"/>
          </p:nvPr>
        </p:nvSpPr>
        <p:spPr>
          <a:xfrm>
            <a:off x="311700" y="656575"/>
            <a:ext cx="3999900" cy="110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1600"/>
              </a:spcAft>
              <a:buSzPts val="1400"/>
              <a:buChar char="●"/>
            </a:pPr>
            <a:r>
              <a:rPr lang="en"/>
              <a:t>Scientists use a model called an </a:t>
            </a:r>
            <a:r>
              <a:rPr lang="en" b="1">
                <a:highlight>
                  <a:srgbClr val="FFFF00"/>
                </a:highlight>
              </a:rPr>
              <a:t>energy pyramid</a:t>
            </a:r>
            <a:r>
              <a:rPr lang="en"/>
              <a:t> to show how the amount of energy available in each step of a food chain.</a:t>
            </a:r>
            <a:endParaRPr/>
          </a:p>
        </p:txBody>
      </p:sp>
      <p:pic>
        <p:nvPicPr>
          <p:cNvPr id="105" name="Google Shape;10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9200" y="1304825"/>
            <a:ext cx="3971925" cy="301942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7"/>
          <p:cNvSpPr txBox="1"/>
          <p:nvPr/>
        </p:nvSpPr>
        <p:spPr>
          <a:xfrm>
            <a:off x="4274100" y="4440675"/>
            <a:ext cx="3925800" cy="5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Each organism is ONLY transferring 1/10th of the energy it received to the next organism 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07" name="Google Shape;107;p17"/>
          <p:cNvSpPr txBox="1"/>
          <p:nvPr/>
        </p:nvSpPr>
        <p:spPr>
          <a:xfrm>
            <a:off x="7778875" y="3422525"/>
            <a:ext cx="12282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Trophic level 1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(100 % of energy available)</a:t>
            </a:r>
            <a:endParaRPr sz="1000"/>
          </a:p>
        </p:txBody>
      </p:sp>
      <p:sp>
        <p:nvSpPr>
          <p:cNvPr id="108" name="Google Shape;108;p17"/>
          <p:cNvSpPr txBox="1"/>
          <p:nvPr/>
        </p:nvSpPr>
        <p:spPr>
          <a:xfrm>
            <a:off x="7376800" y="2522700"/>
            <a:ext cx="1074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Trophic level 2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(10 % of energy available)</a:t>
            </a:r>
            <a:endParaRPr sz="1000"/>
          </a:p>
        </p:txBody>
      </p:sp>
      <p:sp>
        <p:nvSpPr>
          <p:cNvPr id="109" name="Google Shape;109;p17"/>
          <p:cNvSpPr txBox="1"/>
          <p:nvPr/>
        </p:nvSpPr>
        <p:spPr>
          <a:xfrm>
            <a:off x="6691000" y="1522375"/>
            <a:ext cx="1155300" cy="5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Trophic level 3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(1 % of energy available)</a:t>
            </a:r>
            <a:endParaRPr sz="1000"/>
          </a:p>
        </p:txBody>
      </p:sp>
      <p:sp>
        <p:nvSpPr>
          <p:cNvPr id="110" name="Google Shape;110;p17"/>
          <p:cNvSpPr txBox="1"/>
          <p:nvPr/>
        </p:nvSpPr>
        <p:spPr>
          <a:xfrm>
            <a:off x="5435325" y="3936450"/>
            <a:ext cx="1629300" cy="2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Producers</a:t>
            </a:r>
            <a:endParaRPr b="1"/>
          </a:p>
        </p:txBody>
      </p:sp>
      <p:sp>
        <p:nvSpPr>
          <p:cNvPr id="111" name="Google Shape;111;p17"/>
          <p:cNvSpPr txBox="1"/>
          <p:nvPr/>
        </p:nvSpPr>
        <p:spPr>
          <a:xfrm>
            <a:off x="5332375" y="3060975"/>
            <a:ext cx="18726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/>
              <a:t>Primary Consumer</a:t>
            </a:r>
            <a:endParaRPr sz="1200" b="1"/>
          </a:p>
        </p:txBody>
      </p:sp>
      <p:sp>
        <p:nvSpPr>
          <p:cNvPr id="112" name="Google Shape;112;p17"/>
          <p:cNvSpPr txBox="1"/>
          <p:nvPr/>
        </p:nvSpPr>
        <p:spPr>
          <a:xfrm>
            <a:off x="5330526" y="2092050"/>
            <a:ext cx="17340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/>
              <a:t>Secondary Consumer</a:t>
            </a:r>
            <a:endParaRPr sz="1100" b="1"/>
          </a:p>
        </p:txBody>
      </p:sp>
      <p:sp>
        <p:nvSpPr>
          <p:cNvPr id="113" name="Google Shape;113;p17"/>
          <p:cNvSpPr txBox="1"/>
          <p:nvPr/>
        </p:nvSpPr>
        <p:spPr>
          <a:xfrm>
            <a:off x="311700" y="1634850"/>
            <a:ext cx="3773400" cy="17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</a:pPr>
            <a:r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At each level of a food chain, about </a:t>
            </a:r>
            <a:r>
              <a:rPr lang="en" b="1">
                <a:solidFill>
                  <a:schemeClr val="dk2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90%</a:t>
            </a:r>
            <a:r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of the energy is lost in the form of </a:t>
            </a:r>
            <a:r>
              <a:rPr lang="en" b="1">
                <a:solidFill>
                  <a:schemeClr val="dk2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heat</a:t>
            </a:r>
            <a:r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to the environment </a:t>
            </a: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</a:pPr>
            <a:r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The total energy passed from one level to the next is only about</a:t>
            </a:r>
            <a:r>
              <a:rPr lang="en" b="1">
                <a:solidFill>
                  <a:schemeClr val="dk2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 1/10th</a:t>
            </a:r>
            <a:r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of energy received from the previous organism  </a:t>
            </a: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14" name="Google Shape;114;p17"/>
          <p:cNvSpPr txBox="1"/>
          <p:nvPr/>
        </p:nvSpPr>
        <p:spPr>
          <a:xfrm>
            <a:off x="311700" y="3443600"/>
            <a:ext cx="3430200" cy="15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</a:pPr>
            <a:r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As you move up the pyramid, there is </a:t>
            </a:r>
            <a:r>
              <a:rPr lang="en" b="1">
                <a:solidFill>
                  <a:schemeClr val="dk2"/>
                </a:solidFill>
                <a:highlight>
                  <a:srgbClr val="FFFF00"/>
                </a:highlight>
                <a:latin typeface="Open Sans"/>
                <a:ea typeface="Open Sans"/>
                <a:cs typeface="Open Sans"/>
                <a:sym typeface="Open Sans"/>
              </a:rPr>
              <a:t>less</a:t>
            </a:r>
            <a:r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 energy available</a:t>
            </a: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</a:pPr>
            <a:r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Animals at the top of pyramid need more food to meet energy needs </a:t>
            </a:r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115" name="Google Shape;115;p17"/>
          <p:cNvCxnSpPr/>
          <p:nvPr/>
        </p:nvCxnSpPr>
        <p:spPr>
          <a:xfrm rot="10800000" flipH="1">
            <a:off x="7669450" y="3298350"/>
            <a:ext cx="656700" cy="219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6" name="Google Shape;116;p17"/>
          <p:cNvCxnSpPr/>
          <p:nvPr/>
        </p:nvCxnSpPr>
        <p:spPr>
          <a:xfrm rot="10800000" flipH="1">
            <a:off x="7146575" y="2186175"/>
            <a:ext cx="936300" cy="60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7" name="Google Shape;117;p17"/>
          <p:cNvCxnSpPr/>
          <p:nvPr/>
        </p:nvCxnSpPr>
        <p:spPr>
          <a:xfrm rot="10800000" flipH="1">
            <a:off x="6465650" y="1152625"/>
            <a:ext cx="960600" cy="63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8" name="Google Shape;118;p17"/>
          <p:cNvSpPr txBox="1"/>
          <p:nvPr/>
        </p:nvSpPr>
        <p:spPr>
          <a:xfrm>
            <a:off x="7367900" y="842250"/>
            <a:ext cx="1334400" cy="4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</a:rPr>
              <a:t>90% of energy is lost as heat</a:t>
            </a:r>
            <a:endParaRPr sz="1200">
              <a:solidFill>
                <a:srgbClr val="FF0000"/>
              </a:solidFill>
            </a:endParaRPr>
          </a:p>
        </p:txBody>
      </p:sp>
      <p:sp>
        <p:nvSpPr>
          <p:cNvPr id="119" name="Google Shape;119;p17"/>
          <p:cNvSpPr txBox="1"/>
          <p:nvPr/>
        </p:nvSpPr>
        <p:spPr>
          <a:xfrm>
            <a:off x="7998700" y="1911075"/>
            <a:ext cx="1228200" cy="5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</a:rPr>
              <a:t>90% of energy is lost as heat</a:t>
            </a:r>
            <a:endParaRPr/>
          </a:p>
        </p:txBody>
      </p:sp>
      <p:sp>
        <p:nvSpPr>
          <p:cNvPr id="120" name="Google Shape;120;p17"/>
          <p:cNvSpPr txBox="1"/>
          <p:nvPr/>
        </p:nvSpPr>
        <p:spPr>
          <a:xfrm>
            <a:off x="8151475" y="3023650"/>
            <a:ext cx="1155300" cy="5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0000"/>
                </a:solidFill>
              </a:rPr>
              <a:t>90% of energy is lost as heat</a:t>
            </a:r>
            <a:endParaRPr sz="1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265500" y="1413450"/>
            <a:ext cx="4045200" cy="170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Energy Flow in an Ecosystem </a:t>
            </a:r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body" idx="2"/>
          </p:nvPr>
        </p:nvSpPr>
        <p:spPr>
          <a:xfrm>
            <a:off x="4939500" y="4956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 Instruction Page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Glue the double diagram of a food chain into lined sheet of paper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1600"/>
              </a:spcAft>
              <a:buSzPts val="1800"/>
              <a:buChar char="●"/>
            </a:pPr>
            <a:r>
              <a:rPr lang="en"/>
              <a:t>You will have 5 minutes to record an estimate of the % of energy that is passed at each step</a:t>
            </a:r>
            <a:br>
              <a:rPr lang="en"/>
            </a:br>
            <a:r>
              <a:rPr lang="en"/>
              <a:t>(During this step, try your best, we will go over this; you can use your notes)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311700" y="-1217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Soda Pop Demonstration </a:t>
            </a:r>
            <a:endParaRPr/>
          </a:p>
        </p:txBody>
      </p:sp>
      <p:sp>
        <p:nvSpPr>
          <p:cNvPr id="132" name="Google Shape;132;p19"/>
          <p:cNvSpPr txBox="1"/>
          <p:nvPr/>
        </p:nvSpPr>
        <p:spPr>
          <a:xfrm>
            <a:off x="352625" y="555275"/>
            <a:ext cx="7259400" cy="16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PT Sans Narrow"/>
              <a:buChar char="●"/>
            </a:pPr>
            <a:r>
              <a:rPr lang="en" sz="1500">
                <a:latin typeface="PT Sans Narrow"/>
                <a:ea typeface="PT Sans Narrow"/>
                <a:cs typeface="PT Sans Narrow"/>
                <a:sym typeface="PT Sans Narrow"/>
              </a:rPr>
              <a:t>Materials: </a:t>
            </a:r>
            <a:endParaRPr sz="15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PT Sans Narrow"/>
              <a:buChar char="○"/>
            </a:pPr>
            <a:r>
              <a:rPr lang="en" sz="1500">
                <a:latin typeface="PT Sans Narrow"/>
                <a:ea typeface="PT Sans Narrow"/>
                <a:cs typeface="PT Sans Narrow"/>
                <a:sym typeface="PT Sans Narrow"/>
              </a:rPr>
              <a:t>1 liter bottle of soda → wIll represent the Sun</a:t>
            </a:r>
            <a:endParaRPr sz="15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PT Sans Narrow"/>
              <a:buChar char="○"/>
            </a:pPr>
            <a:r>
              <a:rPr lang="en" sz="1500">
                <a:latin typeface="PT Sans Narrow"/>
                <a:ea typeface="PT Sans Narrow"/>
                <a:cs typeface="PT Sans Narrow"/>
                <a:sym typeface="PT Sans Narrow"/>
              </a:rPr>
              <a:t>4 graduated cylinders </a:t>
            </a:r>
            <a:endParaRPr sz="15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PT Sans Narrow"/>
              <a:buChar char="○"/>
            </a:pPr>
            <a:r>
              <a:rPr lang="en" sz="1500">
                <a:latin typeface="PT Sans Narrow"/>
                <a:ea typeface="PT Sans Narrow"/>
                <a:cs typeface="PT Sans Narrow"/>
                <a:sym typeface="PT Sans Narrow"/>
              </a:rPr>
              <a:t>1 eye dropper</a:t>
            </a:r>
            <a:endParaRPr sz="1500"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PT Sans Narrow"/>
              <a:buChar char="○"/>
            </a:pPr>
            <a:r>
              <a:rPr lang="en" sz="1500">
                <a:latin typeface="PT Sans Narrow"/>
                <a:ea typeface="PT Sans Narrow"/>
                <a:cs typeface="PT Sans Narrow"/>
                <a:sym typeface="PT Sans Narrow"/>
              </a:rPr>
              <a:t>4 Volunteers → each will represent an organism in our food chain </a:t>
            </a:r>
            <a:endParaRPr sz="1500"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33" name="Google Shape;133;p19"/>
          <p:cNvSpPr txBox="1"/>
          <p:nvPr/>
        </p:nvSpPr>
        <p:spPr>
          <a:xfrm>
            <a:off x="0" y="1894450"/>
            <a:ext cx="8883000" cy="8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T Sans Narrow"/>
              <a:buChar char="●"/>
            </a:pPr>
            <a:r>
              <a:rPr lang="en">
                <a:highlight>
                  <a:srgbClr val="FFFF00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The Sun has 1L (1000mL) of soda (ENERGY) to give, if the plant only gets 1/10th of that, how much soda does it receive?</a:t>
            </a:r>
            <a:endParaRPr>
              <a:highlight>
                <a:srgbClr val="FFFF00"/>
              </a:highlight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T Sans Narrow"/>
              <a:buChar char="○"/>
            </a:pPr>
            <a:r>
              <a:rPr lang="en">
                <a:highlight>
                  <a:srgbClr val="FFFF00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1000 x .10 = 100mL </a:t>
            </a:r>
            <a:endParaRPr>
              <a:highlight>
                <a:srgbClr val="FFFF00"/>
              </a:highlight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T Sans Narrow"/>
              <a:buChar char="○"/>
            </a:pPr>
            <a:r>
              <a:rPr lang="en">
                <a:highlight>
                  <a:srgbClr val="FFFF00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Plant student receives 100 mL of energy</a:t>
            </a:r>
            <a:br>
              <a:rPr lang="en">
                <a:highlight>
                  <a:srgbClr val="FFFF00"/>
                </a:highlight>
                <a:latin typeface="PT Sans Narrow"/>
                <a:ea typeface="PT Sans Narrow"/>
                <a:cs typeface="PT Sans Narrow"/>
                <a:sym typeface="PT Sans Narrow"/>
              </a:rPr>
            </a:br>
            <a:endParaRPr>
              <a:highlight>
                <a:srgbClr val="FFFF00"/>
              </a:highlight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T Sans Narrow"/>
              <a:ea typeface="PT Sans Narrow"/>
              <a:cs typeface="PT Sans Narrow"/>
              <a:sym typeface="PT Sans Narrow"/>
            </a:endParaRPr>
          </a:p>
        </p:txBody>
      </p:sp>
      <p:sp>
        <p:nvSpPr>
          <p:cNvPr id="134" name="Google Shape;134;p19"/>
          <p:cNvSpPr txBox="1"/>
          <p:nvPr/>
        </p:nvSpPr>
        <p:spPr>
          <a:xfrm>
            <a:off x="75" y="2650775"/>
            <a:ext cx="8883000" cy="8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T Sans Narrow"/>
              <a:buChar char="●"/>
            </a:pPr>
            <a:r>
              <a:rPr lang="en">
                <a:highlight>
                  <a:srgbClr val="CCCCCC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If the mouse only gets 1/10th of what the plant got, how much soda does it receive?</a:t>
            </a:r>
            <a:endParaRPr>
              <a:highlight>
                <a:srgbClr val="CCCCCC"/>
              </a:highlight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T Sans Narrow"/>
              <a:buChar char="○"/>
            </a:pPr>
            <a:r>
              <a:rPr lang="en">
                <a:highlight>
                  <a:srgbClr val="CCCCCC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100 x .10 = 10mL </a:t>
            </a:r>
            <a:endParaRPr>
              <a:highlight>
                <a:srgbClr val="CCCCCC"/>
              </a:highlight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T Sans Narrow"/>
              <a:buChar char="○"/>
            </a:pPr>
            <a:r>
              <a:rPr lang="en">
                <a:highlight>
                  <a:srgbClr val="CCCCCC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Mouse student receives 10 mL of energy </a:t>
            </a:r>
            <a:endParaRPr>
              <a:highlight>
                <a:srgbClr val="CCCCCC"/>
              </a:highlight>
            </a:endParaRPr>
          </a:p>
        </p:txBody>
      </p:sp>
      <p:sp>
        <p:nvSpPr>
          <p:cNvPr id="135" name="Google Shape;135;p19"/>
          <p:cNvSpPr txBox="1"/>
          <p:nvPr/>
        </p:nvSpPr>
        <p:spPr>
          <a:xfrm>
            <a:off x="75" y="3386850"/>
            <a:ext cx="8730600" cy="8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T Sans Narrow"/>
              <a:buChar char="●"/>
            </a:pPr>
            <a:r>
              <a:rPr lang="en">
                <a:highlight>
                  <a:srgbClr val="DD7E6B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If the hawk only gets 1/10th of what the mouse got, how much soda does it receive?</a:t>
            </a:r>
            <a:endParaRPr>
              <a:highlight>
                <a:srgbClr val="DD7E6B"/>
              </a:highlight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T Sans Narrow"/>
              <a:buChar char="○"/>
            </a:pPr>
            <a:r>
              <a:rPr lang="en">
                <a:highlight>
                  <a:srgbClr val="DD7E6B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10 x .10 = 1mL </a:t>
            </a:r>
            <a:endParaRPr>
              <a:highlight>
                <a:srgbClr val="DD7E6B"/>
              </a:highlight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T Sans Narrow"/>
              <a:buChar char="○"/>
            </a:pPr>
            <a:r>
              <a:rPr lang="en">
                <a:highlight>
                  <a:srgbClr val="DD7E6B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Hawk student receives 1 mL of energy </a:t>
            </a:r>
            <a:endParaRPr>
              <a:highlight>
                <a:srgbClr val="DD7E6B"/>
              </a:highlight>
            </a:endParaRPr>
          </a:p>
        </p:txBody>
      </p:sp>
      <p:sp>
        <p:nvSpPr>
          <p:cNvPr id="136" name="Google Shape;136;p19"/>
          <p:cNvSpPr txBox="1"/>
          <p:nvPr/>
        </p:nvSpPr>
        <p:spPr>
          <a:xfrm>
            <a:off x="0" y="4160200"/>
            <a:ext cx="90954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T Sans Narrow"/>
              <a:buChar char="●"/>
            </a:pPr>
            <a:r>
              <a:rPr lang="en">
                <a:highlight>
                  <a:srgbClr val="EAD1DC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The hawk dies and is decomposed by the mushroom If they mushroom only gets 1/10th of what the hawk got, how much soda does it receive?</a:t>
            </a:r>
            <a:endParaRPr>
              <a:highlight>
                <a:srgbClr val="EAD1DC"/>
              </a:highlight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T Sans Narrow"/>
              <a:buChar char="○"/>
            </a:pPr>
            <a:r>
              <a:rPr lang="en">
                <a:highlight>
                  <a:srgbClr val="EAD1DC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1 x .10 = .1 mL </a:t>
            </a:r>
            <a:endParaRPr>
              <a:highlight>
                <a:srgbClr val="EAD1DC"/>
              </a:highlight>
              <a:latin typeface="PT Sans Narrow"/>
              <a:ea typeface="PT Sans Narrow"/>
              <a:cs typeface="PT Sans Narrow"/>
              <a:sym typeface="PT Sans Narrow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T Sans Narrow"/>
              <a:buChar char="○"/>
            </a:pPr>
            <a:r>
              <a:rPr lang="en">
                <a:highlight>
                  <a:srgbClr val="EAD1DC"/>
                </a:highlight>
                <a:latin typeface="PT Sans Narrow"/>
                <a:ea typeface="PT Sans Narrow"/>
                <a:cs typeface="PT Sans Narrow"/>
                <a:sym typeface="PT Sans Narrow"/>
              </a:rPr>
              <a:t>Mushroom  student receives .1 mL of energy </a:t>
            </a:r>
            <a:endParaRPr>
              <a:highlight>
                <a:srgbClr val="EAD1DC"/>
              </a:highligh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title"/>
          </p:nvPr>
        </p:nvSpPr>
        <p:spPr>
          <a:xfrm>
            <a:off x="311700" y="7498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Energy Flow in an Ecosystem--Exit Ticket</a:t>
            </a:r>
            <a:endParaRPr/>
          </a:p>
        </p:txBody>
      </p:sp>
      <p:sp>
        <p:nvSpPr>
          <p:cNvPr id="142" name="Google Shape;142;p20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Launch:</a:t>
            </a:r>
            <a:endParaRPr sz="3000" b="1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Do the Right Thing, </a:t>
            </a:r>
            <a:br>
              <a:rPr lang="en" sz="25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</a:br>
            <a:r>
              <a:rPr lang="en" sz="25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rPr>
              <a:t>Even When No One is Looking!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713</Words>
  <Application>Microsoft Office PowerPoint</Application>
  <PresentationFormat>On-screen Show (16:9)</PresentationFormat>
  <Paragraphs>84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Open Sans</vt:lpstr>
      <vt:lpstr>PT Sans Narrow</vt:lpstr>
      <vt:lpstr>Arial</vt:lpstr>
      <vt:lpstr>Montserrat</vt:lpstr>
      <vt:lpstr>Montserrat Light</vt:lpstr>
      <vt:lpstr>Tropic</vt:lpstr>
      <vt:lpstr> Science Starter:  Complete the learning target and success criteria on the cornell notes page. </vt:lpstr>
      <vt:lpstr>AGENDA</vt:lpstr>
      <vt:lpstr>Energy Pyramids</vt:lpstr>
      <vt:lpstr>Energy Pyramids</vt:lpstr>
      <vt:lpstr>Let’s Review this New Information</vt:lpstr>
      <vt:lpstr>Energy Flow in an Ecosystem </vt:lpstr>
      <vt:lpstr>Soda Pop Demonstration </vt:lpstr>
      <vt:lpstr>Energy Flow in an Ecosystem--Exit Ticket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Science Starter:  Complete the learning target and success criteria on the cornell notes page. </dc:title>
  <dc:creator>Amy_Hinds</dc:creator>
  <cp:lastModifiedBy>Amy_Hinds</cp:lastModifiedBy>
  <cp:revision>1</cp:revision>
  <dcterms:modified xsi:type="dcterms:W3CDTF">2018-09-13T03:46:14Z</dcterms:modified>
</cp:coreProperties>
</file>