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Tinos" panose="020B0604020202020204" charset="0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1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12e29c6b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12e29c6b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12e29c6b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12e29c6b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12e29c6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12e29c6b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If you change the levels of the other variables, you will not know if the increase (or decrease)</a:t>
            </a:r>
            <a:br>
              <a:rPr lang="en"/>
            </a:br>
            <a:r>
              <a:rPr lang="en"/>
              <a:t> was caused by the variable you were testing.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12e29c6b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12e29c6b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12e29c6b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12e29c6b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12e29c6b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12e29c6b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12e29c6b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12e29c6b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17c7031d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17c7031d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17c7031d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17c7031d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17c7031d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17c7031d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12e29c6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12e29c6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" name="Google Shape;49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corner.com/flash/waterweed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918050" y="1421275"/>
            <a:ext cx="5944200" cy="13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/>
              <a:t>Science Starter:</a:t>
            </a:r>
            <a:endParaRPr sz="1900" u="sng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Part 1: </a:t>
            </a:r>
            <a:r>
              <a:rPr lang="en" sz="1800" b="0"/>
              <a:t>Have your workbook out and complete the learning target and success criteria for today! </a:t>
            </a:r>
            <a:endParaRPr sz="1800" b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Part 2:</a:t>
            </a:r>
            <a:r>
              <a:rPr lang="en" sz="1800" b="0"/>
              <a:t> Please take out “</a:t>
            </a:r>
            <a:r>
              <a:rPr lang="en" sz="1800" b="0" i="1" u="sng"/>
              <a:t>Effect of Light Level and CO</a:t>
            </a:r>
            <a:r>
              <a:rPr lang="en" sz="1500" b="0" i="1" u="sng"/>
              <a:t>2</a:t>
            </a:r>
            <a:r>
              <a:rPr lang="en" sz="1800" b="0" i="1" u="sng"/>
              <a:t> Level on Photosynthesis</a:t>
            </a:r>
            <a:r>
              <a:rPr lang="en" sz="1800" b="0"/>
              <a:t>”  from workbook, and have this out on your desk. </a:t>
            </a:r>
            <a:endParaRPr sz="1800" b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Part 3: </a:t>
            </a:r>
            <a:r>
              <a:rPr lang="en" sz="1800" b="0"/>
              <a:t>Get a laptop, place it on your desk, </a:t>
            </a:r>
            <a:r>
              <a:rPr lang="en" sz="1800"/>
              <a:t>DO NOT</a:t>
            </a:r>
            <a:r>
              <a:rPr lang="en" sz="1800" b="0"/>
              <a:t> open/log in.</a:t>
            </a:r>
            <a:br>
              <a:rPr lang="en" sz="1800" b="0"/>
            </a:br>
            <a:r>
              <a:rPr lang="en" sz="1800" b="0"/>
              <a:t>WAIT FOR YOUR NUMBER TO BE CALLED  </a:t>
            </a:r>
            <a:endParaRPr sz="1800" b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57" name="Google Shape;57;p12"/>
          <p:cNvSpPr txBox="1"/>
          <p:nvPr/>
        </p:nvSpPr>
        <p:spPr>
          <a:xfrm>
            <a:off x="1483025" y="553200"/>
            <a:ext cx="25785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Monday,September 10, 2018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" name="Google Shape;58;p12"/>
          <p:cNvSpPr txBox="1"/>
          <p:nvPr/>
        </p:nvSpPr>
        <p:spPr>
          <a:xfrm>
            <a:off x="1765500" y="2824800"/>
            <a:ext cx="61794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Oswald"/>
                <a:ea typeface="Oswald"/>
                <a:cs typeface="Oswald"/>
                <a:sym typeface="Oswald"/>
              </a:rPr>
              <a:t>Learning Target: </a:t>
            </a:r>
            <a:r>
              <a:rPr lang="en" sz="1800">
                <a:latin typeface="Oswald"/>
                <a:ea typeface="Oswald"/>
                <a:cs typeface="Oswald"/>
                <a:sym typeface="Oswald"/>
              </a:rPr>
              <a:t>I will learn the effects of light level &amp; carbon dioxide level on the rate of photosynthesis.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Oswald"/>
                <a:ea typeface="Oswald"/>
                <a:cs typeface="Oswald"/>
                <a:sym typeface="Oswald"/>
              </a:rPr>
              <a:t>Success Criteria:</a:t>
            </a:r>
            <a:r>
              <a:rPr lang="en" sz="1800">
                <a:latin typeface="Oswald"/>
                <a:ea typeface="Oswald"/>
                <a:cs typeface="Oswald"/>
                <a:sym typeface="Oswald"/>
              </a:rPr>
              <a:t> I can identify the limiting factors affecting the rate of photosynthesis.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Google Shape;59;p12"/>
          <p:cNvSpPr txBox="1"/>
          <p:nvPr/>
        </p:nvSpPr>
        <p:spPr>
          <a:xfrm>
            <a:off x="85400" y="3506500"/>
            <a:ext cx="11862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on Wednesday </a:t>
            </a:r>
            <a:endParaRPr/>
          </a:p>
        </p:txBody>
      </p:sp>
      <p:sp>
        <p:nvSpPr>
          <p:cNvPr id="60" name="Google Shape;60;p12"/>
          <p:cNvSpPr/>
          <p:nvPr/>
        </p:nvSpPr>
        <p:spPr>
          <a:xfrm>
            <a:off x="1134025" y="3739000"/>
            <a:ext cx="697500" cy="24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1: Effect of Light Level on Photosynthesis   </a:t>
            </a: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Let’s get started! </a:t>
            </a:r>
            <a:endParaRPr/>
          </a:p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◈"/>
            </a:pPr>
            <a:r>
              <a:rPr lang="en" sz="2000"/>
              <a:t>Log in and open </a:t>
            </a:r>
            <a:r>
              <a:rPr lang="en" sz="2000" b="1"/>
              <a:t>Internet Explorer</a:t>
            </a:r>
            <a:r>
              <a:rPr lang="en" sz="2000"/>
              <a:t>, type in the link:</a:t>
            </a:r>
            <a:br>
              <a:rPr lang="en" sz="2000"/>
            </a:br>
            <a:r>
              <a:rPr lang="en" sz="2000" u="sng">
                <a:solidFill>
                  <a:schemeClr val="hlink"/>
                </a:solidFill>
                <a:hlinkClick r:id="rId3"/>
              </a:rPr>
              <a:t>http://www.biologycorner.com/flash/waterweed.html</a:t>
            </a:r>
            <a:br>
              <a:rPr lang="en" sz="2000"/>
            </a:b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◈"/>
            </a:pPr>
            <a:r>
              <a:rPr lang="en" sz="2000"/>
              <a:t>Set the simulator to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Colorless light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CO</a:t>
            </a:r>
            <a:r>
              <a:rPr lang="en" sz="2000" baseline="-25000"/>
              <a:t>2</a:t>
            </a:r>
            <a:r>
              <a:rPr lang="en" sz="2000"/>
              <a:t> level 6.0</a:t>
            </a:r>
            <a:endParaRPr sz="20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We are going to do the first data point together. </a:t>
            </a:r>
            <a:endParaRPr sz="2000"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Light Level on Photosynthesis 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◈"/>
            </a:pPr>
            <a:r>
              <a:rPr lang="en" sz="2000"/>
              <a:t>After you are done completing the chart, answer the following question: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Based on the data, what light level results in the fastest rate of photosynthesis? Propose an explanation for these results. 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CO</a:t>
            </a:r>
            <a:r>
              <a:rPr lang="en" sz="1500"/>
              <a:t>2</a:t>
            </a:r>
            <a:r>
              <a:rPr lang="en"/>
              <a:t> Level on Photosynthesis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will now develop an experiment to test how the level of CO</a:t>
            </a:r>
            <a:r>
              <a:rPr lang="en" sz="1200"/>
              <a:t>2</a:t>
            </a:r>
            <a:r>
              <a:rPr lang="en" sz="1800"/>
              <a:t> affects the rate of photosynthesis.  </a:t>
            </a:r>
            <a:endParaRPr sz="1800"/>
          </a:p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</a:pPr>
            <a:r>
              <a:rPr lang="en" sz="1800"/>
              <a:t>A data table is provided in your worksheet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◈"/>
            </a:pPr>
            <a:r>
              <a:rPr lang="en" sz="1800"/>
              <a:t>Remember  to include variables, such as: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Light intensity (set this number as a constant, we are observing what happens to CO</a:t>
            </a:r>
            <a:r>
              <a:rPr lang="en" sz="1200"/>
              <a:t>2</a:t>
            </a:r>
            <a:r>
              <a:rPr lang="en" sz="1800"/>
              <a:t> levels)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CO</a:t>
            </a:r>
            <a:r>
              <a:rPr lang="en" sz="1200"/>
              <a:t>2</a:t>
            </a:r>
            <a:r>
              <a:rPr lang="en" sz="1800"/>
              <a:t> level (increasing amounts) 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Amount of bubbles produced </a:t>
            </a:r>
            <a:endParaRPr sz="18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Set light to colorless! </a:t>
            </a:r>
            <a:endParaRPr sz="1800"/>
          </a:p>
        </p:txBody>
      </p:sp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QUESTION</a:t>
            </a: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1341250" y="1378825"/>
            <a:ext cx="71067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Why is it important that you keep two variables constant</a:t>
            </a:r>
            <a:br>
              <a:rPr lang="en" sz="2000"/>
            </a:br>
            <a:r>
              <a:rPr lang="en" sz="2000"/>
              <a:t> (such as light level &amp; color) while you’re testing how a third variable (CO</a:t>
            </a:r>
            <a:r>
              <a:rPr lang="en" sz="1200"/>
              <a:t>2</a:t>
            </a:r>
            <a:r>
              <a:rPr lang="en" sz="2000"/>
              <a:t> level) affects photosynthesis?</a:t>
            </a:r>
            <a:endParaRPr sz="2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LAUNCH:</a:t>
            </a:r>
            <a:endParaRPr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Do the Right Thing Even When No One Is Looking!</a:t>
            </a:r>
            <a:endParaRPr i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ctrTitle"/>
          </p:nvPr>
        </p:nvSpPr>
        <p:spPr>
          <a:xfrm>
            <a:off x="1918050" y="1562750"/>
            <a:ext cx="5944200" cy="12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/>
              <a:t>Science Starter:</a:t>
            </a:r>
            <a:endParaRPr sz="1900" u="sng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Part 1: </a:t>
            </a:r>
            <a:r>
              <a:rPr lang="en" sz="1800" b="0"/>
              <a:t>Have your workbook out and complete the learning target and success criteria for today! </a:t>
            </a:r>
            <a:br>
              <a:rPr lang="en" sz="1800" b="0"/>
            </a:br>
            <a:r>
              <a:rPr lang="en" sz="1800" b="0">
                <a:highlight>
                  <a:srgbClr val="FFFF00"/>
                </a:highlight>
              </a:rPr>
              <a:t>(DO NOT need to copy, just draw arrows from yesterday to today)</a:t>
            </a:r>
            <a:endParaRPr sz="1800" b="0">
              <a:highlight>
                <a:srgbClr val="FFFF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Part 2:</a:t>
            </a:r>
            <a:r>
              <a:rPr lang="en" sz="1800" b="0"/>
              <a:t> Please take out “</a:t>
            </a:r>
            <a:r>
              <a:rPr lang="en" sz="1800" b="0" i="1" u="sng"/>
              <a:t>Effect of Light Level and CO</a:t>
            </a:r>
            <a:r>
              <a:rPr lang="en" sz="1500" b="0" i="1" u="sng"/>
              <a:t>2</a:t>
            </a:r>
            <a:r>
              <a:rPr lang="en" sz="1800" b="0" i="1" u="sng"/>
              <a:t> Level on Photosynthesis</a:t>
            </a:r>
            <a:r>
              <a:rPr lang="en" sz="1800" b="0"/>
              <a:t>”  from workbook, and have this out on your desk. </a:t>
            </a:r>
            <a:endParaRPr sz="1800" b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Part 3: </a:t>
            </a:r>
            <a:r>
              <a:rPr lang="en" sz="1800" b="0"/>
              <a:t>Get a laptop, place it on your desk, </a:t>
            </a:r>
            <a:r>
              <a:rPr lang="en" sz="1800"/>
              <a:t>DO NOT</a:t>
            </a:r>
            <a:r>
              <a:rPr lang="en" sz="1800" b="0"/>
              <a:t> open/log in.  </a:t>
            </a:r>
            <a:endParaRPr sz="1800" b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156" name="Google Shape;156;p25"/>
          <p:cNvSpPr txBox="1"/>
          <p:nvPr/>
        </p:nvSpPr>
        <p:spPr>
          <a:xfrm>
            <a:off x="1470725" y="479375"/>
            <a:ext cx="173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Tuesday,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 11, 2018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1800450" y="3083225"/>
            <a:ext cx="61794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latin typeface="Oswald"/>
                <a:ea typeface="Oswald"/>
                <a:cs typeface="Oswald"/>
                <a:sym typeface="Oswald"/>
              </a:rPr>
              <a:t>Learning Target: </a:t>
            </a:r>
            <a:r>
              <a:rPr lang="en" sz="1500">
                <a:latin typeface="Oswald"/>
                <a:ea typeface="Oswald"/>
                <a:cs typeface="Oswald"/>
                <a:sym typeface="Oswald"/>
              </a:rPr>
              <a:t>I will learn the effects of light level &amp; carbon dioxide level on the rate of photosynthesis. 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Oswald"/>
              <a:ea typeface="Oswald"/>
              <a:cs typeface="Oswald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latin typeface="Oswald"/>
                <a:ea typeface="Oswald"/>
                <a:cs typeface="Oswald"/>
                <a:sym typeface="Oswald"/>
              </a:rPr>
              <a:t>Success Criteria:</a:t>
            </a:r>
            <a:r>
              <a:rPr lang="en" sz="1500">
                <a:latin typeface="Oswald"/>
                <a:ea typeface="Oswald"/>
                <a:cs typeface="Oswald"/>
                <a:sym typeface="Oswald"/>
              </a:rPr>
              <a:t> I can identify the limiting factors affecting the rate of photosynthesis. 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2"/>
          </p:nvPr>
        </p:nvSpPr>
        <p:spPr>
          <a:xfrm>
            <a:off x="1556175" y="1578150"/>
            <a:ext cx="661680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Good Things 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Virtual Photosynthesis Lab, Day 2 (Last Day!)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Lab Analysis Questions (TICKET OUT THE DOOR) 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Reflection Question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Launch</a:t>
            </a:r>
            <a:endParaRPr sz="2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 Working on...</a:t>
            </a:r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Developing your experiment→ Testing how the level of CO2 affects rate of photosynthesis </a:t>
            </a:r>
            <a:br>
              <a:rPr lang="en" sz="2000"/>
            </a:b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After you are done filling out your Data Table, answer question 2. </a:t>
            </a:r>
            <a:br>
              <a:rPr lang="en" sz="2000"/>
            </a:b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START your Lab Analysis </a:t>
            </a:r>
            <a:endParaRPr sz="2000"/>
          </a:p>
          <a:p>
            <a:pPr marL="91440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DUE TODAY! </a:t>
            </a:r>
            <a:endParaRPr sz="2000"/>
          </a:p>
        </p:txBody>
      </p:sp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QUESTION</a:t>
            </a: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1341250" y="1378825"/>
            <a:ext cx="71067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What factors can affect the rate of photosynthesis? </a:t>
            </a:r>
            <a:endParaRPr sz="2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LAUNCH:</a:t>
            </a:r>
            <a:endParaRPr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Do the Right Thing Even When No One Is Looking!</a:t>
            </a:r>
            <a:endParaRPr i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Jobs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6425" y="1479375"/>
            <a:ext cx="3933600" cy="29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u="sng"/>
              <a:t>2nd Period</a:t>
            </a:r>
            <a:endParaRPr sz="1800" b="1" u="sng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Attendance Assistant--Vianna Salinas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Printer Assistant--Mason Jones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Rater Assistant--Aubrey Voss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Substitute Assistant--Bryten Criswell</a:t>
            </a:r>
            <a:endParaRPr sz="18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Time Keeper Assistant--Aidan Harrison</a:t>
            </a:r>
            <a:endParaRPr sz="1800"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4279925" y="1143000"/>
            <a:ext cx="4384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3rd  Period</a:t>
            </a:r>
            <a:endParaRPr sz="1800" b="1" u="sng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Attendance Assistant--Zariya Giles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Printer Assistant--Tyler Suarez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Rater Assistant--Landon Murray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Substitute Assistant--Hunter Lopez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Time Keeper Assistant--Jamir Norman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Jobs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66425" y="1479375"/>
            <a:ext cx="3933600" cy="29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u="sng"/>
              <a:t>4th  Period</a:t>
            </a:r>
            <a:endParaRPr sz="1800" b="1" u="sng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Attendance Assistant--Israa Wadif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Printer Assistant--Jason Ezeotti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Rater Assistant--Aniyah Harper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Substitute Assistant--Bella Garrett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Time Keeper Assistant--Kylie Gutierrez</a:t>
            </a:r>
            <a:endParaRPr sz="180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4279925" y="1143000"/>
            <a:ext cx="4384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6th  Period</a:t>
            </a:r>
            <a:endParaRPr sz="1800" b="1" u="sng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Attendance Assistant--Adiaha Chidi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Printer Assistant--Baraka Odiyo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Rater Assistant--Sophia Spiller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Substitute Assistant--Paris Ruiz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Time Keeper Assistant--Brock Mintken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Jobs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2495825" y="1513625"/>
            <a:ext cx="5148300" cy="26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7th  Period</a:t>
            </a:r>
            <a:endParaRPr sz="1800" b="1" u="sng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Attendance Assistant--Carlos Perez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Printer Assistant--Chance Willet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Rater Assistant--Loisgrace Sevillano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Substitute Assistant--Ryleigh Phillips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Time Keeper Assistant--Luis Medina</a:t>
            </a:r>
            <a:endParaRPr sz="18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2"/>
          </p:nvPr>
        </p:nvSpPr>
        <p:spPr>
          <a:xfrm>
            <a:off x="1556175" y="1578150"/>
            <a:ext cx="661680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Job Assignments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Good Things 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Virtual Photosynthesis Lab, Day 1 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Reflection Question</a:t>
            </a: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Launch</a:t>
            </a:r>
            <a:endParaRPr sz="2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97" name="Google Shape;97;p17"/>
          <p:cNvSpPr txBox="1">
            <a:spLocks noGrp="1"/>
          </p:cNvSpPr>
          <p:nvPr>
            <p:ph type="ctrTitle" idx="4294967295"/>
          </p:nvPr>
        </p:nvSpPr>
        <p:spPr>
          <a:xfrm>
            <a:off x="1544700" y="820550"/>
            <a:ext cx="3234300" cy="5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INTRODUCTION:</a:t>
            </a:r>
            <a:endParaRPr sz="2500"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4294967295"/>
          </p:nvPr>
        </p:nvSpPr>
        <p:spPr>
          <a:xfrm>
            <a:off x="1544700" y="1225950"/>
            <a:ext cx="3422400" cy="29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◈"/>
            </a:pPr>
            <a:r>
              <a:rPr lang="en" sz="1500"/>
              <a:t>We will be looking at the production of oxygen as a plant photosynthesizes</a:t>
            </a:r>
            <a:endParaRPr sz="15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◈"/>
            </a:pPr>
            <a:r>
              <a:rPr lang="en" sz="1500"/>
              <a:t>Reaction →Elodea plants in water with baking soda to provide carbon </a:t>
            </a:r>
            <a:endParaRPr sz="15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◈"/>
            </a:pPr>
            <a:r>
              <a:rPr lang="en" sz="1500"/>
              <a:t>This plant can be exposed to varying intensities of light </a:t>
            </a:r>
            <a:endParaRPr sz="1500"/>
          </a:p>
          <a:p>
            <a: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◈"/>
            </a:pPr>
            <a:r>
              <a:rPr lang="en" sz="1500"/>
              <a:t>Oxygen will be measured in the number of bubbles produced by plant  </a:t>
            </a:r>
            <a:r>
              <a:rPr lang="en" sz="1500" b="1"/>
              <a:t> </a:t>
            </a:r>
            <a:endParaRPr sz="1500" b="1"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8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6" name="Google Shape;106;p18"/>
          <p:cNvSpPr txBox="1">
            <a:spLocks noGrp="1"/>
          </p:cNvSpPr>
          <p:nvPr>
            <p:ph type="ctrTitle" idx="4294967295"/>
          </p:nvPr>
        </p:nvSpPr>
        <p:spPr>
          <a:xfrm>
            <a:off x="1544700" y="820550"/>
            <a:ext cx="3234300" cy="5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INTRODUCTION:</a:t>
            </a:r>
            <a:endParaRPr sz="2500"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4294967295"/>
          </p:nvPr>
        </p:nvSpPr>
        <p:spPr>
          <a:xfrm>
            <a:off x="1353550" y="1225950"/>
            <a:ext cx="3698400" cy="29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◈"/>
            </a:pPr>
            <a:r>
              <a:rPr lang="en" sz="1500"/>
              <a:t>The simulation will address 2 factors affecting rate of photosynthesis:</a:t>
            </a:r>
            <a:endParaRPr sz="1500"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" sz="1500" b="1"/>
              <a:t>Light intensity</a:t>
            </a:r>
            <a:endParaRPr sz="1500" b="1"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" sz="1500" b="1"/>
              <a:t>Carbon dioxide </a:t>
            </a:r>
            <a:br>
              <a:rPr lang="en" sz="1500" b="1"/>
            </a:br>
            <a:endParaRPr sz="1500" b="1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◈"/>
            </a:pPr>
            <a:r>
              <a:rPr lang="en" sz="1500"/>
              <a:t>These can be adjusted in the simulator to determine how these factors affect the rate of photosynthesis  </a:t>
            </a:r>
            <a:endParaRPr sz="1500"/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Do the Pre-Lab Together: 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Write the equation for photosynthesis</a:t>
            </a:r>
            <a:endParaRPr sz="20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6 CO</a:t>
            </a:r>
            <a:r>
              <a:rPr lang="en" sz="1200"/>
              <a:t>2</a:t>
            </a:r>
            <a:r>
              <a:rPr lang="en" sz="2000"/>
              <a:t> + 6 H</a:t>
            </a:r>
            <a:r>
              <a:rPr lang="en" sz="1200"/>
              <a:t>2</a:t>
            </a:r>
            <a:r>
              <a:rPr lang="en" sz="2000"/>
              <a:t>O + radiant energy → C</a:t>
            </a:r>
            <a:r>
              <a:rPr lang="en" sz="1200"/>
              <a:t>6</a:t>
            </a:r>
            <a:r>
              <a:rPr lang="en" sz="2000"/>
              <a:t>H</a:t>
            </a:r>
            <a:r>
              <a:rPr lang="en" sz="1200"/>
              <a:t>12</a:t>
            </a:r>
            <a:r>
              <a:rPr lang="en" sz="2000"/>
              <a:t>O</a:t>
            </a:r>
            <a:r>
              <a:rPr lang="en" sz="1200"/>
              <a:t>6</a:t>
            </a:r>
            <a:r>
              <a:rPr lang="en" sz="2000"/>
              <a:t> + 6 O</a:t>
            </a:r>
            <a:r>
              <a:rPr lang="en" sz="1200"/>
              <a:t>2</a:t>
            </a:r>
            <a:r>
              <a:rPr lang="en" sz="2000"/>
              <a:t>  </a:t>
            </a:r>
            <a:endParaRPr sz="20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(Please write the equation down on your worksheet, under Pre-Lab)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1556175" y="1378825"/>
            <a:ext cx="68919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/>
              <a:t>Effect of Light and Carbon Dioxide Levels on Photosynthesis</a:t>
            </a:r>
            <a:endParaRPr sz="2000" b="1"/>
          </a:p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How will light intensity affect the rate of photosynthesis?</a:t>
            </a:r>
            <a:br>
              <a:rPr lang="en" sz="2000"/>
            </a:br>
            <a:endParaRPr sz="20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How will the amount of carbon dioxide available affect the rate of photosynthesis?</a:t>
            </a:r>
            <a:endParaRPr sz="2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(Please write your predictions down in your worksheet)</a:t>
            </a:r>
            <a:endParaRPr sz="2000"/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TURN!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/>
              <a:t>PREDICTION</a:t>
            </a:r>
            <a:endParaRPr sz="2000" b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Office PowerPoint</Application>
  <PresentationFormat>On-screen Show (16:9)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Tinos</vt:lpstr>
      <vt:lpstr>Oswald</vt:lpstr>
      <vt:lpstr>Arial</vt:lpstr>
      <vt:lpstr>Quintus template</vt:lpstr>
      <vt:lpstr>Science Starter: Part 1: Have your workbook out and complete the learning target and success criteria for today!  Part 2: Please take out “Effect of Light Level and CO2 Level on Photosynthesis”  from workbook, and have this out on your desk.  Part 3: Get a laptop, place it on your desk, DO NOT open/log in. WAIT FOR YOUR NUMBER TO BE CALLED   </vt:lpstr>
      <vt:lpstr>Classroom Jobs</vt:lpstr>
      <vt:lpstr>Classroom Jobs</vt:lpstr>
      <vt:lpstr>Classroom Jobs</vt:lpstr>
      <vt:lpstr>AGENDA</vt:lpstr>
      <vt:lpstr>INTRODUCTION:</vt:lpstr>
      <vt:lpstr>INTRODUCTION:</vt:lpstr>
      <vt:lpstr>Let’s Do the Pre-Lab Together: </vt:lpstr>
      <vt:lpstr>YOUR TURN!  PREDICTION</vt:lpstr>
      <vt:lpstr>DAY 1: Effect of Light Level on Photosynthesis   </vt:lpstr>
      <vt:lpstr>Effect of Light Level on Photosynthesis </vt:lpstr>
      <vt:lpstr>Effect of CO2 Level on Photosynthesis</vt:lpstr>
      <vt:lpstr>REFLECTION QUESTION</vt:lpstr>
      <vt:lpstr>Science Starter: Part 1: Have your workbook out and complete the learning target and success criteria for today!  (DO NOT need to copy, just draw arrows from yesterday to today) Part 2: Please take out “Effect of Light Level and CO2 Level on Photosynthesis”  from workbook, and have this out on your desk.  Part 3: Get a laptop, place it on your desk, DO NOT open/log in.   </vt:lpstr>
      <vt:lpstr>AGENDA</vt:lpstr>
      <vt:lpstr>Continue Working on...</vt:lpstr>
      <vt:lpstr>REFLECTION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Starter: Part 1: Have your workbook out and complete the learning target and success criteria for today!  Part 2: Please take out “Effect of Light Level and CO2 Level on Photosynthesis”  from workbook, and have this out on your desk.  Part 3: Get a laptop, place it on your desk, DO NOT open/log in. WAIT FOR YOUR NUMBER TO BE CALLED   </dc:title>
  <dc:creator>Amy Hinds</dc:creator>
  <cp:lastModifiedBy>Amy Hinds</cp:lastModifiedBy>
  <cp:revision>1</cp:revision>
  <dcterms:modified xsi:type="dcterms:W3CDTF">2018-09-10T01:41:10Z</dcterms:modified>
</cp:coreProperties>
</file>