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Dosis" panose="020B0604020202020204" charset="0"/>
      <p:regular r:id="rId16"/>
      <p:bold r:id="rId17"/>
    </p:embeddedFont>
    <p:embeddedFont>
      <p:font typeface="Dosis Light" panose="020B0604020202020204" charset="0"/>
      <p:regular r:id="rId18"/>
      <p:bold r:id="rId19"/>
    </p:embeddedFont>
    <p:embeddedFont>
      <p:font typeface="Pontano Sans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9060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924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16b38a41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16b38a41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17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123829d5b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123829d5b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437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123829d5b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123829d5b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598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LIght, CO2 &amp; Temp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228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64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07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557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020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85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076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721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123829d5b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123829d5b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18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9BCF6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_2">
    <p:bg>
      <p:bgPr>
        <a:solidFill>
          <a:srgbClr val="9BCF6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51B148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rgbClr val="51B148"/>
              </a:buClr>
              <a:buSzPts val="2600"/>
              <a:buChar char="⊷"/>
              <a:defRPr sz="2600" i="1">
                <a:solidFill>
                  <a:srgbClr val="51B148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⊶"/>
              <a:defRPr sz="2600" i="1">
                <a:solidFill>
                  <a:srgbClr val="51B148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⊸"/>
              <a:defRPr sz="2600" i="1">
                <a:solidFill>
                  <a:srgbClr val="51B148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●"/>
              <a:defRPr sz="2600" i="1">
                <a:solidFill>
                  <a:srgbClr val="51B148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○"/>
              <a:defRPr sz="2600" i="1">
                <a:solidFill>
                  <a:srgbClr val="51B148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■"/>
              <a:defRPr sz="2600" i="1">
                <a:solidFill>
                  <a:srgbClr val="51B148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●"/>
              <a:defRPr sz="2600" i="1">
                <a:solidFill>
                  <a:srgbClr val="51B148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○"/>
              <a:defRPr sz="2600" i="1">
                <a:solidFill>
                  <a:srgbClr val="51B148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■"/>
              <a:defRPr sz="2600" i="1">
                <a:solidFill>
                  <a:srgbClr val="51B14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84F56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rgbClr val="484F5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⊷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⊶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⊸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-45325" y="49525"/>
            <a:ext cx="5760300" cy="5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Friday September 7, 2018</a:t>
            </a:r>
            <a:endParaRPr sz="2500"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>
            <a:off x="2191700" y="244025"/>
            <a:ext cx="6746400" cy="47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u="sng"/>
              <a:t>Science Starter:</a:t>
            </a:r>
            <a:endParaRPr sz="2400" b="1" u="sng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/>
              <a:t>Part 1:</a:t>
            </a:r>
            <a:r>
              <a:rPr lang="en" sz="2400"/>
              <a:t> You will have 10 minutes to complete your foldable from yesterday.</a:t>
            </a:r>
            <a:endParaRPr sz="24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u="sng"/>
              <a:t>Learning Target</a:t>
            </a:r>
            <a:r>
              <a:rPr lang="en" sz="2400"/>
              <a:t>:   (SAME AS YESTERDAY…</a:t>
            </a:r>
            <a:endParaRPr sz="24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DO NOT RECOPY) I will learn that radiant energy is transformed through photosynthesis into chemical energy. </a:t>
            </a:r>
            <a:endParaRPr sz="24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u="sng"/>
              <a:t>Success Criteria:</a:t>
            </a:r>
            <a:r>
              <a:rPr lang="en" sz="2400"/>
              <a:t> I can simulate photosynthesis and explain how the chemical reactions form new bonds between the elements in CO</a:t>
            </a:r>
            <a:r>
              <a:rPr lang="en" sz="2400" baseline="-25000"/>
              <a:t>2 </a:t>
            </a:r>
            <a:r>
              <a:rPr lang="en" sz="2400"/>
              <a:t>and H</a:t>
            </a:r>
            <a:r>
              <a:rPr lang="en" sz="2400" baseline="-25000"/>
              <a:t>2</a:t>
            </a:r>
            <a:r>
              <a:rPr lang="en" sz="2400"/>
              <a:t>O, making glucose, and releasing O</a:t>
            </a:r>
            <a:r>
              <a:rPr lang="en" sz="2400" baseline="-25000"/>
              <a:t>2</a:t>
            </a:r>
            <a:r>
              <a:rPr lang="en" sz="2400"/>
              <a:t>.</a:t>
            </a:r>
            <a:r>
              <a:rPr lang="en"/>
              <a:t> </a:t>
            </a:r>
            <a:r>
              <a:rPr lang="en" sz="2400"/>
              <a:t> </a:t>
            </a:r>
            <a:endParaRPr sz="2400"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78" name="Google Shape;178;p23"/>
          <p:cNvSpPr txBox="1"/>
          <p:nvPr/>
        </p:nvSpPr>
        <p:spPr>
          <a:xfrm>
            <a:off x="1445550" y="544000"/>
            <a:ext cx="74619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Photosynthesis Equation</a:t>
            </a:r>
            <a:endParaRPr sz="4800"/>
          </a:p>
        </p:txBody>
      </p:sp>
      <p:sp>
        <p:nvSpPr>
          <p:cNvPr id="179" name="Google Shape;179;p23"/>
          <p:cNvSpPr txBox="1"/>
          <p:nvPr/>
        </p:nvSpPr>
        <p:spPr>
          <a:xfrm>
            <a:off x="0" y="2356375"/>
            <a:ext cx="9144000" cy="21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6CO</a:t>
            </a:r>
            <a:r>
              <a:rPr lang="en" sz="3600" baseline="-25000"/>
              <a:t>2</a:t>
            </a:r>
            <a:r>
              <a:rPr lang="en" sz="3600"/>
              <a:t> + 6H</a:t>
            </a:r>
            <a:r>
              <a:rPr lang="en" sz="3600" baseline="-25000"/>
              <a:t>2</a:t>
            </a:r>
            <a:r>
              <a:rPr lang="en" sz="3600"/>
              <a:t>O 						C</a:t>
            </a:r>
            <a:r>
              <a:rPr lang="en" sz="3600" baseline="-25000"/>
              <a:t>6</a:t>
            </a:r>
            <a:r>
              <a:rPr lang="en" sz="3600"/>
              <a:t>H</a:t>
            </a:r>
            <a:r>
              <a:rPr lang="en" sz="3600" baseline="-25000"/>
              <a:t>12</a:t>
            </a:r>
            <a:r>
              <a:rPr lang="en" sz="3600"/>
              <a:t>O</a:t>
            </a:r>
            <a:r>
              <a:rPr lang="en" sz="3600" baseline="-25000"/>
              <a:t>6</a:t>
            </a:r>
            <a:r>
              <a:rPr lang="en" sz="3600"/>
              <a:t> + 6O</a:t>
            </a:r>
            <a:r>
              <a:rPr lang="en" sz="3600" baseline="-25000"/>
              <a:t>2</a:t>
            </a:r>
            <a:endParaRPr sz="3600" baseline="-25000"/>
          </a:p>
        </p:txBody>
      </p:sp>
      <p:sp>
        <p:nvSpPr>
          <p:cNvPr id="180" name="Google Shape;180;p23"/>
          <p:cNvSpPr/>
          <p:nvPr/>
        </p:nvSpPr>
        <p:spPr>
          <a:xfrm>
            <a:off x="3280625" y="2647750"/>
            <a:ext cx="2204400" cy="39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3"/>
          <p:cNvSpPr txBox="1"/>
          <p:nvPr/>
        </p:nvSpPr>
        <p:spPr>
          <a:xfrm>
            <a:off x="3381975" y="2394400"/>
            <a:ext cx="18117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Radiant Energy</a:t>
            </a:r>
            <a:endParaRPr/>
          </a:p>
        </p:txBody>
      </p:sp>
      <p:sp>
        <p:nvSpPr>
          <p:cNvPr id="182" name="Google Shape;182;p23"/>
          <p:cNvSpPr txBox="1"/>
          <p:nvPr/>
        </p:nvSpPr>
        <p:spPr>
          <a:xfrm>
            <a:off x="0" y="3547250"/>
            <a:ext cx="91440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Carbon Dioxide &amp;  Water + Sunlight  (enter a plant) PRODUCTS--Glucose &amp; Oxygen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11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2495250" y="588500"/>
            <a:ext cx="4107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Dosis"/>
                <a:ea typeface="Dosis"/>
                <a:cs typeface="Dosis"/>
                <a:sym typeface="Dosis"/>
              </a:rPr>
              <a:t>Summary</a:t>
            </a:r>
            <a:endParaRPr sz="40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1129925" y="2153925"/>
            <a:ext cx="2448300" cy="25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Dosis"/>
                <a:ea typeface="Dosis"/>
                <a:cs typeface="Dosis"/>
                <a:sym typeface="Dosis"/>
              </a:rPr>
              <a:t>How many of each kind of atom are in the </a:t>
            </a:r>
            <a:r>
              <a:rPr lang="en" sz="2000" b="1" u="sng">
                <a:latin typeface="Dosis"/>
                <a:ea typeface="Dosis"/>
                <a:cs typeface="Dosis"/>
                <a:sym typeface="Dosis"/>
              </a:rPr>
              <a:t>reactants</a:t>
            </a:r>
            <a:r>
              <a:rPr lang="en" sz="2000">
                <a:latin typeface="Dosis"/>
                <a:ea typeface="Dosis"/>
                <a:cs typeface="Dosis"/>
                <a:sym typeface="Dosis"/>
              </a:rPr>
              <a:t>?</a:t>
            </a:r>
            <a:endParaRPr sz="2000">
              <a:latin typeface="Dosis"/>
              <a:ea typeface="Dosis"/>
              <a:cs typeface="Dosis"/>
              <a:sym typeface="Dosi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Dosis"/>
              <a:ea typeface="Dosis"/>
              <a:cs typeface="Dosis"/>
              <a:sym typeface="Dosi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Dosis"/>
                <a:ea typeface="Dosis"/>
                <a:cs typeface="Dosis"/>
                <a:sym typeface="Dosis"/>
              </a:rPr>
              <a:t>Oxygen = </a:t>
            </a:r>
            <a:endParaRPr sz="2000">
              <a:latin typeface="Dosis"/>
              <a:ea typeface="Dosis"/>
              <a:cs typeface="Dosis"/>
              <a:sym typeface="Dosi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Dosis"/>
                <a:ea typeface="Dosis"/>
                <a:cs typeface="Dosis"/>
                <a:sym typeface="Dosis"/>
              </a:rPr>
              <a:t>Hydrogen =</a:t>
            </a:r>
            <a:endParaRPr sz="2000">
              <a:latin typeface="Dosis"/>
              <a:ea typeface="Dosis"/>
              <a:cs typeface="Dosis"/>
              <a:sym typeface="Dosi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Dosis"/>
                <a:ea typeface="Dosis"/>
                <a:cs typeface="Dosis"/>
                <a:sym typeface="Dosis"/>
              </a:rPr>
              <a:t>Carbon = </a:t>
            </a:r>
            <a:endParaRPr sz="2000">
              <a:latin typeface="Dosis"/>
              <a:ea typeface="Dosis"/>
              <a:cs typeface="Dosis"/>
              <a:sym typeface="Dosi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4766850" y="2153925"/>
            <a:ext cx="2307000" cy="25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How many of each kind of atom are in the </a:t>
            </a:r>
            <a:r>
              <a:rPr lang="en" sz="2000" b="1" u="sng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products</a:t>
            </a:r>
            <a:r>
              <a:rPr lang="en"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?</a:t>
            </a:r>
            <a:endParaRPr sz="20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Oxygen = </a:t>
            </a:r>
            <a:endParaRPr sz="20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Hydrogen =</a:t>
            </a:r>
            <a:endParaRPr sz="20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Carbon =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51B148"/>
                </a:solidFill>
              </a:rPr>
              <a:t>12</a:t>
            </a:fld>
            <a:endParaRPr>
              <a:solidFill>
                <a:srgbClr val="51B148"/>
              </a:solidFill>
            </a:endParaRPr>
          </a:p>
        </p:txBody>
      </p:sp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Step: </a:t>
            </a:r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Please answer questions 7-12 (worksheet)</a:t>
            </a:r>
            <a:endParaRPr sz="36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14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ctrTitle" idx="4294967295"/>
          </p:nvPr>
        </p:nvSpPr>
        <p:spPr>
          <a:xfrm>
            <a:off x="3686600" y="736950"/>
            <a:ext cx="4789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B8F567"/>
                </a:solidFill>
              </a:rPr>
              <a:t>Ticket out the door--Handout</a:t>
            </a:r>
            <a:endParaRPr sz="5000">
              <a:solidFill>
                <a:srgbClr val="B8F567"/>
              </a:solidFill>
            </a:endParaRPr>
          </a:p>
        </p:txBody>
      </p:sp>
      <p:sp>
        <p:nvSpPr>
          <p:cNvPr id="203" name="Google Shape;203;p26"/>
          <p:cNvSpPr txBox="1">
            <a:spLocks noGrp="1"/>
          </p:cNvSpPr>
          <p:nvPr>
            <p:ph type="subTitle" idx="4294967295"/>
          </p:nvPr>
        </p:nvSpPr>
        <p:spPr>
          <a:xfrm>
            <a:off x="4023200" y="1970030"/>
            <a:ext cx="4020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Please turn this in on your way out of class!!!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204" name="Google Shape;204;p2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05" name="Google Shape;205;p26"/>
          <p:cNvGrpSpPr/>
          <p:nvPr/>
        </p:nvGrpSpPr>
        <p:grpSpPr>
          <a:xfrm>
            <a:off x="463496" y="418193"/>
            <a:ext cx="1417581" cy="1380759"/>
            <a:chOff x="5926225" y="921350"/>
            <a:chExt cx="517800" cy="504350"/>
          </a:xfrm>
        </p:grpSpPr>
        <p:sp>
          <p:nvSpPr>
            <p:cNvPr id="206" name="Google Shape;206;p26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26"/>
          <p:cNvSpPr/>
          <p:nvPr/>
        </p:nvSpPr>
        <p:spPr>
          <a:xfrm>
            <a:off x="2027271" y="916449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26"/>
          <p:cNvGrpSpPr/>
          <p:nvPr/>
        </p:nvGrpSpPr>
        <p:grpSpPr>
          <a:xfrm>
            <a:off x="1749024" y="3207547"/>
            <a:ext cx="1128571" cy="1471014"/>
            <a:chOff x="2624850" y="4296000"/>
            <a:chExt cx="380400" cy="495825"/>
          </a:xfrm>
        </p:grpSpPr>
        <p:sp>
          <p:nvSpPr>
            <p:cNvPr id="210" name="Google Shape;210;p26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26"/>
          <p:cNvSpPr/>
          <p:nvPr/>
        </p:nvSpPr>
        <p:spPr>
          <a:xfrm>
            <a:off x="1119751" y="2269155"/>
            <a:ext cx="1775404" cy="981322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3404615" y="595000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6"/>
          <p:cNvSpPr txBox="1"/>
          <p:nvPr/>
        </p:nvSpPr>
        <p:spPr>
          <a:xfrm>
            <a:off x="2977800" y="3307350"/>
            <a:ext cx="6038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Dosis"/>
                <a:ea typeface="Dosis"/>
                <a:cs typeface="Dosis"/>
                <a:sym typeface="Dosis"/>
              </a:rPr>
              <a:t>Launch: </a:t>
            </a:r>
            <a:endParaRPr sz="4500">
              <a:latin typeface="Dosis"/>
              <a:ea typeface="Dosis"/>
              <a:cs typeface="Dosis"/>
              <a:sym typeface="Dosi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>
                <a:latin typeface="Dosis"/>
                <a:ea typeface="Dosis"/>
                <a:cs typeface="Dosis"/>
                <a:sym typeface="Dosis"/>
              </a:rPr>
              <a:t>Do the right thing even when no one is LOOKING!</a:t>
            </a:r>
            <a:endParaRPr sz="2500" i="1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ctrTitle" idx="4294967295"/>
          </p:nvPr>
        </p:nvSpPr>
        <p:spPr>
          <a:xfrm>
            <a:off x="624900" y="164800"/>
            <a:ext cx="2162400" cy="7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51B148"/>
                </a:solidFill>
              </a:rPr>
              <a:t>Agenda </a:t>
            </a:r>
            <a:endParaRPr sz="4000">
              <a:solidFill>
                <a:srgbClr val="51B148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4294967295"/>
          </p:nvPr>
        </p:nvSpPr>
        <p:spPr>
          <a:xfrm>
            <a:off x="344475" y="1188750"/>
            <a:ext cx="4893300" cy="31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>
                <a:solidFill>
                  <a:srgbClr val="FFFFFF"/>
                </a:solidFill>
              </a:rPr>
              <a:t>Good Things</a:t>
            </a:r>
            <a:br>
              <a:rPr lang="en">
                <a:solidFill>
                  <a:srgbClr val="FFFFFF"/>
                </a:solidFill>
              </a:rPr>
            </a:br>
            <a:endParaRPr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>
                <a:solidFill>
                  <a:srgbClr val="FFFFFF"/>
                </a:solidFill>
              </a:rPr>
              <a:t>Modeling Photosynthesis Activity</a:t>
            </a:r>
            <a:br>
              <a:rPr lang="en">
                <a:solidFill>
                  <a:srgbClr val="FFFFFF"/>
                </a:solidFill>
              </a:rPr>
            </a:br>
            <a:endParaRPr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>
                <a:solidFill>
                  <a:srgbClr val="FFFFFF"/>
                </a:solidFill>
              </a:rPr>
              <a:t>Ticket out the Door  / Reflection</a:t>
            </a:r>
            <a:br>
              <a:rPr lang="en">
                <a:solidFill>
                  <a:srgbClr val="FFFFFF"/>
                </a:solidFill>
              </a:rPr>
            </a:br>
            <a:endParaRPr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>
                <a:solidFill>
                  <a:srgbClr val="FFFFFF"/>
                </a:solidFill>
              </a:rPr>
              <a:t>Launch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7" name="Google Shape;117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82894">
            <a:off x="5405999" y="774329"/>
            <a:ext cx="2702928" cy="2702928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9" name="Google Shape;119;p15"/>
          <p:cNvSpPr/>
          <p:nvPr/>
        </p:nvSpPr>
        <p:spPr>
          <a:xfrm rot="1553879">
            <a:off x="6337783" y="3906779"/>
            <a:ext cx="1651751" cy="1002497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 rot="-7428817">
            <a:off x="7606849" y="3029768"/>
            <a:ext cx="640974" cy="998333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ctrTitle"/>
          </p:nvPr>
        </p:nvSpPr>
        <p:spPr>
          <a:xfrm>
            <a:off x="646100" y="304050"/>
            <a:ext cx="84246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00"/>
                </a:highlight>
              </a:rPr>
              <a:t>Modeling Photosynthesis Workbook Page </a:t>
            </a:r>
            <a:endParaRPr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4872800" y="1412400"/>
            <a:ext cx="3585300" cy="25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Please, </a:t>
            </a:r>
            <a:endParaRPr sz="5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DO NOT Eat the Cereal!</a:t>
            </a:r>
            <a:endParaRPr sz="5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5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Put your leaf placemat down 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From the container of cereal: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Count out of 18 of the same color pieces and place them in a pile on the leaf 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Count 12 of another color </a:t>
            </a:r>
            <a:endParaRPr/>
          </a:p>
          <a:p>
            <a: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Count 6 of another color </a:t>
            </a:r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4320075" y="812150"/>
            <a:ext cx="4366800" cy="112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Dosis"/>
                <a:ea typeface="Dosis"/>
                <a:cs typeface="Dosis"/>
                <a:sym typeface="Dosis"/>
              </a:rPr>
              <a:t>Directions</a:t>
            </a:r>
            <a:br>
              <a:rPr lang="en" b="1" u="sng">
                <a:latin typeface="Dosis"/>
                <a:ea typeface="Dosis"/>
                <a:cs typeface="Dosis"/>
                <a:sym typeface="Dosis"/>
              </a:rPr>
            </a:br>
            <a:endParaRPr b="1" u="sng">
              <a:latin typeface="Dosis"/>
              <a:ea typeface="Dosis"/>
              <a:cs typeface="Dosis"/>
              <a:sym typeface="Dosi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4320075" y="6646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</a:t>
            </a: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3990225" y="1430275"/>
            <a:ext cx="5026500" cy="30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Using your corresponding colors: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</a:pPr>
            <a:r>
              <a:rPr lang="en"/>
              <a:t>Make a H</a:t>
            </a:r>
            <a:r>
              <a:rPr lang="en" sz="1400"/>
              <a:t>2</a:t>
            </a:r>
            <a:r>
              <a:rPr lang="en"/>
              <a:t>O  molecule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</a:pPr>
            <a:r>
              <a:rPr lang="en"/>
              <a:t>Make a CO</a:t>
            </a:r>
            <a:r>
              <a:rPr lang="en" sz="1400"/>
              <a:t>2</a:t>
            </a:r>
            <a:r>
              <a:rPr lang="en"/>
              <a:t> molecule </a:t>
            </a:r>
            <a:br>
              <a:rPr lang="en"/>
            </a:b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Continue making H</a:t>
            </a:r>
            <a:r>
              <a:rPr lang="en" sz="1400"/>
              <a:t>2</a:t>
            </a:r>
            <a:r>
              <a:rPr lang="en"/>
              <a:t>O molecules and CO</a:t>
            </a:r>
            <a:r>
              <a:rPr lang="en" sz="1400"/>
              <a:t>2</a:t>
            </a:r>
            <a:r>
              <a:rPr lang="en"/>
              <a:t> molecules until all atoms (cereal pieces) are used up</a:t>
            </a: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Answer Questions 1-3 (worksheet)</a:t>
            </a:r>
            <a:endParaRPr sz="2500"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1.</a:t>
            </a:r>
            <a:r>
              <a:rPr lang="en"/>
              <a:t> How many molecules (clusters) of water were you able to make? </a:t>
            </a:r>
            <a:r>
              <a:rPr lang="en" b="1"/>
              <a:t> </a:t>
            </a:r>
            <a:endParaRPr b="1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2. </a:t>
            </a:r>
            <a:r>
              <a:rPr lang="en"/>
              <a:t>How many molecules of carbon dioxide were made?</a:t>
            </a:r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3. </a:t>
            </a:r>
            <a:r>
              <a:rPr lang="en"/>
              <a:t>Write and complete the following sentence: The reactants of photosynthesis are… </a:t>
            </a: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Radiant energy from sunlight is needed to break the bonds which hold atoms together in the H</a:t>
            </a:r>
            <a:r>
              <a:rPr lang="en" sz="1400"/>
              <a:t>2</a:t>
            </a:r>
            <a:r>
              <a:rPr lang="en"/>
              <a:t>O and CO</a:t>
            </a:r>
            <a:r>
              <a:rPr lang="en" sz="1400"/>
              <a:t>2</a:t>
            </a:r>
            <a:r>
              <a:rPr lang="en"/>
              <a:t> molecules.</a:t>
            </a:r>
            <a:endParaRPr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 b="1"/>
              <a:t>Gently shake the leaf to mix up the cereal pieces, making sure to keep all the pieces on the leaf (placemat). </a:t>
            </a:r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</a:t>
            </a:r>
            <a:endParaRPr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Directions</a:t>
            </a: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4320075" y="198800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</a:t>
            </a:r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4131275" y="988675"/>
            <a:ext cx="4555500" cy="37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Now simulate photosynthesis by recombining the atoms to form both the food and waste of plant cells 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Use the same cereal pieces to make glucose (C</a:t>
            </a:r>
            <a:r>
              <a:rPr lang="en" sz="1400"/>
              <a:t>6</a:t>
            </a:r>
            <a:r>
              <a:rPr lang="en"/>
              <a:t>H</a:t>
            </a:r>
            <a:r>
              <a:rPr lang="en" sz="1400"/>
              <a:t>12</a:t>
            </a:r>
            <a:r>
              <a:rPr lang="en"/>
              <a:t>O</a:t>
            </a:r>
            <a:r>
              <a:rPr lang="en" sz="1400"/>
              <a:t>6</a:t>
            </a:r>
            <a:r>
              <a:rPr lang="en"/>
              <a:t>). 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With the remaining pieces, put together pairs of oxygen atoms (O</a:t>
            </a:r>
            <a:r>
              <a:rPr lang="en" sz="1400"/>
              <a:t>2</a:t>
            </a:r>
            <a:r>
              <a:rPr lang="en"/>
              <a:t>). </a:t>
            </a:r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6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Answer Questions 4-6 (worksheet)</a:t>
            </a:r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4. How many oxygen molecules did you make?</a:t>
            </a: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5. How many glucose molecules did you make? </a:t>
            </a:r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6. Write and complete the following sentence: The products of photosynthesis are...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On-screen Show (16:9)</PresentationFormat>
  <Paragraphs>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Dosis</vt:lpstr>
      <vt:lpstr>Dosis Light</vt:lpstr>
      <vt:lpstr>Pontano Sans</vt:lpstr>
      <vt:lpstr>Solanio template</vt:lpstr>
      <vt:lpstr>Friday September 7, 2018</vt:lpstr>
      <vt:lpstr>Agenda </vt:lpstr>
      <vt:lpstr> Modeling Photosynthesis Workbook Page </vt:lpstr>
      <vt:lpstr>Directions  Step 1 </vt:lpstr>
      <vt:lpstr>Step 2</vt:lpstr>
      <vt:lpstr>Step 3 Answer Questions 1-3 (worksheet)</vt:lpstr>
      <vt:lpstr>Step 4 Directions</vt:lpstr>
      <vt:lpstr>Step 5</vt:lpstr>
      <vt:lpstr>Step 6 Answer Questions 4-6 (worksheet)</vt:lpstr>
      <vt:lpstr>PowerPoint Presentation</vt:lpstr>
      <vt:lpstr>PowerPoint Presentation</vt:lpstr>
      <vt:lpstr>Last Step: </vt:lpstr>
      <vt:lpstr>Ticket out the door--Handout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September 7, 2018</dc:title>
  <dc:creator>Amy_Hinds</dc:creator>
  <cp:lastModifiedBy>Amy_Hinds</cp:lastModifiedBy>
  <cp:revision>1</cp:revision>
  <dcterms:modified xsi:type="dcterms:W3CDTF">2018-09-06T20:37:08Z</dcterms:modified>
</cp:coreProperties>
</file>