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Oxygen" panose="020B0604020202020204" charset="0"/>
      <p:bold r:id="rId20"/>
    </p:embeddedFont>
    <p:embeddedFont>
      <p:font typeface="Roboto Slab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7295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45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ff907d4a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ff907d4a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096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 need food, but they cannot eat as people do.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Respiration is opposite of Humans: Taken in O2 and expel CO2</a:t>
            </a:r>
            <a:br>
              <a:rPr lang="en"/>
            </a:b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90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Chloroplasts are special organelles unique to plant cells.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742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structure of a leaf allow the leaf to gather light?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these cells, and what do they do?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this opening (Stoma) and how does it help the leaf carry out photosynthesis?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21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plants capture light energy?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68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58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ff907d4a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ff907d4a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9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36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3501375"/>
            <a:ext cx="9144000" cy="25155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3951150"/>
            <a:ext cx="65982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687975"/>
            <a:ext cx="9197400" cy="1177900"/>
            <a:chOff x="0" y="5687975"/>
            <a:chExt cx="9197400" cy="1177900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72200" y="5687975"/>
              <a:ext cx="703500" cy="3363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leaf)">
  <p:cSld name="TITLE_AND_TWO_COLUMNS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1" descr="File:Green leaf leaves.jpg"/>
          <p:cNvPicPr preferRelativeResize="0"/>
          <p:nvPr/>
        </p:nvPicPr>
        <p:blipFill rotWithShape="1">
          <a:blip r:embed="rId2">
            <a:alphaModFix/>
          </a:blip>
          <a:srcRect l="23060" t="43020" r="25498" b="19584"/>
          <a:stretch/>
        </p:blipFill>
        <p:spPr>
          <a:xfrm rot="10800000">
            <a:off x="-118827" y="859451"/>
            <a:ext cx="2061927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_AND_TWO_COLUMNS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2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18825" y="859450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45"/>
            <a:ext cx="8229600" cy="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999999"/>
                </a:solidFill>
              </a:defRPr>
            </a:lvl1pPr>
            <a:lvl2pPr lvl="1" algn="ctr">
              <a:buNone/>
              <a:defRPr>
                <a:solidFill>
                  <a:srgbClr val="999999"/>
                </a:solidFill>
              </a:defRPr>
            </a:lvl2pPr>
            <a:lvl3pPr lvl="2" algn="ctr">
              <a:buNone/>
              <a:defRPr>
                <a:solidFill>
                  <a:srgbClr val="999999"/>
                </a:solidFill>
              </a:defRPr>
            </a:lvl3pPr>
            <a:lvl4pPr lvl="3" algn="ctr">
              <a:buNone/>
              <a:defRPr>
                <a:solidFill>
                  <a:srgbClr val="999999"/>
                </a:solidFill>
              </a:defRPr>
            </a:lvl4pPr>
            <a:lvl5pPr lvl="4" algn="ctr">
              <a:buNone/>
              <a:defRPr>
                <a:solidFill>
                  <a:srgbClr val="999999"/>
                </a:solidFill>
              </a:defRPr>
            </a:lvl5pPr>
            <a:lvl6pPr lvl="5" algn="ctr">
              <a:buNone/>
              <a:defRPr>
                <a:solidFill>
                  <a:srgbClr val="999999"/>
                </a:solidFill>
              </a:defRPr>
            </a:lvl6pPr>
            <a:lvl7pPr lvl="6" algn="ctr">
              <a:buNone/>
              <a:defRPr>
                <a:solidFill>
                  <a:srgbClr val="999999"/>
                </a:solidFill>
              </a:defRPr>
            </a:lvl7pPr>
            <a:lvl8pPr lvl="7" algn="ctr">
              <a:buNone/>
              <a:defRPr>
                <a:solidFill>
                  <a:srgbClr val="999999"/>
                </a:solidFill>
              </a:defRPr>
            </a:lvl8pPr>
            <a:lvl9pPr lvl="8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eaf)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261900" y="277350"/>
            <a:ext cx="8620200" cy="63033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261900" y="277350"/>
            <a:ext cx="8620200" cy="63033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261900" y="277350"/>
            <a:ext cx="8620200" cy="63033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2331875"/>
            <a:ext cx="9159300" cy="4526125"/>
          </a:xfrm>
          <a:custGeom>
            <a:avLst/>
            <a:gdLst/>
            <a:ahLst/>
            <a:cxnLst/>
            <a:rect l="l" t="t" r="r" b="b"/>
            <a:pathLst>
              <a:path w="366372" h="181045" extrusionOk="0">
                <a:moveTo>
                  <a:pt x="0" y="0"/>
                </a:moveTo>
                <a:lnTo>
                  <a:pt x="0" y="181045"/>
                </a:lnTo>
                <a:lnTo>
                  <a:pt x="366372" y="181045"/>
                </a:lnTo>
                <a:lnTo>
                  <a:pt x="366372" y="0"/>
                </a:lnTo>
                <a:lnTo>
                  <a:pt x="59329" y="0"/>
                </a:lnTo>
                <a:lnTo>
                  <a:pt x="45720" y="13609"/>
                </a:lnTo>
                <a:lnTo>
                  <a:pt x="32264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888416"/>
            <a:ext cx="56601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4243950"/>
            <a:ext cx="5660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 descr="File:Green leaf leaves.jpg"/>
          <p:cNvPicPr preferRelativeResize="0"/>
          <p:nvPr/>
        </p:nvPicPr>
        <p:blipFill rotWithShape="1">
          <a:blip r:embed="rId2">
            <a:alphaModFix/>
          </a:blip>
          <a:srcRect l="19968" t="34944" r="25503" b="19584"/>
          <a:stretch/>
        </p:blipFill>
        <p:spPr>
          <a:xfrm rot="-5400000">
            <a:off x="3214924" y="508425"/>
            <a:ext cx="2714150" cy="169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3723350" y="1536750"/>
            <a:ext cx="1697400" cy="11775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24650" y="2882400"/>
            <a:ext cx="5894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004430"/>
              </a:buClr>
              <a:buSzPts val="3000"/>
              <a:buChar char="◍"/>
              <a:defRPr i="1">
                <a:solidFill>
                  <a:srgbClr val="004430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4430"/>
              </a:buClr>
              <a:buSzPts val="2400"/>
              <a:buChar char="○"/>
              <a:defRPr i="1">
                <a:solidFill>
                  <a:srgbClr val="004430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4430"/>
              </a:buClr>
              <a:buSzPts val="2400"/>
              <a:buChar char="■"/>
              <a:defRPr i="1">
                <a:solidFill>
                  <a:srgbClr val="004430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004430"/>
              </a:buClr>
              <a:buSzPts val="1800"/>
              <a:buChar char="●"/>
              <a:defRPr i="1">
                <a:solidFill>
                  <a:srgbClr val="004430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004430"/>
              </a:buClr>
              <a:buSzPts val="1800"/>
              <a:buChar char="○"/>
              <a:defRPr i="1">
                <a:solidFill>
                  <a:srgbClr val="004430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004430"/>
              </a:buClr>
              <a:buSzPts val="1800"/>
              <a:buChar char="■"/>
              <a:defRPr i="1">
                <a:solidFill>
                  <a:srgbClr val="004430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004430"/>
              </a:buClr>
              <a:buSzPts val="1800"/>
              <a:buChar char="●"/>
              <a:defRPr i="1">
                <a:solidFill>
                  <a:srgbClr val="004430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004430"/>
              </a:buClr>
              <a:buSzPts val="1800"/>
              <a:buChar char="○"/>
              <a:defRPr i="1">
                <a:solidFill>
                  <a:srgbClr val="004430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004430"/>
              </a:buClr>
              <a:buSzPts val="1800"/>
              <a:buChar char="■"/>
              <a:defRPr i="1">
                <a:solidFill>
                  <a:srgbClr val="00443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0" name="Google Shape;30;p5" descr="File:Green leaf leaves.jpg"/>
          <p:cNvPicPr preferRelativeResize="0"/>
          <p:nvPr/>
        </p:nvPicPr>
        <p:blipFill rotWithShape="1">
          <a:blip r:embed="rId2">
            <a:alphaModFix/>
          </a:blip>
          <a:srcRect l="23060" t="43020" r="25498" b="19584"/>
          <a:stretch/>
        </p:blipFill>
        <p:spPr>
          <a:xfrm rot="10800000">
            <a:off x="-118827" y="859451"/>
            <a:ext cx="2061927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 descr="Flat land, big sky, Wicken Fen"/>
          <p:cNvPicPr preferRelativeResize="0"/>
          <p:nvPr/>
        </p:nvPicPr>
        <p:blipFill rotWithShape="1">
          <a:blip r:embed="rId3">
            <a:alphaModFix/>
          </a:blip>
          <a:srcRect l="17543" t="27744" r="33752" b="32456"/>
          <a:stretch/>
        </p:blipFill>
        <p:spPr>
          <a:xfrm>
            <a:off x="-118825" y="859450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8" descr="File:Green leaf leaves.jpg"/>
          <p:cNvPicPr preferRelativeResize="0"/>
          <p:nvPr/>
        </p:nvPicPr>
        <p:blipFill rotWithShape="1">
          <a:blip r:embed="rId2">
            <a:alphaModFix/>
          </a:blip>
          <a:srcRect l="23060" t="43020" r="25498" b="19584"/>
          <a:stretch/>
        </p:blipFill>
        <p:spPr>
          <a:xfrm rot="10800000">
            <a:off x="-118827" y="859451"/>
            <a:ext cx="2061927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9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ky)">
  <p:cSld name="TITLE_AND_TWO_COLUMNS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0" descr="Flat land, big sky, Wicken Fen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18825" y="859450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 Slab"/>
              <a:buNone/>
              <a:defRPr sz="2400" b="1">
                <a:solidFill>
                  <a:srgbClr val="8EC64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Char char="◍"/>
              <a:defRPr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"/>
              <a:buChar char="○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"/>
              <a:buChar char="■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1800"/>
              <a:buFont typeface="Roboto"/>
              <a:buChar char="●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1800"/>
              <a:buFont typeface="Roboto"/>
              <a:buChar char="○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■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○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■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478200" y="2893025"/>
            <a:ext cx="8187600" cy="3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Target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2500" b="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will learn that </a:t>
            </a:r>
            <a:r>
              <a:rPr lang="en" sz="2500" i="1">
                <a:solidFill>
                  <a:srgbClr val="F1C232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radiant energy</a:t>
            </a:r>
            <a:r>
              <a:rPr lang="en" sz="2500" b="0" i="1">
                <a:solidFill>
                  <a:srgbClr val="FFFFFF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500" b="0" i="1">
              <a:solidFill>
                <a:srgbClr val="FFFFFF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transformed through photosynthesis into </a:t>
            </a:r>
            <a:endParaRPr sz="2500" b="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>
                <a:solidFill>
                  <a:srgbClr val="F1C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chemical energy.</a:t>
            </a:r>
            <a:r>
              <a:rPr lang="en" sz="25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500" b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500" b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b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Success Criteria</a:t>
            </a: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2500" b="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will explain how plants absorb </a:t>
            </a:r>
            <a:endParaRPr sz="2500" b="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>
                <a:solidFill>
                  <a:srgbClr val="F1C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radiant energy</a:t>
            </a:r>
            <a:r>
              <a:rPr lang="en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500" b="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use it to power </a:t>
            </a:r>
            <a:r>
              <a:rPr lang="en" sz="2500" i="1">
                <a:solidFill>
                  <a:srgbClr val="FF99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chemical </a:t>
            </a:r>
            <a:endParaRPr sz="2500" i="1">
              <a:solidFill>
                <a:srgbClr val="FF99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reactions.</a:t>
            </a:r>
            <a:endParaRPr sz="2500" b="0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24250" y="178350"/>
            <a:ext cx="24480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Thursday September 6, 2018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940350" y="924150"/>
            <a:ext cx="7636200" cy="21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latin typeface="Times New Roman"/>
                <a:ea typeface="Times New Roman"/>
                <a:cs typeface="Times New Roman"/>
                <a:sym typeface="Times New Roman"/>
              </a:rPr>
              <a:t>Science Starter</a:t>
            </a:r>
            <a:endParaRPr sz="28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Part 1: Pick up Workbook 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Part 2: Copy the learning target and success criteria in 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your workbook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583650" y="632300"/>
            <a:ext cx="6485100" cy="51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sz="4000" b="1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AutoNum type="arabicPeriod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Things</a:t>
            </a:r>
            <a:b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AutoNum type="arabicPeriod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 Notes</a:t>
            </a:r>
            <a:b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AutoNum type="arabicPeriod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Activity: Photosynthesis Foldable </a:t>
            </a:r>
            <a:b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AutoNum type="arabicPeriod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 Question</a:t>
            </a:r>
            <a:b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mes New Roman"/>
              <a:buAutoNum type="arabicPeriod"/>
            </a:pPr>
            <a:r>
              <a:rPr lang="en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Launch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680925" y="2847050"/>
            <a:ext cx="7425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Plants make their own food, and </a:t>
            </a:r>
            <a:r>
              <a:rPr lang="en" sz="2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leaves</a:t>
            </a: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 are the major food-producing organs of plants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Photosynthesis </a:t>
            </a: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is how plants make their own food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8EC64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2188725" y="1507775"/>
            <a:ext cx="58203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680925" y="2123975"/>
            <a:ext cx="73281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8EC6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plants carry out photosynthesis?</a:t>
            </a:r>
            <a:endParaRPr sz="3000"/>
          </a:p>
        </p:txBody>
      </p:sp>
      <p:sp>
        <p:nvSpPr>
          <p:cNvPr id="129" name="Google Shape;129;p21"/>
          <p:cNvSpPr txBox="1"/>
          <p:nvPr/>
        </p:nvSpPr>
        <p:spPr>
          <a:xfrm>
            <a:off x="680925" y="5666513"/>
            <a:ext cx="6687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Plants do not breathe with lungs, but do undergo respiration, taking in </a:t>
            </a:r>
            <a:r>
              <a:rPr lang="en" sz="2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carbon dioxide (CO</a:t>
            </a:r>
            <a:r>
              <a:rPr lang="en" sz="2000" b="1" baseline="-25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 &amp; expelling </a:t>
            </a:r>
            <a:r>
              <a:rPr lang="en" sz="2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oxygen (O</a:t>
            </a:r>
            <a:r>
              <a:rPr lang="en" sz="2000" b="1" baseline="-25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1876275" y="840400"/>
            <a:ext cx="65661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Plants are made of plant cells that are box-like and are surrounded by a </a:t>
            </a:r>
            <a:r>
              <a:rPr lang="en" sz="20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cell wall</a:t>
            </a: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 to support &amp; protect plants (differ from animal cells).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565800" y="4056700"/>
            <a:ext cx="57294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Times New Roman"/>
                <a:ea typeface="Times New Roman"/>
                <a:cs typeface="Times New Roman"/>
                <a:sym typeface="Times New Roman"/>
              </a:rPr>
              <a:t>This means that leaves are the sites of </a:t>
            </a:r>
            <a:r>
              <a:rPr lang="en" sz="2200" b="1" i="1">
                <a:solidFill>
                  <a:srgbClr val="8EC6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r>
              <a:rPr lang="en" sz="2000" b="1">
                <a:solidFill>
                  <a:srgbClr val="8EC6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A series of chemical reactions that convert light energy, </a:t>
            </a:r>
            <a:r>
              <a:rPr lang="en" sz="2000" b="1" i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2000" b="1" i="1" baseline="-25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b="1" i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, and </a:t>
            </a:r>
            <a:r>
              <a:rPr lang="en" sz="2000" b="1" i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" sz="2000" b="1" i="1" baseline="-25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 b="1" i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 b="1" i="1">
                <a:latin typeface="Times New Roman"/>
                <a:ea typeface="Times New Roman"/>
                <a:cs typeface="Times New Roman"/>
                <a:sym typeface="Times New Roman"/>
              </a:rPr>
              <a:t>into the food-energy molecule glucose (simple sugar) &amp; give off  O</a:t>
            </a:r>
            <a:r>
              <a:rPr lang="en" sz="2000" b="1" i="1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000" b="1" i="1" baseline="-2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You can find me at: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@username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4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2103525" y="632775"/>
            <a:ext cx="61533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Photosynthesis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0" i="1"/>
              <a:t>A Closer Look</a:t>
            </a:r>
            <a:endParaRPr sz="2000" b="0" i="1"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25" y="2053675"/>
            <a:ext cx="7775801" cy="46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-68425" y="1966750"/>
            <a:ext cx="31209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Photosynthesis occurs</a:t>
            </a:r>
            <a:r>
              <a:rPr lang="en" sz="1600" b="1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inside the chloroplasts of mesophyll cells</a:t>
            </a:r>
            <a:endParaRPr sz="1600" b="1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07850" y="4057575"/>
            <a:ext cx="38139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Photosynthesis can take place in any plant part that has chloroplasts</a:t>
            </a:r>
            <a:endParaRPr sz="16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3659875" y="1665875"/>
            <a:ext cx="42072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Chloroplasts are only found in plant cells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"/>
          </p:nvPr>
        </p:nvSpPr>
        <p:spPr>
          <a:xfrm>
            <a:off x="5489825" y="2352675"/>
            <a:ext cx="35229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Mesophyll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cells are located near the top surface of leaf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257425" y="738650"/>
            <a:ext cx="6153300" cy="74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Leaves and Photosynthesis </a:t>
            </a:r>
            <a:endParaRPr sz="3000"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9450"/>
            <a:ext cx="5404299" cy="43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/>
        </p:nvSpPr>
        <p:spPr>
          <a:xfrm>
            <a:off x="5489825" y="3229175"/>
            <a:ext cx="3522900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Mesophyll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cells capture </a:t>
            </a: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energy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sunlight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&amp; use it to convert CO</a:t>
            </a:r>
            <a:r>
              <a:rPr lang="en" sz="2000" baseline="-25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glucose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2000" baseline="-250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000" baseline="-250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5489825" y="4668900"/>
            <a:ext cx="3522900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stoma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allows CO2 to move into leaf &amp; </a:t>
            </a:r>
            <a:r>
              <a:rPr lang="en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2000" baseline="-25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to move out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2"/>
          </p:nvPr>
        </p:nvSpPr>
        <p:spPr>
          <a:xfrm>
            <a:off x="5883300" y="2152600"/>
            <a:ext cx="3260700" cy="4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Chloroplasts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contain the green pigment chlorophyll that can </a:t>
            </a: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absorb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reflect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light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Chlorophyll molecules trap energy from the sun &amp; use it to transform </a:t>
            </a: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" sz="2000" baseline="-25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H</a:t>
            </a:r>
            <a:r>
              <a:rPr lang="en" sz="2000" baseline="-25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 into glucose</a:t>
            </a:r>
            <a:endParaRPr sz="2000">
              <a:solidFill>
                <a:srgbClr val="00000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Oxygen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 released into the atmosphere 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2240300" y="923525"/>
            <a:ext cx="6153300" cy="7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Capturing Light Energy &amp; Making Sugars 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52600"/>
            <a:ext cx="5413675" cy="42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/>
        </p:nvSpPr>
        <p:spPr>
          <a:xfrm>
            <a:off x="3594600" y="2616650"/>
            <a:ext cx="23571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Most plants appear to be green because chlorophyll reflects green light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52400" y="2250075"/>
            <a:ext cx="23571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form of radiant energy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3" name="Google Shape;163;p24"/>
          <p:cNvCxnSpPr/>
          <p:nvPr/>
        </p:nvCxnSpPr>
        <p:spPr>
          <a:xfrm>
            <a:off x="1795725" y="2616650"/>
            <a:ext cx="444600" cy="44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457200" y="496995"/>
            <a:ext cx="8229600" cy="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Let’s Summarize</a:t>
            </a:r>
            <a:endParaRPr sz="3000"/>
          </a:p>
        </p:txBody>
      </p:sp>
      <p:sp>
        <p:nvSpPr>
          <p:cNvPr id="169" name="Google Shape;169;p25"/>
          <p:cNvSpPr txBox="1"/>
          <p:nvPr/>
        </p:nvSpPr>
        <p:spPr>
          <a:xfrm>
            <a:off x="457200" y="1758350"/>
            <a:ext cx="1612200" cy="778200"/>
          </a:xfrm>
          <a:prstGeom prst="rect">
            <a:avLst/>
          </a:prstGeom>
          <a:noFill/>
          <a:ln w="152400" cap="rnd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8EC64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" sz="1800" b="1" baseline="-25000">
                <a:solidFill>
                  <a:srgbClr val="8EC64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800" b="1">
                <a:solidFill>
                  <a:srgbClr val="8EC64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b="1">
                <a:solidFill>
                  <a:srgbClr val="8EC6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" sz="1800" b="1">
                <a:solidFill>
                  <a:srgbClr val="8EC64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1800" b="1" baseline="-25000">
                <a:solidFill>
                  <a:srgbClr val="8EC64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800" b="1">
                <a:solidFill>
                  <a:srgbClr val="8EC64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1800" b="1">
              <a:solidFill>
                <a:srgbClr val="8EC64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699550" y="1758350"/>
            <a:ext cx="2204100" cy="778200"/>
          </a:xfrm>
          <a:prstGeom prst="rect">
            <a:avLst/>
          </a:prstGeom>
          <a:noFill/>
          <a:ln w="152400" cap="rnd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39EB9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Radiant </a:t>
            </a:r>
            <a:r>
              <a:rPr lang="en" sz="1800" b="1">
                <a:solidFill>
                  <a:srgbClr val="539EB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(from sunlight) </a:t>
            </a:r>
            <a:endParaRPr sz="1800" b="1">
              <a:solidFill>
                <a:srgbClr val="539EB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6041700" y="1758350"/>
            <a:ext cx="2645100" cy="802500"/>
          </a:xfrm>
          <a:prstGeom prst="rect">
            <a:avLst/>
          </a:prstGeom>
          <a:noFill/>
          <a:ln w="152400" cap="rnd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689EE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Glucose </a:t>
            </a:r>
            <a:r>
              <a:rPr lang="en" sz="1800" b="1">
                <a:solidFill>
                  <a:srgbClr val="689E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(sugar) + </a:t>
            </a:r>
            <a:r>
              <a:rPr lang="en" sz="1800" b="1">
                <a:solidFill>
                  <a:srgbClr val="689EE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" sz="1800" b="1" baseline="-25000">
                <a:solidFill>
                  <a:srgbClr val="689EE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3000" b="1">
                <a:solidFill>
                  <a:srgbClr val="689EE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>
              <a:solidFill>
                <a:srgbClr val="689EE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2235525" y="1933700"/>
            <a:ext cx="2979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4" name="Google Shape;174;p25"/>
          <p:cNvCxnSpPr/>
          <p:nvPr/>
        </p:nvCxnSpPr>
        <p:spPr>
          <a:xfrm>
            <a:off x="5181975" y="2171975"/>
            <a:ext cx="58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" name="Google Shape;175;p25"/>
          <p:cNvSpPr txBox="1"/>
          <p:nvPr/>
        </p:nvSpPr>
        <p:spPr>
          <a:xfrm>
            <a:off x="1262700" y="3174253"/>
            <a:ext cx="6618600" cy="3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Plants need 3 Major items for photosynthesis to work: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Carbon dioxide </a:t>
            </a:r>
            <a:endParaRPr sz="20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  <a:endParaRPr sz="20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Radiant energy from sunlight </a:t>
            </a:r>
            <a:endParaRPr sz="2000"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These 3 items combine together to produce glucose (a sugar used as a food source for the plant) and oxygen.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This process occurs in chloroplasts of each plant cell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subTitle" idx="1"/>
          </p:nvPr>
        </p:nvSpPr>
        <p:spPr>
          <a:xfrm>
            <a:off x="245100" y="3166525"/>
            <a:ext cx="86538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and paste the cell &amp; chloroplast in a lined sheet of paper as flip flaps (use tape)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information from your notes under each flip flap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out the plant &amp; sun gluing down into your paper 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73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lphaLcPeriod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 all the parts of photosynthesis (needs &amp; byproducts) with arrows around the diagram 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you’re finished, respond to the writing prompt </a:t>
            </a:r>
            <a:b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(paste this prompt on the same piece of paper) </a:t>
            </a:r>
            <a:endParaRPr sz="2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ctrTitle"/>
          </p:nvPr>
        </p:nvSpPr>
        <p:spPr>
          <a:xfrm>
            <a:off x="159600" y="2406700"/>
            <a:ext cx="88248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Photosynthesis Foldable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ctrTitle" idx="4294967295"/>
          </p:nvPr>
        </p:nvSpPr>
        <p:spPr>
          <a:xfrm>
            <a:off x="1314000" y="2431850"/>
            <a:ext cx="6516000" cy="10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Reflection Question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4294967295"/>
          </p:nvPr>
        </p:nvSpPr>
        <p:spPr>
          <a:xfrm>
            <a:off x="1747800" y="3462950"/>
            <a:ext cx="56484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Photosynthesis Important?</a:t>
            </a:r>
            <a:endParaRPr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3797997" y="883935"/>
            <a:ext cx="1548004" cy="15479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615675" y="4648050"/>
            <a:ext cx="8209200" cy="19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LAUNCH: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Times New Roman"/>
                <a:ea typeface="Times New Roman"/>
                <a:cs typeface="Times New Roman"/>
                <a:sym typeface="Times New Roman"/>
              </a:rPr>
              <a:t> Do the right thing even when no one is LOOKING.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On-screen Show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Roboto</vt:lpstr>
      <vt:lpstr>Times New Roman</vt:lpstr>
      <vt:lpstr>Georgia</vt:lpstr>
      <vt:lpstr>Oxygen</vt:lpstr>
      <vt:lpstr>Roboto Slab</vt:lpstr>
      <vt:lpstr>Ariel template</vt:lpstr>
      <vt:lpstr>Learning Target: I will learn that radiant energy  is transformed through photosynthesis into  chemical energy.     Success Criteria: I will explain how plants absorb  radiant energy and use it to power chemical  reactions.</vt:lpstr>
      <vt:lpstr>PowerPoint Presentation</vt:lpstr>
      <vt:lpstr>PowerPoint Presentation</vt:lpstr>
      <vt:lpstr>Photosynthesis A Closer Look</vt:lpstr>
      <vt:lpstr>Leaves and Photosynthesis </vt:lpstr>
      <vt:lpstr>Capturing Light Energy &amp; Making Sugars </vt:lpstr>
      <vt:lpstr>Let’s Summarize</vt:lpstr>
      <vt:lpstr>Activity: Photosynthesis Foldable </vt:lpstr>
      <vt:lpstr>Reflection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Target: I will learn that radiant energy  is transformed through photosynthesis into  chemical energy.     Success Criteria: I will explain how plants absorb  radiant energy and use it to power chemical  reactions.</dc:title>
  <dc:creator>Amy_Hinds</dc:creator>
  <cp:lastModifiedBy>Amy_Hinds</cp:lastModifiedBy>
  <cp:revision>1</cp:revision>
  <dcterms:modified xsi:type="dcterms:W3CDTF">2018-09-05T03:51:28Z</dcterms:modified>
</cp:coreProperties>
</file>