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261" r:id="rId3"/>
    <p:sldId id="262" r:id="rId4"/>
    <p:sldId id="284" r:id="rId5"/>
    <p:sldId id="285" r:id="rId6"/>
    <p:sldId id="263" r:id="rId7"/>
    <p:sldId id="266" r:id="rId8"/>
    <p:sldId id="268" r:id="rId9"/>
    <p:sldId id="286" r:id="rId10"/>
    <p:sldId id="269" r:id="rId11"/>
    <p:sldId id="287" r:id="rId12"/>
    <p:sldId id="270" r:id="rId13"/>
  </p:sldIdLst>
  <p:sldSz cx="9144000" cy="5143500" type="screen16x9"/>
  <p:notesSz cx="6858000" cy="9144000"/>
  <p:embeddedFontLst>
    <p:embeddedFont>
      <p:font typeface="Raleway ExtraBold" panose="020B0604020202020204" charset="0"/>
      <p:bold r:id="rId15"/>
      <p:boldItalic r:id="rId16"/>
    </p:embeddedFont>
    <p:embeddedFont>
      <p:font typeface="Raleway Light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A73D8D-F80F-473D-8CE5-CAF705470226}">
  <a:tblStyle styleId="{0FA73D8D-F80F-473D-8CE5-CAF70547022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42125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0730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9903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7916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2587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264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1588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5016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0694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6921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3332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7510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438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FB6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FF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32872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B600"/>
                </a:solidFill>
              </a:defRPr>
            </a:lvl1pPr>
            <a:lvl2pPr lvl="1">
              <a:buNone/>
              <a:defRPr>
                <a:solidFill>
                  <a:srgbClr val="FFB600"/>
                </a:solidFill>
              </a:defRPr>
            </a:lvl2pPr>
            <a:lvl3pPr lvl="2">
              <a:buNone/>
              <a:defRPr>
                <a:solidFill>
                  <a:srgbClr val="FFB600"/>
                </a:solidFill>
              </a:defRPr>
            </a:lvl3pPr>
            <a:lvl4pPr lvl="3">
              <a:buNone/>
              <a:defRPr>
                <a:solidFill>
                  <a:srgbClr val="FFB600"/>
                </a:solidFill>
              </a:defRPr>
            </a:lvl4pPr>
            <a:lvl5pPr lvl="4">
              <a:buNone/>
              <a:defRPr>
                <a:solidFill>
                  <a:srgbClr val="FFB600"/>
                </a:solidFill>
              </a:defRPr>
            </a:lvl5pPr>
            <a:lvl6pPr lvl="5">
              <a:buNone/>
              <a:defRPr>
                <a:solidFill>
                  <a:srgbClr val="FFB600"/>
                </a:solidFill>
              </a:defRPr>
            </a:lvl6pPr>
            <a:lvl7pPr lvl="6">
              <a:buNone/>
              <a:defRPr>
                <a:solidFill>
                  <a:srgbClr val="FFB600"/>
                </a:solidFill>
              </a:defRPr>
            </a:lvl7pPr>
            <a:lvl8pPr lvl="7">
              <a:buNone/>
              <a:defRPr>
                <a:solidFill>
                  <a:srgbClr val="FFB600"/>
                </a:solidFill>
              </a:defRPr>
            </a:lvl8pPr>
            <a:lvl9pPr lvl="8">
              <a:buNone/>
              <a:defRPr>
                <a:solidFill>
                  <a:srgbClr val="FFB600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922000" y="1887378"/>
            <a:ext cx="3543300" cy="302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4678687" y="1887378"/>
            <a:ext cx="3543300" cy="302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" name="Google Shape;49;p10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ed">
  <p:cSld name="BLANK_1">
    <p:bg>
      <p:bgPr>
        <a:solidFill>
          <a:srgbClr val="FFB600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2" name="Google Shape;52;p11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FF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4" r:id="rId4"/>
    <p:sldLayoutId id="2147483656" r:id="rId5"/>
    <p:sldLayoutId id="2147483657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12"/>
          <p:cNvGrpSpPr/>
          <p:nvPr/>
        </p:nvGrpSpPr>
        <p:grpSpPr>
          <a:xfrm>
            <a:off x="7864658" y="371176"/>
            <a:ext cx="896264" cy="896314"/>
            <a:chOff x="570875" y="4322250"/>
            <a:chExt cx="443300" cy="443325"/>
          </a:xfrm>
        </p:grpSpPr>
        <p:sp>
          <p:nvSpPr>
            <p:cNvPr id="59" name="Google Shape;59;p12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2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2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2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36307" y="82193"/>
            <a:ext cx="1715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September 4, 2018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0562" y="441793"/>
            <a:ext cx="6852863" cy="19697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Copy on pg. 2 of your workbook</a:t>
            </a:r>
          </a:p>
          <a:p>
            <a:pPr algn="ctr"/>
            <a:endParaRPr lang="en-US" sz="1800" b="1" u="sng" dirty="0" smtClean="0"/>
          </a:p>
          <a:p>
            <a:r>
              <a:rPr lang="en-US" sz="1800" b="1" dirty="0" smtClean="0"/>
              <a:t>Learning Target:  </a:t>
            </a:r>
          </a:p>
          <a:p>
            <a:r>
              <a:rPr lang="en-US" sz="1800" dirty="0" smtClean="0"/>
              <a:t>I will identify the TEKS I mastered on the DCA and Unit 1 Test.</a:t>
            </a:r>
          </a:p>
          <a:p>
            <a:endParaRPr lang="en-US" sz="1800" dirty="0"/>
          </a:p>
          <a:p>
            <a:r>
              <a:rPr lang="en-US" sz="1800" b="1" dirty="0" smtClean="0"/>
              <a:t>Success Criteria:</a:t>
            </a:r>
          </a:p>
          <a:p>
            <a:r>
              <a:rPr lang="en-US" sz="1800" dirty="0" smtClean="0"/>
              <a:t>I can evaluate my scores on the Unit 1 DCA.</a:t>
            </a: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455011"/>
            <a:ext cx="7772400" cy="524499"/>
          </a:xfrm>
        </p:spPr>
        <p:txBody>
          <a:bodyPr/>
          <a:lstStyle/>
          <a:p>
            <a:r>
              <a:rPr lang="en-US" sz="2400" dirty="0" smtClean="0"/>
              <a:t>Materials:  workbook, agenda, pencil, red pen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71946" y="4078843"/>
            <a:ext cx="5845995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Science Starter:</a:t>
            </a:r>
          </a:p>
          <a:p>
            <a:endParaRPr lang="en-US" sz="1800" b="1" dirty="0"/>
          </a:p>
          <a:p>
            <a:r>
              <a:rPr lang="en-US" sz="1800" b="1" dirty="0" smtClean="0"/>
              <a:t>Turn to pg. 24 in your workbook for DCA Analysis</a:t>
            </a:r>
            <a:endParaRPr lang="en-US" sz="1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10300" y="3041153"/>
            <a:ext cx="573298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AGENDA:  </a:t>
            </a:r>
            <a:r>
              <a:rPr lang="en-US" sz="2000" b="1" dirty="0" smtClean="0"/>
              <a:t>9/5—Back to School Night 6pm</a:t>
            </a:r>
          </a:p>
          <a:p>
            <a:r>
              <a:rPr lang="en-US" sz="2000" b="1" dirty="0" smtClean="0"/>
              <a:t>                 9/6– ALL corrections DUE</a:t>
            </a:r>
            <a:endParaRPr lang="en-US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5"/>
          <p:cNvSpPr/>
          <p:nvPr/>
        </p:nvSpPr>
        <p:spPr>
          <a:xfrm>
            <a:off x="920500" y="910900"/>
            <a:ext cx="7665244" cy="3651553"/>
          </a:xfrm>
          <a:custGeom>
            <a:avLst/>
            <a:gdLst/>
            <a:ahLst/>
            <a:cxnLst/>
            <a:rect l="l" t="t" r="r" b="b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5"/>
          <p:cNvSpPr txBox="1">
            <a:spLocks noGrp="1"/>
          </p:cNvSpPr>
          <p:nvPr>
            <p:ph type="title" idx="4294967295"/>
          </p:nvPr>
        </p:nvSpPr>
        <p:spPr>
          <a:xfrm>
            <a:off x="464800" y="4345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/>
              <a:t>Review the DCA and Test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 smtClean="0"/>
              <a:t>1.  You must use a pen for the review.</a:t>
            </a:r>
            <a:br>
              <a:rPr lang="en-US" sz="2800" dirty="0" smtClean="0"/>
            </a:br>
            <a:r>
              <a:rPr lang="en-US" sz="2800" dirty="0" smtClean="0"/>
              <a:t>2.  Shade on pg. 24 if you answered a question correct on the DCA.</a:t>
            </a:r>
            <a:br>
              <a:rPr lang="en-US" sz="2800" dirty="0" smtClean="0"/>
            </a:br>
            <a:r>
              <a:rPr lang="en-US" sz="2800" dirty="0" smtClean="0"/>
              <a:t>3. Intervention Groups/Enrichment Groups</a:t>
            </a:r>
            <a:br>
              <a:rPr lang="en-US" sz="2800" dirty="0" smtClean="0"/>
            </a:br>
            <a:r>
              <a:rPr lang="en-US" sz="2800" dirty="0" smtClean="0"/>
              <a:t>4.  Graphing lesson</a:t>
            </a:r>
            <a:endParaRPr sz="3600" dirty="0"/>
          </a:p>
        </p:txBody>
      </p:sp>
      <p:sp>
        <p:nvSpPr>
          <p:cNvPr id="218" name="Google Shape;218;p25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grpSp>
        <p:nvGrpSpPr>
          <p:cNvPr id="219" name="Google Shape;219;p25"/>
          <p:cNvGrpSpPr/>
          <p:nvPr/>
        </p:nvGrpSpPr>
        <p:grpSpPr>
          <a:xfrm>
            <a:off x="8073445" y="369819"/>
            <a:ext cx="759617" cy="641865"/>
            <a:chOff x="3918650" y="293075"/>
            <a:chExt cx="488500" cy="412775"/>
          </a:xfrm>
        </p:grpSpPr>
        <p:sp>
          <p:nvSpPr>
            <p:cNvPr id="220" name="Google Shape;220;p25"/>
            <p:cNvSpPr/>
            <p:nvPr/>
          </p:nvSpPr>
          <p:spPr>
            <a:xfrm>
              <a:off x="4085350" y="293675"/>
              <a:ext cx="154500" cy="412175"/>
            </a:xfrm>
            <a:custGeom>
              <a:avLst/>
              <a:gdLst/>
              <a:ahLst/>
              <a:cxnLst/>
              <a:rect l="l" t="t" r="r" b="b"/>
              <a:pathLst>
                <a:path w="6180" h="16487" extrusionOk="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5"/>
            <p:cNvSpPr/>
            <p:nvPr/>
          </p:nvSpPr>
          <p:spPr>
            <a:xfrm>
              <a:off x="3918650" y="293075"/>
              <a:ext cx="153900" cy="407275"/>
            </a:xfrm>
            <a:custGeom>
              <a:avLst/>
              <a:gdLst/>
              <a:ahLst/>
              <a:cxnLst/>
              <a:rect l="l" t="t" r="r" b="b"/>
              <a:pathLst>
                <a:path w="6156" h="16291" extrusionOk="0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5"/>
            <p:cNvSpPr/>
            <p:nvPr/>
          </p:nvSpPr>
          <p:spPr>
            <a:xfrm>
              <a:off x="4253250" y="298550"/>
              <a:ext cx="153900" cy="406675"/>
            </a:xfrm>
            <a:custGeom>
              <a:avLst/>
              <a:gdLst/>
              <a:ahLst/>
              <a:cxnLst/>
              <a:rect l="l" t="t" r="r" b="b"/>
              <a:pathLst>
                <a:path w="6156" h="16267" extrusionOk="0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38" name="Google Shape;138;p19"/>
          <p:cNvSpPr/>
          <p:nvPr/>
        </p:nvSpPr>
        <p:spPr>
          <a:xfrm>
            <a:off x="8055177" y="292676"/>
            <a:ext cx="796167" cy="796157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085654" y="-1941818"/>
            <a:ext cx="4880225" cy="905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68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6"/>
          <p:cNvSpPr txBox="1">
            <a:spLocks noGrp="1"/>
          </p:cNvSpPr>
          <p:nvPr>
            <p:ph type="ctrTitle" idx="4294967295"/>
          </p:nvPr>
        </p:nvSpPr>
        <p:spPr>
          <a:xfrm>
            <a:off x="685800" y="2493464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u="sng" dirty="0" smtClean="0">
                <a:solidFill>
                  <a:srgbClr val="FFB600"/>
                </a:solidFill>
              </a:rPr>
              <a:t>Launch:</a:t>
            </a:r>
            <a:r>
              <a:rPr lang="en" sz="4400" dirty="0" smtClean="0">
                <a:solidFill>
                  <a:srgbClr val="FFB600"/>
                </a:solidFill>
              </a:rPr>
              <a:t/>
            </a:r>
            <a:br>
              <a:rPr lang="en" sz="4400" dirty="0" smtClean="0">
                <a:solidFill>
                  <a:srgbClr val="FFB600"/>
                </a:solidFill>
              </a:rPr>
            </a:br>
            <a:r>
              <a:rPr lang="en" sz="4400" dirty="0" smtClean="0">
                <a:solidFill>
                  <a:srgbClr val="FFB600"/>
                </a:solidFill>
              </a:rPr>
              <a:t>Do the Right Thing Even When No One is Looking.</a:t>
            </a:r>
            <a:endParaRPr sz="4400" dirty="0">
              <a:solidFill>
                <a:srgbClr val="FFB600"/>
              </a:solidFill>
            </a:endParaRPr>
          </a:p>
        </p:txBody>
      </p:sp>
      <p:sp>
        <p:nvSpPr>
          <p:cNvPr id="229" name="Google Shape;229;p2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grpSp>
        <p:nvGrpSpPr>
          <p:cNvPr id="230" name="Google Shape;230;p26"/>
          <p:cNvGrpSpPr/>
          <p:nvPr/>
        </p:nvGrpSpPr>
        <p:grpSpPr>
          <a:xfrm>
            <a:off x="8056529" y="173652"/>
            <a:ext cx="793438" cy="1034192"/>
            <a:chOff x="2624850" y="4296000"/>
            <a:chExt cx="380400" cy="495825"/>
          </a:xfrm>
        </p:grpSpPr>
        <p:sp>
          <p:nvSpPr>
            <p:cNvPr id="231" name="Google Shape;231;p26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6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6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86319" y="660217"/>
            <a:ext cx="66782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/>
              <a:t>Exit Ticket:  </a:t>
            </a:r>
          </a:p>
          <a:p>
            <a:pPr algn="ctr"/>
            <a:r>
              <a:rPr lang="en-US" sz="4400" dirty="0" smtClean="0"/>
              <a:t>Return your Test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624052" y="407240"/>
            <a:ext cx="1728733" cy="4882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Agenda</a:t>
            </a:r>
            <a:endParaRPr sz="2800"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921999" y="1017384"/>
            <a:ext cx="7574817" cy="323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 smtClean="0"/>
              <a:t>1.  Job Assignments.</a:t>
            </a:r>
          </a:p>
          <a:p>
            <a: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 smtClean="0"/>
              <a:t>2.  Good Things</a:t>
            </a:r>
          </a:p>
          <a:p>
            <a: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 smtClean="0"/>
              <a:t>3.  Corrections (Vocabulary, DCA, ADI Slides)</a:t>
            </a:r>
          </a:p>
          <a:p>
            <a: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 smtClean="0"/>
              <a:t>3.  </a:t>
            </a:r>
            <a:r>
              <a:rPr lang="en-US" sz="2400" dirty="0" smtClean="0"/>
              <a:t>Return tests  </a:t>
            </a:r>
            <a:r>
              <a:rPr lang="en-US" sz="2400" b="1" dirty="0" smtClean="0"/>
              <a:t>(YOU MAY NOT KEEP THE TEST)</a:t>
            </a:r>
          </a:p>
          <a:p>
            <a: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 smtClean="0"/>
              <a:t>4.  Data Analysis</a:t>
            </a:r>
          </a:p>
          <a:p>
            <a: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 smtClean="0"/>
              <a:t>5.  Corrections/Graphing</a:t>
            </a:r>
          </a:p>
          <a:p>
            <a: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 smtClean="0"/>
              <a:t>6.  Launch</a:t>
            </a:r>
          </a:p>
          <a:p>
            <a: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endParaRPr sz="2400" dirty="0"/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104" name="Google Shape;104;p17"/>
          <p:cNvGrpSpPr/>
          <p:nvPr/>
        </p:nvGrpSpPr>
        <p:grpSpPr>
          <a:xfrm>
            <a:off x="8119638" y="225980"/>
            <a:ext cx="539546" cy="879605"/>
            <a:chOff x="6730350" y="2315900"/>
            <a:chExt cx="257700" cy="420100"/>
          </a:xfrm>
        </p:grpSpPr>
        <p:sp>
          <p:nvSpPr>
            <p:cNvPr id="105" name="Google Shape;105;p1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ctrTitle" idx="4294967295"/>
          </p:nvPr>
        </p:nvSpPr>
        <p:spPr>
          <a:xfrm>
            <a:off x="452063" y="400694"/>
            <a:ext cx="5501531" cy="20315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FFB600"/>
                </a:solidFill>
              </a:rPr>
              <a:t>2</a:t>
            </a:r>
            <a:r>
              <a:rPr lang="en-US" sz="2400" baseline="30000" dirty="0" smtClean="0">
                <a:solidFill>
                  <a:srgbClr val="FFB600"/>
                </a:solidFill>
              </a:rPr>
              <a:t>nd</a:t>
            </a:r>
            <a:r>
              <a:rPr lang="en-US" sz="2400" dirty="0" smtClean="0">
                <a:solidFill>
                  <a:srgbClr val="FFB600"/>
                </a:solidFill>
              </a:rPr>
              <a:t> Period—</a:t>
            </a:r>
            <a:br>
              <a:rPr lang="en-US" sz="24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Attendance Assistant– Liz T.</a:t>
            </a:r>
            <a:br>
              <a:rPr lang="en-US" sz="2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Printer/Computer Assistant—Mason J.</a:t>
            </a:r>
            <a:br>
              <a:rPr lang="en-US" sz="2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Rater Assistant-</a:t>
            </a:r>
            <a:br>
              <a:rPr lang="en-US" sz="2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Substitute Assistant-</a:t>
            </a:r>
            <a:r>
              <a:rPr lang="en-US" sz="4000" dirty="0" smtClean="0">
                <a:solidFill>
                  <a:srgbClr val="FFB600"/>
                </a:solidFill>
              </a:rPr>
              <a:t/>
            </a:r>
            <a:br>
              <a:rPr lang="en-US" sz="4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Time Keeper Assistant-Logan H.</a:t>
            </a:r>
            <a:endParaRPr sz="4000" dirty="0">
              <a:solidFill>
                <a:srgbClr val="FFB600"/>
              </a:solidFill>
            </a:endParaRPr>
          </a:p>
        </p:txBody>
      </p:sp>
      <p:sp>
        <p:nvSpPr>
          <p:cNvPr id="116" name="Google Shape;116;p18"/>
          <p:cNvSpPr/>
          <p:nvPr/>
        </p:nvSpPr>
        <p:spPr>
          <a:xfrm>
            <a:off x="7334564" y="2384367"/>
            <a:ext cx="299775" cy="286236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" name="Google Shape;117;p18"/>
          <p:cNvGrpSpPr/>
          <p:nvPr/>
        </p:nvGrpSpPr>
        <p:grpSpPr>
          <a:xfrm>
            <a:off x="6962708" y="777025"/>
            <a:ext cx="1284369" cy="1284693"/>
            <a:chOff x="6654650" y="3665275"/>
            <a:chExt cx="409100" cy="409125"/>
          </a:xfrm>
        </p:grpSpPr>
        <p:sp>
          <p:nvSpPr>
            <p:cNvPr id="118" name="Google Shape;118;p18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8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Google Shape;120;p18"/>
          <p:cNvGrpSpPr/>
          <p:nvPr/>
        </p:nvGrpSpPr>
        <p:grpSpPr>
          <a:xfrm rot="290934">
            <a:off x="5826714" y="2216476"/>
            <a:ext cx="848543" cy="848624"/>
            <a:chOff x="570875" y="4322250"/>
            <a:chExt cx="443300" cy="443325"/>
          </a:xfrm>
        </p:grpSpPr>
        <p:sp>
          <p:nvSpPr>
            <p:cNvPr id="121" name="Google Shape;121;p18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8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8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8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8"/>
          <p:cNvSpPr/>
          <p:nvPr/>
        </p:nvSpPr>
        <p:spPr>
          <a:xfrm rot="2466717">
            <a:off x="5819909" y="1025895"/>
            <a:ext cx="416526" cy="39771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8"/>
          <p:cNvSpPr/>
          <p:nvPr/>
        </p:nvSpPr>
        <p:spPr>
          <a:xfrm rot="-1609245">
            <a:off x="6429073" y="1276138"/>
            <a:ext cx="299725" cy="28620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8"/>
          <p:cNvSpPr/>
          <p:nvPr/>
        </p:nvSpPr>
        <p:spPr>
          <a:xfrm rot="2926063">
            <a:off x="8246537" y="1502870"/>
            <a:ext cx="224479" cy="214340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8"/>
          <p:cNvSpPr/>
          <p:nvPr/>
        </p:nvSpPr>
        <p:spPr>
          <a:xfrm rot="-1609158">
            <a:off x="8202241" y="284727"/>
            <a:ext cx="202232" cy="19309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8" name="Google Shape;114;p18"/>
          <p:cNvSpPr txBox="1">
            <a:spLocks/>
          </p:cNvSpPr>
          <p:nvPr/>
        </p:nvSpPr>
        <p:spPr>
          <a:xfrm>
            <a:off x="604463" y="2566828"/>
            <a:ext cx="5501531" cy="203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r>
              <a:rPr lang="en-US" sz="2400" dirty="0" smtClean="0">
                <a:solidFill>
                  <a:srgbClr val="FFB600"/>
                </a:solidFill>
              </a:rPr>
              <a:t>3</a:t>
            </a:r>
            <a:r>
              <a:rPr lang="en-US" sz="2400" baseline="30000" dirty="0" smtClean="0">
                <a:solidFill>
                  <a:srgbClr val="FFB600"/>
                </a:solidFill>
              </a:rPr>
              <a:t>rd</a:t>
            </a:r>
            <a:r>
              <a:rPr lang="en-US" sz="2400" dirty="0" smtClean="0">
                <a:solidFill>
                  <a:srgbClr val="FFB600"/>
                </a:solidFill>
              </a:rPr>
              <a:t>  Period—</a:t>
            </a:r>
            <a:br>
              <a:rPr lang="en-US" sz="24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Attendance Assistant– </a:t>
            </a:r>
            <a:br>
              <a:rPr lang="en-US" sz="2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Printer/Computer Assistant—</a:t>
            </a:r>
            <a:br>
              <a:rPr lang="en-US" sz="2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Rater Assistant-</a:t>
            </a:r>
            <a:br>
              <a:rPr lang="en-US" sz="2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Substitute Assistant-</a:t>
            </a:r>
            <a:r>
              <a:rPr lang="en-US" sz="4000" dirty="0" smtClean="0">
                <a:solidFill>
                  <a:srgbClr val="FFB600"/>
                </a:solidFill>
              </a:rPr>
              <a:t/>
            </a:r>
            <a:br>
              <a:rPr lang="en-US" sz="4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Time Keeper Assistant-</a:t>
            </a:r>
            <a:endParaRPr lang="en-US" sz="4000" dirty="0">
              <a:solidFill>
                <a:srgbClr val="FFB6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ctrTitle" idx="4294967295"/>
          </p:nvPr>
        </p:nvSpPr>
        <p:spPr>
          <a:xfrm>
            <a:off x="452063" y="400694"/>
            <a:ext cx="5501531" cy="20315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FFB600"/>
                </a:solidFill>
              </a:rPr>
              <a:t>4</a:t>
            </a:r>
            <a:r>
              <a:rPr lang="en-US" sz="2400" baseline="30000" dirty="0" smtClean="0">
                <a:solidFill>
                  <a:srgbClr val="FFB600"/>
                </a:solidFill>
              </a:rPr>
              <a:t>th</a:t>
            </a:r>
            <a:r>
              <a:rPr lang="en-US" sz="2400" dirty="0" smtClean="0">
                <a:solidFill>
                  <a:srgbClr val="FFB600"/>
                </a:solidFill>
              </a:rPr>
              <a:t> </a:t>
            </a:r>
            <a:r>
              <a:rPr lang="en-US" sz="2400" dirty="0" smtClean="0">
                <a:solidFill>
                  <a:srgbClr val="FFB600"/>
                </a:solidFill>
              </a:rPr>
              <a:t> Period—</a:t>
            </a:r>
            <a:br>
              <a:rPr lang="en-US" sz="24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Attendance Assistant– </a:t>
            </a:r>
            <a:br>
              <a:rPr lang="en-US" sz="2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Printer/Computer Assistant—</a:t>
            </a:r>
            <a:br>
              <a:rPr lang="en-US" sz="2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Rater Assistant-</a:t>
            </a:r>
            <a:br>
              <a:rPr lang="en-US" sz="2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Substitute Assistant-</a:t>
            </a:r>
            <a:r>
              <a:rPr lang="en-US" sz="4000" dirty="0" smtClean="0">
                <a:solidFill>
                  <a:srgbClr val="FFB600"/>
                </a:solidFill>
              </a:rPr>
              <a:t/>
            </a:r>
            <a:br>
              <a:rPr lang="en-US" sz="4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Time Keeper Assistant-</a:t>
            </a:r>
            <a:endParaRPr sz="4000" dirty="0">
              <a:solidFill>
                <a:srgbClr val="FFB600"/>
              </a:solidFill>
            </a:endParaRPr>
          </a:p>
        </p:txBody>
      </p:sp>
      <p:sp>
        <p:nvSpPr>
          <p:cNvPr id="116" name="Google Shape;116;p18"/>
          <p:cNvSpPr/>
          <p:nvPr/>
        </p:nvSpPr>
        <p:spPr>
          <a:xfrm>
            <a:off x="7334564" y="2384367"/>
            <a:ext cx="299775" cy="286236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" name="Google Shape;117;p18"/>
          <p:cNvGrpSpPr/>
          <p:nvPr/>
        </p:nvGrpSpPr>
        <p:grpSpPr>
          <a:xfrm>
            <a:off x="6962708" y="777025"/>
            <a:ext cx="1284369" cy="1284693"/>
            <a:chOff x="6654650" y="3665275"/>
            <a:chExt cx="409100" cy="409125"/>
          </a:xfrm>
        </p:grpSpPr>
        <p:sp>
          <p:nvSpPr>
            <p:cNvPr id="118" name="Google Shape;118;p18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8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Google Shape;120;p18"/>
          <p:cNvGrpSpPr/>
          <p:nvPr/>
        </p:nvGrpSpPr>
        <p:grpSpPr>
          <a:xfrm rot="290934">
            <a:off x="5826714" y="2216476"/>
            <a:ext cx="848543" cy="848624"/>
            <a:chOff x="570875" y="4322250"/>
            <a:chExt cx="443300" cy="443325"/>
          </a:xfrm>
        </p:grpSpPr>
        <p:sp>
          <p:nvSpPr>
            <p:cNvPr id="121" name="Google Shape;121;p18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8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8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8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8"/>
          <p:cNvSpPr/>
          <p:nvPr/>
        </p:nvSpPr>
        <p:spPr>
          <a:xfrm rot="2466717">
            <a:off x="5819909" y="1025895"/>
            <a:ext cx="416526" cy="39771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8"/>
          <p:cNvSpPr/>
          <p:nvPr/>
        </p:nvSpPr>
        <p:spPr>
          <a:xfrm rot="-1609245">
            <a:off x="6429073" y="1276138"/>
            <a:ext cx="299725" cy="28620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8"/>
          <p:cNvSpPr/>
          <p:nvPr/>
        </p:nvSpPr>
        <p:spPr>
          <a:xfrm rot="2926063">
            <a:off x="8246537" y="1502870"/>
            <a:ext cx="224479" cy="214340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8"/>
          <p:cNvSpPr/>
          <p:nvPr/>
        </p:nvSpPr>
        <p:spPr>
          <a:xfrm rot="-1609158">
            <a:off x="8202241" y="284727"/>
            <a:ext cx="202232" cy="19309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8" name="Google Shape;114;p18"/>
          <p:cNvSpPr txBox="1">
            <a:spLocks/>
          </p:cNvSpPr>
          <p:nvPr/>
        </p:nvSpPr>
        <p:spPr>
          <a:xfrm>
            <a:off x="604463" y="2566828"/>
            <a:ext cx="5501531" cy="203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r>
              <a:rPr lang="en-US" sz="2400" dirty="0" smtClean="0">
                <a:solidFill>
                  <a:srgbClr val="FFB600"/>
                </a:solidFill>
              </a:rPr>
              <a:t>6</a:t>
            </a:r>
            <a:r>
              <a:rPr lang="en-US" sz="2400" baseline="30000" dirty="0" smtClean="0">
                <a:solidFill>
                  <a:srgbClr val="FFB600"/>
                </a:solidFill>
              </a:rPr>
              <a:t>th</a:t>
            </a:r>
            <a:r>
              <a:rPr lang="en-US" sz="2400" dirty="0" smtClean="0">
                <a:solidFill>
                  <a:srgbClr val="FFB600"/>
                </a:solidFill>
              </a:rPr>
              <a:t>   Period—</a:t>
            </a:r>
            <a:br>
              <a:rPr lang="en-US" sz="24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Attendance Assistant– </a:t>
            </a:r>
            <a:br>
              <a:rPr lang="en-US" sz="2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Printer/Computer Assistant—</a:t>
            </a:r>
            <a:br>
              <a:rPr lang="en-US" sz="2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Rater Assistant-</a:t>
            </a:r>
            <a:br>
              <a:rPr lang="en-US" sz="2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Substitute Assistant-</a:t>
            </a:r>
            <a:r>
              <a:rPr lang="en-US" sz="4000" dirty="0" smtClean="0">
                <a:solidFill>
                  <a:srgbClr val="FFB600"/>
                </a:solidFill>
              </a:rPr>
              <a:t/>
            </a:r>
            <a:br>
              <a:rPr lang="en-US" sz="4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Time Keeper Assistant-</a:t>
            </a:r>
            <a:endParaRPr lang="en-US" sz="4000" dirty="0">
              <a:solidFill>
                <a:srgbClr val="FFB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32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ctrTitle" idx="4294967295"/>
          </p:nvPr>
        </p:nvSpPr>
        <p:spPr>
          <a:xfrm>
            <a:off x="452063" y="1797976"/>
            <a:ext cx="5501531" cy="20315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FFB600"/>
                </a:solidFill>
              </a:rPr>
              <a:t>7</a:t>
            </a:r>
            <a:r>
              <a:rPr lang="en-US" sz="2400" baseline="30000" dirty="0" smtClean="0">
                <a:solidFill>
                  <a:srgbClr val="FFB600"/>
                </a:solidFill>
              </a:rPr>
              <a:t>th</a:t>
            </a:r>
            <a:r>
              <a:rPr lang="en-US" sz="2400" dirty="0" smtClean="0">
                <a:solidFill>
                  <a:srgbClr val="FFB600"/>
                </a:solidFill>
              </a:rPr>
              <a:t> </a:t>
            </a:r>
            <a:r>
              <a:rPr lang="en-US" sz="2400" dirty="0" smtClean="0">
                <a:solidFill>
                  <a:srgbClr val="FFB600"/>
                </a:solidFill>
              </a:rPr>
              <a:t> Period—</a:t>
            </a:r>
            <a:br>
              <a:rPr lang="en-US" sz="24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Attendance Assistant– </a:t>
            </a:r>
            <a:br>
              <a:rPr lang="en-US" sz="2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Printer/Computer Assistant—</a:t>
            </a:r>
            <a:br>
              <a:rPr lang="en-US" sz="2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Rater Assistant-</a:t>
            </a:r>
            <a:br>
              <a:rPr lang="en-US" sz="2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Substitute Assistant-</a:t>
            </a:r>
            <a:r>
              <a:rPr lang="en-US" sz="4000" dirty="0" smtClean="0">
                <a:solidFill>
                  <a:srgbClr val="FFB600"/>
                </a:solidFill>
              </a:rPr>
              <a:t/>
            </a:r>
            <a:br>
              <a:rPr lang="en-US" sz="4000" dirty="0" smtClean="0">
                <a:solidFill>
                  <a:srgbClr val="FFB600"/>
                </a:solidFill>
              </a:rPr>
            </a:br>
            <a:r>
              <a:rPr lang="en-US" sz="2000" dirty="0" smtClean="0">
                <a:solidFill>
                  <a:srgbClr val="FFB600"/>
                </a:solidFill>
              </a:rPr>
              <a:t>Time Keeper Assistant-</a:t>
            </a:r>
            <a:endParaRPr sz="4000" dirty="0">
              <a:solidFill>
                <a:srgbClr val="FFB600"/>
              </a:solidFill>
            </a:endParaRPr>
          </a:p>
        </p:txBody>
      </p:sp>
      <p:sp>
        <p:nvSpPr>
          <p:cNvPr id="116" name="Google Shape;116;p18"/>
          <p:cNvSpPr/>
          <p:nvPr/>
        </p:nvSpPr>
        <p:spPr>
          <a:xfrm>
            <a:off x="7334564" y="2384367"/>
            <a:ext cx="299775" cy="286236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" name="Google Shape;117;p18"/>
          <p:cNvGrpSpPr/>
          <p:nvPr/>
        </p:nvGrpSpPr>
        <p:grpSpPr>
          <a:xfrm>
            <a:off x="6962708" y="777025"/>
            <a:ext cx="1284369" cy="1284693"/>
            <a:chOff x="6654650" y="3665275"/>
            <a:chExt cx="409100" cy="409125"/>
          </a:xfrm>
        </p:grpSpPr>
        <p:sp>
          <p:nvSpPr>
            <p:cNvPr id="118" name="Google Shape;118;p18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8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Google Shape;120;p18"/>
          <p:cNvGrpSpPr/>
          <p:nvPr/>
        </p:nvGrpSpPr>
        <p:grpSpPr>
          <a:xfrm rot="290934">
            <a:off x="5826714" y="2216476"/>
            <a:ext cx="848543" cy="848624"/>
            <a:chOff x="570875" y="4322250"/>
            <a:chExt cx="443300" cy="443325"/>
          </a:xfrm>
        </p:grpSpPr>
        <p:sp>
          <p:nvSpPr>
            <p:cNvPr id="121" name="Google Shape;121;p18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8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8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8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8"/>
          <p:cNvSpPr/>
          <p:nvPr/>
        </p:nvSpPr>
        <p:spPr>
          <a:xfrm rot="2466717">
            <a:off x="5819909" y="1025895"/>
            <a:ext cx="416526" cy="39771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8"/>
          <p:cNvSpPr/>
          <p:nvPr/>
        </p:nvSpPr>
        <p:spPr>
          <a:xfrm rot="-1609245">
            <a:off x="6429073" y="1276138"/>
            <a:ext cx="299725" cy="28620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8"/>
          <p:cNvSpPr/>
          <p:nvPr/>
        </p:nvSpPr>
        <p:spPr>
          <a:xfrm rot="2926063">
            <a:off x="8246537" y="1502870"/>
            <a:ext cx="224479" cy="214340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8"/>
          <p:cNvSpPr/>
          <p:nvPr/>
        </p:nvSpPr>
        <p:spPr>
          <a:xfrm rot="-1609158">
            <a:off x="8202241" y="284727"/>
            <a:ext cx="202232" cy="19309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21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38" name="Google Shape;138;p19"/>
          <p:cNvSpPr/>
          <p:nvPr/>
        </p:nvSpPr>
        <p:spPr>
          <a:xfrm>
            <a:off x="8055177" y="292676"/>
            <a:ext cx="796167" cy="796157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085654" y="-1941818"/>
            <a:ext cx="4880225" cy="905153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404816"/>
            <a:ext cx="9144100" cy="6762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09609" y="-41611"/>
            <a:ext cx="3647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DCA SCHOOL  DATA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267898"/>
            <a:ext cx="9144100" cy="285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" y="1723970"/>
            <a:ext cx="9144101" cy="2571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2611" y="2013737"/>
            <a:ext cx="2804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DCA CLASS DATA</a:t>
            </a:r>
            <a:endParaRPr lang="en-US" sz="2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" y="2400624"/>
            <a:ext cx="9144001" cy="16573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15809" y="4089121"/>
            <a:ext cx="1869897" cy="1046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</a:t>
            </a:r>
            <a:r>
              <a:rPr lang="en-US" sz="1200" b="1" baseline="30000" dirty="0" smtClean="0"/>
              <a:t>nd</a:t>
            </a:r>
            <a:r>
              <a:rPr lang="en-US" sz="1200" b="1" dirty="0" smtClean="0"/>
              <a:t> Period—87%</a:t>
            </a:r>
          </a:p>
          <a:p>
            <a:r>
              <a:rPr lang="en-US" sz="1200" b="1" dirty="0" smtClean="0"/>
              <a:t>3</a:t>
            </a:r>
            <a:r>
              <a:rPr lang="en-US" sz="1200" b="1" baseline="30000" dirty="0" smtClean="0"/>
              <a:t>rd</a:t>
            </a:r>
            <a:r>
              <a:rPr lang="en-US" sz="1200" b="1" dirty="0" smtClean="0"/>
              <a:t> Period—81.21%</a:t>
            </a:r>
          </a:p>
          <a:p>
            <a:r>
              <a:rPr lang="en-US" sz="1200" b="1" dirty="0" smtClean="0"/>
              <a:t>4</a:t>
            </a:r>
            <a:r>
              <a:rPr lang="en-US" sz="1200" b="1" baseline="30000" dirty="0" smtClean="0"/>
              <a:t>th</a:t>
            </a:r>
            <a:r>
              <a:rPr lang="en-US" sz="1200" b="1" dirty="0" smtClean="0"/>
              <a:t>  Period—83%</a:t>
            </a:r>
          </a:p>
          <a:p>
            <a:r>
              <a:rPr lang="en-US" sz="1200" b="1" dirty="0" smtClean="0"/>
              <a:t>6</a:t>
            </a:r>
            <a:r>
              <a:rPr lang="en-US" sz="1200" b="1" baseline="30000" dirty="0" smtClean="0"/>
              <a:t>th</a:t>
            </a:r>
            <a:r>
              <a:rPr lang="en-US" sz="1200" b="1" dirty="0" smtClean="0"/>
              <a:t>  Period—84.96%</a:t>
            </a:r>
          </a:p>
          <a:p>
            <a:r>
              <a:rPr lang="en-US" sz="1200" b="1" dirty="0" smtClean="0"/>
              <a:t>7</a:t>
            </a:r>
            <a:r>
              <a:rPr lang="en-US" sz="1200" b="1" baseline="30000" dirty="0" smtClean="0"/>
              <a:t>th</a:t>
            </a:r>
            <a:r>
              <a:rPr lang="en-US" sz="1200" b="1" dirty="0" smtClean="0"/>
              <a:t> Period—82.78%</a:t>
            </a:r>
            <a:endParaRPr lang="en-US" sz="1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207" name="Google Shape;207;p24"/>
          <p:cNvGrpSpPr/>
          <p:nvPr/>
        </p:nvGrpSpPr>
        <p:grpSpPr>
          <a:xfrm>
            <a:off x="8089119" y="319162"/>
            <a:ext cx="728350" cy="743348"/>
            <a:chOff x="3955900" y="2984500"/>
            <a:chExt cx="414000" cy="422525"/>
          </a:xfrm>
        </p:grpSpPr>
        <p:sp>
          <p:nvSpPr>
            <p:cNvPr id="208" name="Google Shape;208;p24"/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l" t="t" r="r" b="b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4"/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l" t="t" r="r" b="b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4"/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l" t="t" r="r" b="b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08936"/>
            <a:ext cx="9144001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04987"/>
            <a:ext cx="9144001" cy="723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042473"/>
            <a:ext cx="9144002" cy="257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828118"/>
            <a:ext cx="9144001" cy="16859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19218" y="2486346"/>
            <a:ext cx="3698697" cy="3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Unit 1 Campus Common Assessment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7402" y="4756935"/>
            <a:ext cx="8540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Period—76.6%, 3</a:t>
            </a:r>
            <a:r>
              <a:rPr lang="en-US" baseline="30000" dirty="0" smtClean="0"/>
              <a:t>rd</a:t>
            </a:r>
            <a:r>
              <a:rPr lang="en-US" dirty="0" smtClean="0"/>
              <a:t> Period—67.47%, 4</a:t>
            </a:r>
            <a:r>
              <a:rPr lang="en-US" baseline="30000" dirty="0" smtClean="0"/>
              <a:t>th</a:t>
            </a:r>
            <a:r>
              <a:rPr lang="en-US" dirty="0" smtClean="0"/>
              <a:t> Period—72.82%, 6</a:t>
            </a:r>
            <a:r>
              <a:rPr lang="en-US" baseline="30000" dirty="0" smtClean="0"/>
              <a:t>th</a:t>
            </a:r>
            <a:r>
              <a:rPr lang="en-US" dirty="0" smtClean="0"/>
              <a:t> Period—83.28%, 7</a:t>
            </a:r>
            <a:r>
              <a:rPr lang="en-US" baseline="30000" dirty="0" smtClean="0"/>
              <a:t>th</a:t>
            </a:r>
            <a:r>
              <a:rPr lang="en-US" dirty="0" smtClean="0"/>
              <a:t> Period—76.86%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38" name="Google Shape;138;p19"/>
          <p:cNvSpPr/>
          <p:nvPr/>
        </p:nvSpPr>
        <p:spPr>
          <a:xfrm>
            <a:off x="8055177" y="292676"/>
            <a:ext cx="796167" cy="796157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085654" y="-1941818"/>
            <a:ext cx="4880225" cy="905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73168"/>
      </p:ext>
    </p:extLst>
  </p:cSld>
  <p:clrMapOvr>
    <a:masterClrMapping/>
  </p:clrMapOvr>
</p:sld>
</file>

<file path=ppt/theme/theme1.xml><?xml version="1.0" encoding="utf-8"?>
<a:theme xmlns:a="http://schemas.openxmlformats.org/drawingml/2006/main" name="Oliv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204</Words>
  <Application>Microsoft Office PowerPoint</Application>
  <PresentationFormat>On-screen Show (16:9)</PresentationFormat>
  <Paragraphs>51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Raleway ExtraBold</vt:lpstr>
      <vt:lpstr>Arial</vt:lpstr>
      <vt:lpstr>Raleway Light</vt:lpstr>
      <vt:lpstr>Olivia template</vt:lpstr>
      <vt:lpstr>Materials:  workbook, agenda, pencil, red pen</vt:lpstr>
      <vt:lpstr>Agenda</vt:lpstr>
      <vt:lpstr>2nd Period— Attendance Assistant– Liz T. Printer/Computer Assistant—Mason J. Rater Assistant- Substitute Assistant- Time Keeper Assistant-Logan H.</vt:lpstr>
      <vt:lpstr>4th  Period— Attendance Assistant–  Printer/Computer Assistant— Rater Assistant- Substitute Assistant- Time Keeper Assistant-</vt:lpstr>
      <vt:lpstr>7th  Period— Attendance Assistant–  Printer/Computer Assistant— Rater Assistant- Substitute Assistant- Time Keeper Assistant-</vt:lpstr>
      <vt:lpstr>PowerPoint Presentation</vt:lpstr>
      <vt:lpstr>PowerPoint Presentation</vt:lpstr>
      <vt:lpstr>PowerPoint Presentation</vt:lpstr>
      <vt:lpstr>PowerPoint Presentation</vt:lpstr>
      <vt:lpstr>Review the DCA and Test  1.  You must use a pen for the review. 2.  Shade on pg. 24 if you answered a question correct on the DCA. 3. Intervention Groups/Enrichment Groups 4.  Graphing lesson</vt:lpstr>
      <vt:lpstr>PowerPoint Presentation</vt:lpstr>
      <vt:lpstr>Launch: Do the Right Thing Even When No One is Looking.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Materials:  workbook, agenda, pencil, red pen</dc:title>
  <dc:creator>Amy_Hinds</dc:creator>
  <cp:lastModifiedBy>Amy_Hinds</cp:lastModifiedBy>
  <cp:revision>6</cp:revision>
  <dcterms:modified xsi:type="dcterms:W3CDTF">2018-09-04T04:12:40Z</dcterms:modified>
</cp:coreProperties>
</file>