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84" r:id="rId3"/>
    <p:sldId id="258" r:id="rId4"/>
    <p:sldId id="259" r:id="rId5"/>
    <p:sldId id="262" r:id="rId6"/>
    <p:sldId id="270" r:id="rId7"/>
    <p:sldId id="278" r:id="rId8"/>
    <p:sldId id="285" r:id="rId9"/>
  </p:sldIdLst>
  <p:sldSz cx="9144000" cy="5143500" type="screen16x9"/>
  <p:notesSz cx="6858000" cy="9144000"/>
  <p:embeddedFontLst>
    <p:embeddedFont>
      <p:font typeface="Playfair Display" panose="020B060402020202020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Raleway Light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73FAAB-723C-469D-BE9E-B95E891693CA}">
  <a:tblStyle styleId="{2A73FAAB-723C-469D-BE9E-B95E891693C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6" d="100"/>
          <a:sy n="116" d="100"/>
        </p:scale>
        <p:origin x="75" y="1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4704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1915625"/>
            <a:ext cx="5727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-5400000">
            <a:off x="4466275" y="-1238838"/>
            <a:ext cx="211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rot="10800000" flipH="1">
            <a:off x="0" y="3420048"/>
            <a:ext cx="9144000" cy="173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-5400000">
            <a:off x="4497775" y="-2041588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"/>
          <p:cNvSpPr/>
          <p:nvPr/>
        </p:nvSpPr>
        <p:spPr>
          <a:xfrm rot="10800000" flipH="1">
            <a:off x="0" y="2571593"/>
            <a:ext cx="9144000" cy="257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3031150"/>
            <a:ext cx="4558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4135454"/>
            <a:ext cx="45582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 rot="10800000" flipH="1">
            <a:off x="4543625" y="-5"/>
            <a:ext cx="148200" cy="51435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6" name="Google Shape;36;p6"/>
          <p:cNvCxnSpPr/>
          <p:nvPr/>
        </p:nvCxnSpPr>
        <p:spPr>
          <a:xfrm>
            <a:off x="365850" y="4813675"/>
            <a:ext cx="3840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589350" y="819475"/>
            <a:ext cx="3393300" cy="67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593575" y="1518900"/>
            <a:ext cx="3393300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∙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 image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 rot="-5400000" flipH="1">
            <a:off x="4497775" y="-3854662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2"/>
          <p:cNvSpPr/>
          <p:nvPr/>
        </p:nvSpPr>
        <p:spPr>
          <a:xfrm>
            <a:off x="0" y="0"/>
            <a:ext cx="9144000" cy="67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2"/>
          <p:cNvSpPr/>
          <p:nvPr/>
        </p:nvSpPr>
        <p:spPr>
          <a:xfrm rot="-5400000">
            <a:off x="4497713" y="243900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2"/>
          <p:cNvSpPr/>
          <p:nvPr/>
        </p:nvSpPr>
        <p:spPr>
          <a:xfrm rot="10800000" flipH="1">
            <a:off x="-50" y="4813802"/>
            <a:ext cx="9144000" cy="32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593575" y="1823700"/>
            <a:ext cx="7956600" cy="26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302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lvl="2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lvl="6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lvl="7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lvl="8" indent="-330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8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dpuzzle.com/media/5b7a2614e171d73fb6266da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dpuzzle.com/media/5b7a2614e171d73fb6266da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98854" y="646666"/>
            <a:ext cx="8884507" cy="211712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solidFill>
                  <a:srgbClr val="00B0F0"/>
                </a:solidFill>
              </a:rPr>
              <a:t>Science Starters</a:t>
            </a:r>
            <a:br>
              <a:rPr lang="en-US" sz="2400" b="1" u="sng" dirty="0">
                <a:solidFill>
                  <a:srgbClr val="00B0F0"/>
                </a:solidFill>
              </a:rPr>
            </a:br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Part 1:  Pick up Workbook</a:t>
            </a:r>
            <a:br>
              <a:rPr lang="en-US" sz="2400" b="1" u="sng" dirty="0">
                <a:solidFill>
                  <a:srgbClr val="00B0F0"/>
                </a:solidFill>
              </a:rPr>
            </a:b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 2– Turn in:   Lab Fee, Safety Contract, Syllabus, Information Sheet </a:t>
            </a:r>
            <a:b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Part 3—Write name (first and last), week (Aug.20-Aug. 24), period on your workbook, </a:t>
            </a:r>
            <a:r>
              <a:rPr 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We will learn our student # for science tomorrow!!!</a:t>
            </a:r>
            <a:br>
              <a:rPr 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Part 4—Copy the learning target and success criteria in your workbook.</a:t>
            </a:r>
            <a:endParaRPr sz="2400" u="sng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C5B653-DB53-4615-A90D-F8351E239EFA}"/>
              </a:ext>
            </a:extLst>
          </p:cNvPr>
          <p:cNvSpPr txBox="1"/>
          <p:nvPr/>
        </p:nvSpPr>
        <p:spPr>
          <a:xfrm>
            <a:off x="7570575" y="86494"/>
            <a:ext cx="1478697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August 20, 2018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3299FC-58BA-4D37-A44A-965A73B4654C}"/>
              </a:ext>
            </a:extLst>
          </p:cNvPr>
          <p:cNvSpPr txBox="1"/>
          <p:nvPr/>
        </p:nvSpPr>
        <p:spPr>
          <a:xfrm>
            <a:off x="135954" y="70015"/>
            <a:ext cx="175875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, 3</a:t>
            </a:r>
            <a:r>
              <a:rPr lang="en-US" baseline="30000" dirty="0"/>
              <a:t>rd</a:t>
            </a:r>
            <a:r>
              <a:rPr lang="en-US" dirty="0"/>
              <a:t>, 7</a:t>
            </a:r>
            <a:r>
              <a:rPr lang="en-US" baseline="30000" dirty="0"/>
              <a:t>th</a:t>
            </a:r>
            <a:r>
              <a:rPr lang="en-US" dirty="0"/>
              <a:t>  Periods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010A81-306B-40F3-8D98-1E6A4CDD1FF2}"/>
              </a:ext>
            </a:extLst>
          </p:cNvPr>
          <p:cNvSpPr txBox="1"/>
          <p:nvPr/>
        </p:nvSpPr>
        <p:spPr>
          <a:xfrm>
            <a:off x="967961" y="2912076"/>
            <a:ext cx="5453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Agenda:  Forms due 8/24, DCA Life on Earth 8/31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F01A6-D727-46FA-9FC2-D10423CD11EB}"/>
              </a:ext>
            </a:extLst>
          </p:cNvPr>
          <p:cNvSpPr txBox="1"/>
          <p:nvPr/>
        </p:nvSpPr>
        <p:spPr>
          <a:xfrm>
            <a:off x="436605" y="3616411"/>
            <a:ext cx="8546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solidFill>
                  <a:srgbClr val="0070C0"/>
                </a:solidFill>
              </a:rPr>
              <a:t>Learning Target:</a:t>
            </a:r>
            <a:r>
              <a:rPr lang="en-US" sz="2000" dirty="0">
                <a:solidFill>
                  <a:srgbClr val="0070C0"/>
                </a:solidFill>
              </a:rPr>
              <a:t>  I will learn that objects in our solar system allow life to exist on Earth. </a:t>
            </a:r>
            <a:endParaRPr lang="en-US" sz="2000" u="sng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F24BD7-C729-4235-907E-612A14857B52}"/>
              </a:ext>
            </a:extLst>
          </p:cNvPr>
          <p:cNvSpPr txBox="1"/>
          <p:nvPr/>
        </p:nvSpPr>
        <p:spPr>
          <a:xfrm>
            <a:off x="411888" y="4473154"/>
            <a:ext cx="8546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solidFill>
                  <a:srgbClr val="00B050"/>
                </a:solidFill>
              </a:rPr>
              <a:t>Success Criteria:</a:t>
            </a:r>
            <a:r>
              <a:rPr lang="en-US" sz="2000" dirty="0">
                <a:solidFill>
                  <a:srgbClr val="00B050"/>
                </a:solidFill>
              </a:rPr>
              <a:t>  I can identify the needs of living things.</a:t>
            </a:r>
            <a:r>
              <a:rPr lang="en-US" sz="2000" u="sng" dirty="0">
                <a:solidFill>
                  <a:srgbClr val="00B05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98854" y="646666"/>
            <a:ext cx="8884507" cy="211712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solidFill>
                  <a:srgbClr val="00B0F0"/>
                </a:solidFill>
              </a:rPr>
              <a:t>Science Starters</a:t>
            </a:r>
            <a:br>
              <a:rPr lang="en-US" sz="2400" b="1" u="sng" dirty="0">
                <a:solidFill>
                  <a:srgbClr val="00B0F0"/>
                </a:solidFill>
              </a:rPr>
            </a:br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Part 1:  Pick up Workbook/ Sign Social Contract</a:t>
            </a:r>
            <a:br>
              <a:rPr lang="en-US" sz="2400" b="1" u="sng" dirty="0">
                <a:solidFill>
                  <a:srgbClr val="00B0F0"/>
                </a:solidFill>
              </a:rPr>
            </a:b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 2– Turn in:   Lab Fee, Safety Contract, Syllabus, Information Sheet </a:t>
            </a:r>
            <a:b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Part 3—Write name (first and last), week (Aug.20-Aug. 24), period on your workbook, </a:t>
            </a:r>
            <a:r>
              <a:rPr 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We will learn our student # for science tomorrow!!!</a:t>
            </a:r>
            <a:br>
              <a:rPr 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Part 4—Copy the learning target and success criteria in your workbook </a:t>
            </a:r>
            <a:r>
              <a:rPr lang="en-US" sz="20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pg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1.</a:t>
            </a:r>
            <a:endParaRPr sz="2400" u="sng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C5B653-DB53-4615-A90D-F8351E239EFA}"/>
              </a:ext>
            </a:extLst>
          </p:cNvPr>
          <p:cNvSpPr txBox="1"/>
          <p:nvPr/>
        </p:nvSpPr>
        <p:spPr>
          <a:xfrm>
            <a:off x="7570575" y="86494"/>
            <a:ext cx="1478697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August 20, 2018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3299FC-58BA-4D37-A44A-965A73B4654C}"/>
              </a:ext>
            </a:extLst>
          </p:cNvPr>
          <p:cNvSpPr txBox="1"/>
          <p:nvPr/>
        </p:nvSpPr>
        <p:spPr>
          <a:xfrm>
            <a:off x="135954" y="70015"/>
            <a:ext cx="175875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, 6</a:t>
            </a:r>
            <a:r>
              <a:rPr lang="en-US" baseline="30000" dirty="0"/>
              <a:t>th</a:t>
            </a:r>
            <a:r>
              <a:rPr lang="en-US" dirty="0"/>
              <a:t> Periods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010A81-306B-40F3-8D98-1E6A4CDD1FF2}"/>
              </a:ext>
            </a:extLst>
          </p:cNvPr>
          <p:cNvSpPr txBox="1"/>
          <p:nvPr/>
        </p:nvSpPr>
        <p:spPr>
          <a:xfrm>
            <a:off x="967961" y="2912076"/>
            <a:ext cx="5453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Agenda:  Forms due 8/24, DCA Life on Earth 8/31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F01A6-D727-46FA-9FC2-D10423CD11EB}"/>
              </a:ext>
            </a:extLst>
          </p:cNvPr>
          <p:cNvSpPr txBox="1"/>
          <p:nvPr/>
        </p:nvSpPr>
        <p:spPr>
          <a:xfrm>
            <a:off x="436605" y="3616411"/>
            <a:ext cx="8546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solidFill>
                  <a:srgbClr val="0070C0"/>
                </a:solidFill>
              </a:rPr>
              <a:t>Learning Target:</a:t>
            </a:r>
            <a:r>
              <a:rPr lang="en-US" sz="2000" dirty="0">
                <a:solidFill>
                  <a:srgbClr val="0070C0"/>
                </a:solidFill>
              </a:rPr>
              <a:t>  I will learn that objects in our solar system allow life to exist on Earth. </a:t>
            </a:r>
            <a:r>
              <a:rPr lang="en-US" sz="2000" u="sng" dirty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F24BD7-C729-4235-907E-612A14857B52}"/>
              </a:ext>
            </a:extLst>
          </p:cNvPr>
          <p:cNvSpPr txBox="1"/>
          <p:nvPr/>
        </p:nvSpPr>
        <p:spPr>
          <a:xfrm>
            <a:off x="411888" y="4522578"/>
            <a:ext cx="8546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solidFill>
                  <a:srgbClr val="00B050"/>
                </a:solidFill>
              </a:rPr>
              <a:t>Success Criteria:</a:t>
            </a:r>
            <a:r>
              <a:rPr lang="en-US" sz="2000" dirty="0">
                <a:solidFill>
                  <a:srgbClr val="00B050"/>
                </a:solidFill>
              </a:rPr>
              <a:t>  I can identify the needs of living things.</a:t>
            </a:r>
            <a:r>
              <a:rPr lang="en-US" sz="2000" u="sng" dirty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891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body" idx="1"/>
          </p:nvPr>
        </p:nvSpPr>
        <p:spPr>
          <a:xfrm>
            <a:off x="222422" y="238897"/>
            <a:ext cx="4267200" cy="45748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u="sng" dirty="0">
                <a:solidFill>
                  <a:srgbClr val="111111"/>
                </a:solidFill>
              </a:rPr>
              <a:t>Agenda:</a:t>
            </a:r>
          </a:p>
          <a:p>
            <a:pPr marL="742950" lvl="0" indent="-74295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n-US" sz="1400" b="1" dirty="0"/>
              <a:t>Good Things</a:t>
            </a:r>
          </a:p>
          <a:p>
            <a:pPr marL="742950" lvl="0" indent="-74295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n-US" sz="1400" b="1" dirty="0"/>
              <a:t>Jobs—Rater </a:t>
            </a:r>
          </a:p>
          <a:p>
            <a:pPr marL="742950" lvl="0" indent="-74295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n-US" sz="1400" b="1" dirty="0"/>
              <a:t>Put your workbook in your binder and take the staple out.  (Keep workbook in science section of binder.)</a:t>
            </a:r>
          </a:p>
          <a:p>
            <a:pPr marL="742950" lvl="0" indent="-74295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n-US" sz="1400" b="1" dirty="0"/>
              <a:t>Pg. 23—Change Test date to Friday Aug. 31</a:t>
            </a:r>
          </a:p>
          <a:p>
            <a:pPr marL="742950" lvl="0" indent="-74295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n-US" sz="1400" b="1" dirty="0"/>
              <a:t>What is Life? Pg. 9 </a:t>
            </a:r>
          </a:p>
          <a:p>
            <a:pPr marL="742950" lvl="0" indent="-74295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n-US" sz="1400" b="1" dirty="0">
                <a:hlinkClick r:id="rId4"/>
              </a:rPr>
              <a:t>Amoeba Sisters “What is Life?”</a:t>
            </a:r>
            <a:endParaRPr lang="en-US" sz="1400" b="1" dirty="0"/>
          </a:p>
          <a:p>
            <a:pPr marL="742950" lvl="0" indent="-74295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n-US" sz="1400" b="1" dirty="0"/>
              <a:t>Cornell Notes during Amoeba Sisters</a:t>
            </a:r>
          </a:p>
          <a:p>
            <a:pPr marL="742950" lvl="0" indent="-74295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n-US" sz="1400" b="1" dirty="0"/>
              <a:t>Reflection Questions</a:t>
            </a:r>
          </a:p>
          <a:p>
            <a:pPr marL="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1" dirty="0"/>
              <a:t>?  Is it always easy to identify something as being alive?  Why?</a:t>
            </a:r>
          </a:p>
          <a:p>
            <a:pPr marL="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1" dirty="0"/>
              <a:t>? If you see mold on food, do you think of it as being alive?  Why?</a:t>
            </a:r>
          </a:p>
          <a:p>
            <a:pPr marL="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1400" b="1" dirty="0"/>
          </a:p>
          <a:p>
            <a:pPr marL="742950" lvl="0" indent="-74295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endParaRPr lang="en-US" sz="3600" b="1" dirty="0"/>
          </a:p>
          <a:p>
            <a:pPr marL="742950" lvl="0" indent="-74295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eriod"/>
            </a:pPr>
            <a:endParaRPr sz="3600" b="1" dirty="0">
              <a:solidFill>
                <a:srgbClr val="111111"/>
              </a:solidFill>
            </a:endParaRPr>
          </a:p>
        </p:txBody>
      </p:sp>
      <p:sp>
        <p:nvSpPr>
          <p:cNvPr id="111" name="Google Shape;111;p15"/>
          <p:cNvSpPr txBox="1">
            <a:spLocks noGrp="1"/>
          </p:cNvSpPr>
          <p:nvPr>
            <p:ph type="sldNum" idx="12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ctrTitle"/>
          </p:nvPr>
        </p:nvSpPr>
        <p:spPr>
          <a:xfrm>
            <a:off x="685799" y="2713989"/>
            <a:ext cx="7906265" cy="6635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Life? Activity pg. 9</a:t>
            </a:r>
            <a:endParaRPr dirty="0"/>
          </a:p>
        </p:txBody>
      </p:sp>
      <p:sp>
        <p:nvSpPr>
          <p:cNvPr id="117" name="Google Shape;117;p16"/>
          <p:cNvSpPr txBox="1">
            <a:spLocks noGrp="1"/>
          </p:cNvSpPr>
          <p:nvPr>
            <p:ph type="subTitle" idx="1"/>
          </p:nvPr>
        </p:nvSpPr>
        <p:spPr>
          <a:xfrm>
            <a:off x="685799" y="3282779"/>
            <a:ext cx="7502611" cy="16374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200" dirty="0"/>
              <a:t>With your table partner examine the objects at your table.  List characteristics associated with life.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200" dirty="0"/>
              <a:t>Now with a group of four examine your objects and list characteristics associated with life.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200" dirty="0"/>
              <a:t>Record your list on your paper and on a sticky note.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200" dirty="0"/>
              <a:t>Bring sticky note to the board.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200" dirty="0"/>
              <a:t>Complete the activity on pg. 9.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200" dirty="0"/>
              <a:t>Class discussion.</a:t>
            </a:r>
          </a:p>
          <a:p>
            <a:pPr lvl="0" indent="-457200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288329" y="627943"/>
            <a:ext cx="3982650" cy="6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hlinkClick r:id="rId4"/>
              </a:rPr>
              <a:t>Amoeba Sisters  </a:t>
            </a:r>
            <a:r>
              <a:rPr lang="en-US" sz="4000" dirty="0"/>
              <a:t>&amp; Cornell Notes</a:t>
            </a:r>
            <a:endParaRPr sz="4000" dirty="0"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1"/>
          </p:nvPr>
        </p:nvSpPr>
        <p:spPr>
          <a:xfrm>
            <a:off x="57665" y="1569301"/>
            <a:ext cx="4357815" cy="21312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a.  Pgs. 3-4 of workbook</a:t>
            </a: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AutoNum type="alphaLcPeriod" startAt="2"/>
            </a:pPr>
            <a:r>
              <a:rPr lang="en-US" dirty="0"/>
              <a:t>Complete learning target and success criteria (you may abbreviate)</a:t>
            </a: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AutoNum type="alphaLcPeriod" startAt="2"/>
            </a:pPr>
            <a:r>
              <a:rPr lang="en-US" dirty="0"/>
              <a:t>Essential ?—</a:t>
            </a:r>
            <a:r>
              <a:rPr lang="en-US" b="1" dirty="0">
                <a:highlight>
                  <a:srgbClr val="00FF00"/>
                </a:highlight>
              </a:rPr>
              <a:t>Analyze the characteristics of objects in our solar system that allow life to exist on Earth.</a:t>
            </a: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AutoNum type="alphaLcPeriod" startAt="2"/>
            </a:pPr>
            <a:r>
              <a:rPr lang="en-US" b="1" dirty="0"/>
              <a:t>Notes</a:t>
            </a: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AutoNum type="alphaLcPeriod" startAt="2"/>
            </a:pPr>
            <a:r>
              <a:rPr lang="en-US" b="1" dirty="0"/>
              <a:t>Complete Summary</a:t>
            </a: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AutoNum type="alphaLcPeriod" startAt="2"/>
            </a:pPr>
            <a:endParaRPr lang="en-US" b="1" dirty="0"/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AutoNum type="alphaLcPeriod" startAt="2"/>
            </a:pPr>
            <a:endParaRPr lang="en-US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2" name="Google Shape;142;p19"/>
          <p:cNvGrpSpPr/>
          <p:nvPr/>
        </p:nvGrpSpPr>
        <p:grpSpPr>
          <a:xfrm>
            <a:off x="6142233" y="967543"/>
            <a:ext cx="2002423" cy="2047667"/>
            <a:chOff x="6643075" y="3664250"/>
            <a:chExt cx="407950" cy="407975"/>
          </a:xfrm>
        </p:grpSpPr>
        <p:sp>
          <p:nvSpPr>
            <p:cNvPr id="143" name="Google Shape;143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19"/>
          <p:cNvGrpSpPr/>
          <p:nvPr/>
        </p:nvGrpSpPr>
        <p:grpSpPr>
          <a:xfrm rot="-600404">
            <a:off x="6024644" y="3282012"/>
            <a:ext cx="823784" cy="841281"/>
            <a:chOff x="576250" y="4319400"/>
            <a:chExt cx="442075" cy="442050"/>
          </a:xfrm>
        </p:grpSpPr>
        <p:sp>
          <p:nvSpPr>
            <p:cNvPr id="146" name="Google Shape;146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19"/>
          <p:cNvSpPr/>
          <p:nvPr/>
        </p:nvSpPr>
        <p:spPr>
          <a:xfrm>
            <a:off x="5663433" y="1440438"/>
            <a:ext cx="312968" cy="30561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9"/>
          <p:cNvSpPr/>
          <p:nvPr/>
        </p:nvSpPr>
        <p:spPr>
          <a:xfrm rot="2735904">
            <a:off x="7723296" y="3007616"/>
            <a:ext cx="480537" cy="458835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9"/>
          <p:cNvSpPr/>
          <p:nvPr/>
        </p:nvSpPr>
        <p:spPr>
          <a:xfrm>
            <a:off x="8101877" y="2740205"/>
            <a:ext cx="190310" cy="18589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9"/>
          <p:cNvSpPr/>
          <p:nvPr/>
        </p:nvSpPr>
        <p:spPr>
          <a:xfrm rot="1306190">
            <a:off x="5446310" y="2362537"/>
            <a:ext cx="190860" cy="18534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sldNum" idx="12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7"/>
          <p:cNvSpPr txBox="1">
            <a:spLocks noGrp="1"/>
          </p:cNvSpPr>
          <p:nvPr>
            <p:ph type="ctrTitle" idx="4294967295"/>
          </p:nvPr>
        </p:nvSpPr>
        <p:spPr>
          <a:xfrm>
            <a:off x="685800" y="897921"/>
            <a:ext cx="7772400" cy="10338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FFFFFF"/>
                </a:solidFill>
              </a:rPr>
              <a:t>Reflection Questions</a:t>
            </a:r>
            <a:endParaRPr sz="5400" dirty="0">
              <a:solidFill>
                <a:srgbClr val="FFFFFF"/>
              </a:solidFill>
            </a:endParaRPr>
          </a:p>
        </p:txBody>
      </p:sp>
      <p:sp>
        <p:nvSpPr>
          <p:cNvPr id="256" name="Google Shape;256;p27"/>
          <p:cNvSpPr txBox="1">
            <a:spLocks noGrp="1"/>
          </p:cNvSpPr>
          <p:nvPr>
            <p:ph type="subTitle" idx="4294967295"/>
          </p:nvPr>
        </p:nvSpPr>
        <p:spPr>
          <a:xfrm>
            <a:off x="685800" y="2347784"/>
            <a:ext cx="7772400" cy="158186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FFFF"/>
                </a:solidFill>
              </a:rPr>
              <a:t>Is it always easy to identify something as being alive?  Why?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FFFF"/>
                </a:solidFill>
              </a:rPr>
              <a:t>If you see mold on food, do you think of it as being alive? Why?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57" name="Google Shape;257;p27"/>
          <p:cNvSpPr txBox="1">
            <a:spLocks noGrp="1"/>
          </p:cNvSpPr>
          <p:nvPr>
            <p:ph type="sldNum" idx="12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5"/>
          <p:cNvSpPr txBox="1">
            <a:spLocks noGrp="1"/>
          </p:cNvSpPr>
          <p:nvPr>
            <p:ph type="body" idx="1"/>
          </p:nvPr>
        </p:nvSpPr>
        <p:spPr>
          <a:xfrm>
            <a:off x="32951" y="629213"/>
            <a:ext cx="4176584" cy="26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1" u="sng" dirty="0"/>
              <a:t>LAUNCH: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1" dirty="0"/>
              <a:t>DO THE RIGHT THING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1" dirty="0"/>
              <a:t>EVEN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b="1" dirty="0"/>
              <a:t>WHEN NO ONE IS LOOKING!</a:t>
            </a:r>
            <a:endParaRPr sz="2800" b="1" dirty="0"/>
          </a:p>
        </p:txBody>
      </p:sp>
      <p:sp>
        <p:nvSpPr>
          <p:cNvPr id="368" name="Google Shape;368;p35"/>
          <p:cNvSpPr txBox="1">
            <a:spLocks noGrp="1"/>
          </p:cNvSpPr>
          <p:nvPr>
            <p:ph type="sldNum" idx="12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E85D5-C617-4179-B50B-DD608B1FC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Advisory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D6E2C-2BD0-4C94-AAFB-B561A8D3D7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9900" indent="-342900">
              <a:buAutoNum type="arabicPeriod"/>
            </a:pPr>
            <a:r>
              <a:rPr lang="en-US" dirty="0"/>
              <a:t>Second Step</a:t>
            </a:r>
          </a:p>
          <a:p>
            <a:pPr marL="469900" indent="-342900">
              <a:buAutoNum type="arabicPeriod"/>
            </a:pPr>
            <a:r>
              <a:rPr lang="en-US" dirty="0"/>
              <a:t>Circles—Class meeting</a:t>
            </a:r>
          </a:p>
          <a:p>
            <a:pPr marL="469900" indent="-342900">
              <a:buAutoNum type="arabicPeriod"/>
            </a:pPr>
            <a:r>
              <a:rPr lang="en-US" dirty="0"/>
              <a:t>Tutoring/Ice Breaker</a:t>
            </a:r>
          </a:p>
          <a:p>
            <a:pPr marL="469900" indent="-342900">
              <a:buAutoNum type="arabicPeriod"/>
            </a:pPr>
            <a:r>
              <a:rPr lang="en-US" dirty="0"/>
              <a:t>Binder Check/Tutoring</a:t>
            </a:r>
          </a:p>
          <a:p>
            <a:pPr marL="469900" indent="-342900">
              <a:buAutoNum type="arabicPeriod"/>
            </a:pPr>
            <a:r>
              <a:rPr lang="en-US" dirty="0"/>
              <a:t>DEAR </a:t>
            </a:r>
            <a:r>
              <a:rPr lang="en-US"/>
              <a:t>(Hatchet)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336CB-1EE2-4F90-BC8A-BC74C5BDCC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18584117"/>
      </p:ext>
    </p:extLst>
  </p:cSld>
  <p:clrMapOvr>
    <a:masterClrMapping/>
  </p:clrMapOvr>
</p:sld>
</file>

<file path=ppt/theme/theme1.xml><?xml version="1.0" encoding="utf-8"?>
<a:theme xmlns:a="http://schemas.openxmlformats.org/drawingml/2006/main" name="Isabel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386</Words>
  <Application>Microsoft Office PowerPoint</Application>
  <PresentationFormat>On-screen Show (16:9)</PresentationFormat>
  <Paragraphs>56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Playfair Display</vt:lpstr>
      <vt:lpstr>Calibri</vt:lpstr>
      <vt:lpstr>Raleway Light</vt:lpstr>
      <vt:lpstr>Isabella template</vt:lpstr>
      <vt:lpstr>Science Starters Part 1:  Pick up Workbook Part 2– Turn in:   Lab Fee, Safety Contract, Syllabus, Information Sheet  Part 3—Write name (first and last), week (Aug.20-Aug. 24), period on your workbook, We will learn our student # for science tomorrow!!! Part 4—Copy the learning target and success criteria in your workbook.</vt:lpstr>
      <vt:lpstr>Science Starters Part 1:  Pick up Workbook/ Sign Social Contract Part 2– Turn in:   Lab Fee, Safety Contract, Syllabus, Information Sheet  Part 3—Write name (first and last), week (Aug.20-Aug. 24), period on your workbook, We will learn our student # for science tomorrow!!! Part 4—Copy the learning target and success criteria in your workbook pg 1.</vt:lpstr>
      <vt:lpstr>PowerPoint Presentation</vt:lpstr>
      <vt:lpstr>What is Life? Activity pg. 9</vt:lpstr>
      <vt:lpstr>Amoeba Sisters  &amp; Cornell Notes</vt:lpstr>
      <vt:lpstr>Reflection Questions</vt:lpstr>
      <vt:lpstr>PowerPoint Presentation</vt:lpstr>
      <vt:lpstr>Advisory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Starters Part 1:  Pick up Workbook  Part 2– Turn in:   Lab Fee, Safety Contract, Syllabus, Information Sheet   Part 3—Write name, week Aug.20-Aug. 24</dc:title>
  <dc:creator>Amy Hinds</dc:creator>
  <cp:lastModifiedBy>Amy Hinds</cp:lastModifiedBy>
  <cp:revision>11</cp:revision>
  <dcterms:modified xsi:type="dcterms:W3CDTF">2018-08-20T03:00:12Z</dcterms:modified>
</cp:coreProperties>
</file>