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296400"/>
  <p:embeddedFontLst>
    <p:embeddedFont>
      <p:font typeface="Calibri" panose="020F0502020204030204" pitchFamily="34" charset="0"/>
      <p:regular r:id="rId37"/>
      <p:bold r:id="rId38"/>
      <p:italic r:id="rId39"/>
      <p:boldItalic r:id="rId40"/>
    </p:embeddedFont>
    <p:embeddedFont>
      <p:font typeface="Century Schoolbook" panose="02040604050505020304" pitchFamily="18" charset="0"/>
      <p:regular r:id="rId41"/>
      <p:bold r:id="rId42"/>
      <p:italic r:id="rId43"/>
      <p:boldItalic r:id="rId44"/>
    </p:embeddedFont>
    <p:embeddedFont>
      <p:font typeface="Constantia" panose="02030602050306030303"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66DF39-C445-44AF-9BEB-3E75FED3BF4A}">
  <a:tblStyle styleId="{DB66DF39-C445-44AF-9BEB-3E75FED3BF4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48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16606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8423b0331_0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8423b0331_0_0: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48423b0331_0_0: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413166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36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966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262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8423b0331_0_2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8423b0331_0_27: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48423b0331_0_27: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89500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84d46598e_1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84d46598e_1_0: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484d46598e_1_0: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282677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84d46598e_1_1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84d46598e_1_18: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484d46598e_1_18: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832056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837772a03_0_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837772a03_0_2: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4837772a03_0_2: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71273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869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80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9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8423b0331_0_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8423b0331_0_20: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48423b0331_0_20: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3866733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249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96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87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7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837772a03_0_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837772a03_0_14: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4837772a03_0_14: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40432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84d46598e_1_3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484d46598e_1_38: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484d46598e_1_38: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250421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84d46598e_1_4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84d46598e_1_45: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484d46598e_1_45: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419842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484d46598e_1_5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484d46598e_1_56: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484d46598e_1_56: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1967667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418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8: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40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8423b0331_0_1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8423b0331_0_11: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48423b0331_0_11: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396046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84d46598e_1_6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484d46598e_1_63: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484d46598e_1_63: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2032744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84d46598e_1_7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484d46598e_1_70: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484d46598e_1_70: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1631645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84d46598e_1_8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84d46598e_1_80: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484d46598e_1_80: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1236722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84d46598e_1_8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484d46598e_1_87: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484d46598e_1_87: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104096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59629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71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5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41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41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00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1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2"/>
        <p:cNvGrpSpPr/>
        <p:nvPr/>
      </p:nvGrpSpPr>
      <p:grpSpPr>
        <a:xfrm>
          <a:off x="0" y="0"/>
          <a:ext cx="0" cy="0"/>
          <a:chOff x="0" y="0"/>
          <a:chExt cx="0" cy="0"/>
        </a:xfrm>
      </p:grpSpPr>
      <p:sp>
        <p:nvSpPr>
          <p:cNvPr id="93" name="Google Shape;93;p1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4" name="Google Shape;94;p1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5" name="Google Shape;95;p13"/>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7" name="Google Shape;97;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1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1" name="Google Shape;101;p1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02" name="Google Shape;102;p13"/>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6" name="Google Shape;106;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5"/>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2" name="Google Shape;112;p1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4"/>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457200" y="27463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
          <p:cNvSpPr txBox="1">
            <a:spLocks noGrp="1"/>
          </p:cNvSpPr>
          <p:nvPr>
            <p:ph type="dt" idx="10"/>
          </p:nvPr>
        </p:nvSpPr>
        <p:spPr>
          <a:xfrm>
            <a:off x="457200" y="6245225"/>
            <a:ext cx="2133600" cy="476250"/>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3124200" y="6245225"/>
            <a:ext cx="2895600" cy="476250"/>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6553200" y="6245225"/>
            <a:ext cx="2133600" cy="476250"/>
          </a:xfrm>
          <a:prstGeom prst="rect">
            <a:avLst/>
          </a:prstGeom>
          <a:noFill/>
          <a:ln>
            <a:noFill/>
          </a:ln>
        </p:spPr>
        <p:txBody>
          <a:bodyPr spcFirstLastPara="1" wrap="square" lIns="0" tIns="0" rIns="0" bIns="0" anchor="b" anchorCtr="0">
            <a:noAutofit/>
          </a:bodyPr>
          <a:lstStyle>
            <a:lvl1pPr marL="0" lvl="0" indent="0" algn="r">
              <a:spcBef>
                <a:spcPts val="0"/>
              </a:spcBef>
              <a:buNone/>
              <a:defRPr sz="1200">
                <a:solidFill>
                  <a:srgbClr val="035C75"/>
                </a:solidFill>
                <a:latin typeface="Constantia"/>
                <a:ea typeface="Constantia"/>
                <a:cs typeface="Constantia"/>
                <a:sym typeface="Constantia"/>
              </a:defRPr>
            </a:lvl1pPr>
            <a:lvl2pPr marL="0" lvl="1" indent="0" algn="r">
              <a:spcBef>
                <a:spcPts val="0"/>
              </a:spcBef>
              <a:buNone/>
              <a:defRPr sz="1200">
                <a:solidFill>
                  <a:srgbClr val="035C75"/>
                </a:solidFill>
                <a:latin typeface="Constantia"/>
                <a:ea typeface="Constantia"/>
                <a:cs typeface="Constantia"/>
                <a:sym typeface="Constantia"/>
              </a:defRPr>
            </a:lvl2pPr>
            <a:lvl3pPr marL="0" lvl="2" indent="0" algn="r">
              <a:spcBef>
                <a:spcPts val="0"/>
              </a:spcBef>
              <a:buNone/>
              <a:defRPr sz="1200">
                <a:solidFill>
                  <a:srgbClr val="035C75"/>
                </a:solidFill>
                <a:latin typeface="Constantia"/>
                <a:ea typeface="Constantia"/>
                <a:cs typeface="Constantia"/>
                <a:sym typeface="Constantia"/>
              </a:defRPr>
            </a:lvl3pPr>
            <a:lvl4pPr marL="0" lvl="3" indent="0" algn="r">
              <a:spcBef>
                <a:spcPts val="0"/>
              </a:spcBef>
              <a:buNone/>
              <a:defRPr sz="1200">
                <a:solidFill>
                  <a:srgbClr val="035C75"/>
                </a:solidFill>
                <a:latin typeface="Constantia"/>
                <a:ea typeface="Constantia"/>
                <a:cs typeface="Constantia"/>
                <a:sym typeface="Constantia"/>
              </a:defRPr>
            </a:lvl4pPr>
            <a:lvl5pPr marL="0" lvl="4" indent="0" algn="r">
              <a:spcBef>
                <a:spcPts val="0"/>
              </a:spcBef>
              <a:buNone/>
              <a:defRPr sz="1200">
                <a:solidFill>
                  <a:srgbClr val="035C75"/>
                </a:solidFill>
                <a:latin typeface="Constantia"/>
                <a:ea typeface="Constantia"/>
                <a:cs typeface="Constantia"/>
                <a:sym typeface="Constantia"/>
              </a:defRPr>
            </a:lvl5pPr>
            <a:lvl6pPr marL="0" lvl="5" indent="0" algn="r">
              <a:spcBef>
                <a:spcPts val="0"/>
              </a:spcBef>
              <a:buNone/>
              <a:defRPr sz="1200">
                <a:solidFill>
                  <a:srgbClr val="035C75"/>
                </a:solidFill>
                <a:latin typeface="Constantia"/>
                <a:ea typeface="Constantia"/>
                <a:cs typeface="Constantia"/>
                <a:sym typeface="Constantia"/>
              </a:defRPr>
            </a:lvl6pPr>
            <a:lvl7pPr marL="0" lvl="6" indent="0" algn="r">
              <a:spcBef>
                <a:spcPts val="0"/>
              </a:spcBef>
              <a:buNone/>
              <a:defRPr sz="1200">
                <a:solidFill>
                  <a:srgbClr val="035C75"/>
                </a:solidFill>
                <a:latin typeface="Constantia"/>
                <a:ea typeface="Constantia"/>
                <a:cs typeface="Constantia"/>
                <a:sym typeface="Constantia"/>
              </a:defRPr>
            </a:lvl7pPr>
            <a:lvl8pPr marL="0" lvl="7" indent="0" algn="r">
              <a:spcBef>
                <a:spcPts val="0"/>
              </a:spcBef>
              <a:buNone/>
              <a:defRPr sz="1200">
                <a:solidFill>
                  <a:srgbClr val="035C75"/>
                </a:solidFill>
                <a:latin typeface="Constantia"/>
                <a:ea typeface="Constantia"/>
                <a:cs typeface="Constantia"/>
                <a:sym typeface="Constantia"/>
              </a:defRPr>
            </a:lvl8pPr>
            <a:lvl9pPr marL="0" lvl="8" indent="0" algn="r">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5"/>
        <p:cNvGrpSpPr/>
        <p:nvPr/>
      </p:nvGrpSpPr>
      <p:grpSpPr>
        <a:xfrm>
          <a:off x="0" y="0"/>
          <a:ext cx="0" cy="0"/>
          <a:chOff x="0" y="0"/>
          <a:chExt cx="0" cy="0"/>
        </a:xfrm>
      </p:grpSpPr>
      <p:sp>
        <p:nvSpPr>
          <p:cNvPr id="56" name="Google Shape;56;p7"/>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8" name="Google Shape;58;p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9"/>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9"/>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9"/>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3"/>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hTC1eNTBXvE" TargetMode="External"/><Relationship Id="rId7"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hyperlink" Target="http://images.google.com/imgres?imgurl=http://www.americanaquariumproducts.com/images/graphics/planaria.jpg&amp;imgrefurl=http://www.aquarium-pond-answers.com/2007/03/trematodes-and-nematodes-in-fish.html&amp;usg=__hGPT35OB3h10-TMaUp6EsTSCGq0=&amp;h=375&amp;w=500&amp;sz=37&amp;hl=en&amp;start=1&amp;tbnid=u17MaSt6Xu8DoM:&amp;tbnh=98&amp;tbnw=130&amp;prev=/images?q=Planaria&amp;gbv=2&amp;ndsp=20&amp;hl=en&amp;sa=N"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images.google.com/imgres?imgurl=http://genome.jgi-psf.org/draft_microbes/images/metba.gif&amp;imgrefurl=http://www.angelfire.com/ks3/apatton/ExampleAr.html&amp;usg=__BXXAdDHP56xsh2twIwiMWs5vz-k=&amp;h=222&amp;w=228&amp;sz=48&amp;hl=en&amp;start=6&amp;tbnid=1xCb2RKMv__guM:&amp;tbnh=105&amp;tbnw=108&amp;prev=/images?q=archaebacteria&amp;gbv=2&amp;hl=en" TargetMode="External"/><Relationship Id="rId3" Type="http://schemas.openxmlformats.org/officeDocument/2006/relationships/hyperlink" Target="http://images.google.com/imgres?imgurl=http://www.isledegrande.com/giimages9/wildstrawberryrunners.jpg&amp;imgrefurl=http://www.isledegrande.com/naturepage04-v2.htm&amp;usg=__oAz0_P7W2y91GAU6DQ8DS1IK3mQ=&amp;h=513&amp;w=684&amp;sz=67&amp;hl=en&amp;start=1&amp;tbnid=ZnZ5qL1KkKozPM:&amp;tbnh=104&amp;tbnw=139&amp;prev=/images?q=Strawberry+runners&amp;gbv=2&amp;hl=en" TargetMode="External"/><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hyperlink" Target="http://images.google.com/imgres?imgurl=http://overcomingcandida.com/mycology/yeast-dk1.jpg&amp;imgrefurl=http://overcomingcandida.com/mycology/mycology-3.htm&amp;usg=__L9YlVToZ-hHAuHyE9mJDSFNSNTg=&amp;h=275&amp;w=349&amp;sz=47&amp;hl=en&amp;start=2&amp;tbnid=dHvm71rhWYuQ_M:&amp;tbnh=95&amp;tbnw=120&amp;prev=/images?q=Yeast+Buds&amp;gbv=2&amp;hl=en" TargetMode="External"/><Relationship Id="rId10" Type="http://schemas.openxmlformats.org/officeDocument/2006/relationships/image" Target="../media/image22.png"/><Relationship Id="rId4" Type="http://schemas.openxmlformats.org/officeDocument/2006/relationships/image" Target="../media/image18.jpg"/><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dpuzzle.com/media/5bfc65209bef2140d170d11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dH7nQjNrd8Q"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hyperlink" Target="http://images.google.com/imgres?imgurl=http://www.sealifegifts.net/user_images/lobster4a.JPG&amp;imgrefurl=http://www.sealifegifts.net/nautical_decorations.html&amp;usg=__jag_rgHK41k6NwgrgVRDjeHzNMU=&amp;h=432&amp;w=371&amp;sz=32&amp;hl=en&amp;start=1&amp;tbnid=xsmRMkhyditooM:&amp;tbnh=126&amp;tbnw=108&amp;prev=/images?q=Lobster&amp;gbv=2&amp;hl=en" TargetMode="External"/><Relationship Id="rId3" Type="http://schemas.openxmlformats.org/officeDocument/2006/relationships/hyperlink" Target="http://images.google.com/imgres?imgurl=http://www.nps.gov/wica/naturescience/images/Annual-Sunflower.jpg&amp;imgrefurl=http://www.nps.gov/wica/naturescience/wildflowers-sunflower.htm&amp;usg=__BYO9rWbvx0AIa4qiRiugP-Z5vec=&amp;h=492&amp;w=415&amp;sz=68&amp;hl=en&amp;start=2&amp;tbnid=LCOoAh3i3iVG5M:&amp;tbnh=130&amp;tbnw=110&amp;prev=/images?q=Sunflower&amp;gbv=2&amp;hl=en" TargetMode="External"/><Relationship Id="rId7" Type="http://schemas.openxmlformats.org/officeDocument/2006/relationships/hyperlink" Target="http://images.google.com/imgres?imgurl=http://www.ces.ncsu.edu/depts/hort/consumer/factsheets/butterflies/icons/butterfly.jpg&amp;imgrefurl=http://www.ces.ncsu.edu/depts/hort/consumer/factsheets/butterflies/butterfly_index.html&amp;usg=__U0Zdg2UeCo0Ol43EsjGF_gsCc7M=&amp;h=369&amp;w=360&amp;sz=112&amp;hl=en&amp;start=15&amp;tbnid=c0_omok8vdKuOM:&amp;tbnh=122&amp;tbnw=119&amp;prev=/images?q=Butterfly&amp;gbv=2&amp;hl=en" TargetMode="External"/><Relationship Id="rId12"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jpg"/><Relationship Id="rId11" Type="http://schemas.openxmlformats.org/officeDocument/2006/relationships/hyperlink" Target="http://images.google.com/imgres?imgurl=http://www.thetechherald.com/media/images/200831/HumanElement_3.jpg&amp;imgrefurl=http://www.thetechherald.com/article.php/200831/1629/ID-Analytics-releases-Analysis-of-Internal-Data-Theft&amp;usg=__LXeEfOnj8Cy1N-ISsdGvwbFHJZg=&amp;h=400&amp;w=600&amp;sz=54&amp;hl=en&amp;start=19&amp;tbnid=36DC8OVa8VIIWM:&amp;tbnh=90&amp;tbnw=135&amp;prev=/images?q=Human&amp;gbv=2&amp;hl=en" TargetMode="External"/><Relationship Id="rId5" Type="http://schemas.openxmlformats.org/officeDocument/2006/relationships/hyperlink" Target="http://images.google.com/imgres?imgurl=http://www.vivanatura.org/Iguana_iguana_juv1.jpg&amp;imgrefurl=http://www.vivanatura.org/Iguana%20iguana%20ExtraPhotos.html&amp;usg=__Jjk7LliugjIheXaZ1UsdB4_PYM4=&amp;h=375&amp;w=500&amp;sz=75&amp;hl=en&amp;start=1&amp;tbnid=w_YsoPTGJtE8QM:&amp;tbnh=98&amp;tbnw=130&amp;prev=/images?q=Iguana&amp;gbv=2&amp;hl=en" TargetMode="External"/><Relationship Id="rId10" Type="http://schemas.openxmlformats.org/officeDocument/2006/relationships/image" Target="../media/image45.jpg"/><Relationship Id="rId4" Type="http://schemas.openxmlformats.org/officeDocument/2006/relationships/image" Target="../media/image42.jpg"/><Relationship Id="rId9" Type="http://schemas.openxmlformats.org/officeDocument/2006/relationships/hyperlink" Target="http://images.google.com/imgres?imgurl=http://michaelscomments.files.wordpress.com/2007/10/shark.jpg&amp;imgrefurl=http://michaelscomments.wordpress.com/2007/10/30/fisherman-nets-shark-200-km-from-sea/&amp;usg=__ftzCVQ_K6ANLUX85uAyBMl5Z68c=&amp;h=663&amp;w=909&amp;sz=58&amp;hl=en&amp;start=2&amp;tbnid=xGrsS2ewOy51vM:&amp;tbnh=107&amp;tbnw=147&amp;prev=/images?q=Shark&amp;gbv=2&amp;hl=en" TargetMode="External"/><Relationship Id="rId14" Type="http://schemas.openxmlformats.org/officeDocument/2006/relationships/image" Target="../media/image4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fcGDUcGjcyk"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9.jp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dpuzzle.com/media/5bfd8a05d136a440c145d2b5"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dpuzzle.com/media/5bfc65209bef2140d170d11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Y9DNWcqxI4&amp;feature=relate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micro.magnet.fsu.edu/featuredmicroscopist/vanegmond/parameciumlarge.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fbhwq95Duc&amp;tracker=False&amp;NR=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ctrTitle"/>
          </p:nvPr>
        </p:nvSpPr>
        <p:spPr>
          <a:xfrm>
            <a:off x="65175" y="561500"/>
            <a:ext cx="5664000" cy="1487400"/>
          </a:xfrm>
          <a:prstGeom prst="rect">
            <a:avLst/>
          </a:prstGeom>
          <a:solidFill>
            <a:srgbClr val="0C343D"/>
          </a:solidFill>
        </p:spPr>
        <p:txBody>
          <a:bodyPr spcFirstLastPara="1" wrap="square" lIns="0" tIns="0" rIns="18275" bIns="0" anchor="b" anchorCtr="0">
            <a:noAutofit/>
          </a:bodyPr>
          <a:lstStyle/>
          <a:p>
            <a:pPr marL="0" lvl="0" indent="0" algn="ctr" rtl="0">
              <a:spcBef>
                <a:spcPts val="0"/>
              </a:spcBef>
              <a:spcAft>
                <a:spcPts val="0"/>
              </a:spcAft>
              <a:buNone/>
            </a:pPr>
            <a:r>
              <a:rPr lang="en-US" sz="3000" u="sng"/>
              <a:t>Science Starter:</a:t>
            </a:r>
            <a:endParaRPr sz="3000" u="sng"/>
          </a:p>
          <a:p>
            <a:pPr marL="0" lvl="0" indent="0" algn="ctr" rtl="0">
              <a:spcBef>
                <a:spcPts val="0"/>
              </a:spcBef>
              <a:spcAft>
                <a:spcPts val="0"/>
              </a:spcAft>
              <a:buNone/>
            </a:pPr>
            <a:r>
              <a:rPr lang="en-US" sz="3000" b="0" i="1"/>
              <a:t>Continue working on the vocabulary foldable.  (Due Wednesday)</a:t>
            </a:r>
            <a:endParaRPr sz="3000" b="0" i="1"/>
          </a:p>
        </p:txBody>
      </p:sp>
      <p:sp>
        <p:nvSpPr>
          <p:cNvPr id="121" name="Google Shape;121;p16"/>
          <p:cNvSpPr txBox="1">
            <a:spLocks noGrp="1"/>
          </p:cNvSpPr>
          <p:nvPr>
            <p:ph type="subTitle" idx="1"/>
          </p:nvPr>
        </p:nvSpPr>
        <p:spPr>
          <a:xfrm>
            <a:off x="153925" y="2161725"/>
            <a:ext cx="8773500" cy="3242700"/>
          </a:xfrm>
          <a:prstGeom prst="rect">
            <a:avLst/>
          </a:prstGeom>
          <a:solidFill>
            <a:srgbClr val="A64D79"/>
          </a:solidFill>
        </p:spPr>
        <p:txBody>
          <a:bodyPr spcFirstLastPara="1" wrap="square" lIns="0" tIns="45700" rIns="18275" bIns="45700" anchor="t" anchorCtr="0">
            <a:noAutofit/>
          </a:bodyPr>
          <a:lstStyle/>
          <a:p>
            <a:pPr marL="0" lvl="0" indent="0" algn="l" rtl="0">
              <a:spcBef>
                <a:spcPts val="520"/>
              </a:spcBef>
              <a:spcAft>
                <a:spcPts val="0"/>
              </a:spcAft>
              <a:buNone/>
            </a:pPr>
            <a:r>
              <a:rPr lang="en-US" sz="3000" b="1" u="sng"/>
              <a:t>Learning Target:</a:t>
            </a:r>
            <a:endParaRPr sz="3000" b="1" u="sng"/>
          </a:p>
          <a:p>
            <a:pPr marL="0" lvl="0" indent="0" algn="l" rtl="0">
              <a:spcBef>
                <a:spcPts val="520"/>
              </a:spcBef>
              <a:spcAft>
                <a:spcPts val="0"/>
              </a:spcAft>
              <a:buNone/>
            </a:pPr>
            <a:r>
              <a:rPr lang="en-US" sz="3000"/>
              <a:t> </a:t>
            </a:r>
            <a:r>
              <a:rPr lang="en-US" sz="3000" i="1"/>
              <a:t>I will learn what asexual reproduction means, how many parents are involved, and the type of offspring produced.</a:t>
            </a:r>
            <a:endParaRPr sz="3000" i="1"/>
          </a:p>
          <a:p>
            <a:pPr marL="0" lvl="0" indent="0" algn="l" rtl="0">
              <a:spcBef>
                <a:spcPts val="520"/>
              </a:spcBef>
              <a:spcAft>
                <a:spcPts val="0"/>
              </a:spcAft>
              <a:buNone/>
            </a:pPr>
            <a:r>
              <a:rPr lang="en-US" sz="3000" b="1" u="sng"/>
              <a:t>Success Criteria:</a:t>
            </a:r>
            <a:endParaRPr sz="3000" b="1" u="sng"/>
          </a:p>
          <a:p>
            <a:pPr marL="0" lvl="0" indent="0" algn="l" rtl="0">
              <a:spcBef>
                <a:spcPts val="520"/>
              </a:spcBef>
              <a:spcAft>
                <a:spcPts val="0"/>
              </a:spcAft>
              <a:buNone/>
            </a:pPr>
            <a:r>
              <a:rPr lang="en-US" sz="3000" i="1"/>
              <a:t>I know how to define asexual reproduction.</a:t>
            </a:r>
            <a:endParaRPr sz="3600" b="1" u="sng"/>
          </a:p>
          <a:p>
            <a:pPr marL="0" lvl="0" indent="0" algn="l" rtl="0">
              <a:spcBef>
                <a:spcPts val="520"/>
              </a:spcBef>
              <a:spcAft>
                <a:spcPts val="0"/>
              </a:spcAft>
              <a:buNone/>
            </a:pPr>
            <a:endParaRPr sz="3600" b="1" u="sng"/>
          </a:p>
          <a:p>
            <a:pPr marL="0" lvl="0" indent="0" algn="l" rtl="0">
              <a:spcBef>
                <a:spcPts val="520"/>
              </a:spcBef>
              <a:spcAft>
                <a:spcPts val="0"/>
              </a:spcAft>
              <a:buNone/>
            </a:pPr>
            <a:endParaRPr sz="3600" i="1"/>
          </a:p>
          <a:p>
            <a:pPr marL="0" lvl="0" indent="0" algn="l" rtl="0">
              <a:spcBef>
                <a:spcPts val="520"/>
              </a:spcBef>
              <a:spcAft>
                <a:spcPts val="0"/>
              </a:spcAft>
              <a:buNone/>
            </a:pPr>
            <a:endParaRPr sz="3600" i="1"/>
          </a:p>
          <a:p>
            <a:pPr marL="0" lvl="0" indent="0" algn="l" rtl="0">
              <a:spcBef>
                <a:spcPts val="520"/>
              </a:spcBef>
              <a:spcAft>
                <a:spcPts val="0"/>
              </a:spcAft>
              <a:buNone/>
            </a:pPr>
            <a:endParaRPr u="sng"/>
          </a:p>
        </p:txBody>
      </p:sp>
      <p:sp>
        <p:nvSpPr>
          <p:cNvPr id="122" name="Google Shape;122;p16"/>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123" name="Google Shape;123;p16"/>
          <p:cNvSpPr txBox="1"/>
          <p:nvPr/>
        </p:nvSpPr>
        <p:spPr>
          <a:xfrm>
            <a:off x="65175" y="45025"/>
            <a:ext cx="4925400" cy="6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Tuesday November 27, 2018</a:t>
            </a:r>
            <a:endParaRPr sz="2400" b="1"/>
          </a:p>
        </p:txBody>
      </p:sp>
      <p:sp>
        <p:nvSpPr>
          <p:cNvPr id="124" name="Google Shape;124;p16"/>
          <p:cNvSpPr txBox="1"/>
          <p:nvPr/>
        </p:nvSpPr>
        <p:spPr>
          <a:xfrm>
            <a:off x="376250" y="5517250"/>
            <a:ext cx="8310600" cy="1204200"/>
          </a:xfrm>
          <a:prstGeom prst="rect">
            <a:avLst/>
          </a:prstGeom>
          <a:solidFill>
            <a:srgbClr val="8E7CC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Agenda:</a:t>
            </a:r>
            <a:endParaRPr sz="1800"/>
          </a:p>
          <a:p>
            <a:pPr marL="0" lvl="0" indent="0" algn="l" rtl="0">
              <a:spcBef>
                <a:spcPts val="0"/>
              </a:spcBef>
              <a:spcAft>
                <a:spcPts val="0"/>
              </a:spcAft>
              <a:buNone/>
            </a:pPr>
            <a:r>
              <a:rPr lang="en-US" sz="1800"/>
              <a:t>11/28--Vocabulary Foldable Due</a:t>
            </a:r>
            <a:endParaRPr sz="1800"/>
          </a:p>
          <a:p>
            <a:pPr marL="0" lvl="0" indent="0" algn="l" rtl="0">
              <a:spcBef>
                <a:spcPts val="0"/>
              </a:spcBef>
              <a:spcAft>
                <a:spcPts val="0"/>
              </a:spcAft>
              <a:buNone/>
            </a:pPr>
            <a:r>
              <a:rPr lang="en-US" sz="1800"/>
              <a:t>11/30--Corrections due </a:t>
            </a:r>
            <a:endParaRPr sz="1800"/>
          </a:p>
          <a:p>
            <a:pPr marL="0" lvl="0" indent="0" algn="l" rtl="0">
              <a:spcBef>
                <a:spcPts val="0"/>
              </a:spcBef>
              <a:spcAft>
                <a:spcPts val="0"/>
              </a:spcAft>
              <a:buNone/>
            </a:pPr>
            <a:r>
              <a:rPr lang="en-US" sz="1800"/>
              <a:t>11/30-- Asexual vs. Sexual Reproduction Mini Quiz</a:t>
            </a:r>
            <a:endParaRPr sz="1800"/>
          </a:p>
          <a:p>
            <a:pPr marL="0" lvl="0" indent="0" algn="l" rtl="0">
              <a:spcBef>
                <a:spcPts val="0"/>
              </a:spcBef>
              <a:spcAft>
                <a:spcPts val="0"/>
              </a:spcAft>
              <a:buNone/>
            </a:pPr>
            <a:endParaRPr sz="3000"/>
          </a:p>
        </p:txBody>
      </p:sp>
      <p:pic>
        <p:nvPicPr>
          <p:cNvPr id="125" name="Google Shape;125;p16"/>
          <p:cNvPicPr preferRelativeResize="0"/>
          <p:nvPr/>
        </p:nvPicPr>
        <p:blipFill>
          <a:blip r:embed="rId3">
            <a:alphaModFix/>
          </a:blip>
          <a:stretch>
            <a:fillRect/>
          </a:stretch>
        </p:blipFill>
        <p:spPr>
          <a:xfrm>
            <a:off x="6451525" y="131525"/>
            <a:ext cx="2475901" cy="1856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457200" y="276513"/>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Asexual Reproduction</a:t>
            </a:r>
            <a:endParaRPr/>
          </a:p>
        </p:txBody>
      </p:sp>
      <p:sp>
        <p:nvSpPr>
          <p:cNvPr id="200" name="Google Shape;200;p25"/>
          <p:cNvSpPr txBox="1">
            <a:spLocks noGrp="1"/>
          </p:cNvSpPr>
          <p:nvPr>
            <p:ph type="body" idx="1"/>
          </p:nvPr>
        </p:nvSpPr>
        <p:spPr>
          <a:xfrm>
            <a:off x="457200" y="1419530"/>
            <a:ext cx="8229600" cy="43890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Fragmentation</a:t>
            </a:r>
            <a:endParaRPr/>
          </a:p>
          <a:p>
            <a:pPr marL="274320" lvl="0" indent="0" algn="l" rtl="0">
              <a:spcBef>
                <a:spcPts val="0"/>
              </a:spcBef>
              <a:spcAft>
                <a:spcPts val="0"/>
              </a:spcAft>
              <a:buNone/>
            </a:pPr>
            <a:r>
              <a:rPr lang="en-US"/>
              <a:t>ex. </a:t>
            </a:r>
            <a:r>
              <a:rPr lang="en-US">
                <a:solidFill>
                  <a:srgbClr val="FF00FF"/>
                </a:solidFill>
              </a:rPr>
              <a:t>Starfish, and Planaria</a:t>
            </a:r>
            <a:endParaRPr>
              <a:solidFill>
                <a:srgbClr val="FF00FF"/>
              </a:solidFill>
            </a:endParaRPr>
          </a:p>
          <a:p>
            <a:pPr marL="274320" lvl="0" indent="0" algn="l" rtl="0">
              <a:spcBef>
                <a:spcPts val="0"/>
              </a:spcBef>
              <a:spcAft>
                <a:spcPts val="0"/>
              </a:spcAft>
              <a:buNone/>
            </a:pPr>
            <a:r>
              <a:rPr lang="en-US" u="sng">
                <a:solidFill>
                  <a:schemeClr val="hlink"/>
                </a:solidFill>
                <a:hlinkClick r:id="rId3"/>
              </a:rPr>
              <a:t>movie</a:t>
            </a:r>
            <a:endParaRPr/>
          </a:p>
        </p:txBody>
      </p:sp>
      <p:sp>
        <p:nvSpPr>
          <p:cNvPr id="201" name="Google Shape;201;p2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02" name="Google Shape;202;p25" descr="http://johnfriedmann.com/biogloss/fragmentation.jpg"/>
          <p:cNvPicPr preferRelativeResize="0"/>
          <p:nvPr/>
        </p:nvPicPr>
        <p:blipFill rotWithShape="1">
          <a:blip r:embed="rId4">
            <a:alphaModFix/>
          </a:blip>
          <a:srcRect/>
          <a:stretch/>
        </p:blipFill>
        <p:spPr>
          <a:xfrm>
            <a:off x="2139500" y="4531525"/>
            <a:ext cx="3206899" cy="2114550"/>
          </a:xfrm>
          <a:prstGeom prst="rect">
            <a:avLst/>
          </a:prstGeom>
          <a:noFill/>
          <a:ln>
            <a:noFill/>
          </a:ln>
        </p:spPr>
      </p:pic>
      <p:sp>
        <p:nvSpPr>
          <p:cNvPr id="203" name="Google Shape;203;p25"/>
          <p:cNvSpPr/>
          <p:nvPr/>
        </p:nvSpPr>
        <p:spPr>
          <a:xfrm>
            <a:off x="457200" y="2828850"/>
            <a:ext cx="38862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onstantia"/>
                <a:ea typeface="Constantia"/>
                <a:cs typeface="Constantia"/>
                <a:sym typeface="Constantia"/>
              </a:rPr>
              <a:t>Fragmentation is a means of asexual reproduction whereby a single parent breaks into parts that </a:t>
            </a:r>
            <a:r>
              <a:rPr lang="en-US" sz="2000">
                <a:solidFill>
                  <a:schemeClr val="dk1"/>
                </a:solidFill>
                <a:highlight>
                  <a:srgbClr val="FF00FF"/>
                </a:highlight>
                <a:latin typeface="Constantia"/>
                <a:ea typeface="Constantia"/>
                <a:cs typeface="Constantia"/>
                <a:sym typeface="Constantia"/>
              </a:rPr>
              <a:t>regenerate</a:t>
            </a:r>
            <a:r>
              <a:rPr lang="en-US" sz="2000">
                <a:solidFill>
                  <a:schemeClr val="dk1"/>
                </a:solidFill>
                <a:latin typeface="Constantia"/>
                <a:ea typeface="Constantia"/>
                <a:cs typeface="Constantia"/>
                <a:sym typeface="Constantia"/>
              </a:rPr>
              <a:t> into whole </a:t>
            </a:r>
            <a:r>
              <a:rPr lang="en-US" sz="2000">
                <a:solidFill>
                  <a:schemeClr val="dk1"/>
                </a:solidFill>
                <a:highlight>
                  <a:srgbClr val="FF00FF"/>
                </a:highlight>
                <a:latin typeface="Constantia"/>
                <a:ea typeface="Constantia"/>
                <a:cs typeface="Constantia"/>
                <a:sym typeface="Constantia"/>
              </a:rPr>
              <a:t>new</a:t>
            </a:r>
            <a:r>
              <a:rPr lang="en-US" sz="2000">
                <a:solidFill>
                  <a:schemeClr val="dk1"/>
                </a:solidFill>
                <a:latin typeface="Constantia"/>
                <a:ea typeface="Constantia"/>
                <a:cs typeface="Constantia"/>
                <a:sym typeface="Constantia"/>
              </a:rPr>
              <a:t> individuals.</a:t>
            </a:r>
            <a:endParaRPr sz="2000"/>
          </a:p>
        </p:txBody>
      </p:sp>
      <p:pic>
        <p:nvPicPr>
          <p:cNvPr id="204" name="Google Shape;204;p25" descr="http://tbn0.google.com/images?q=tbn:u17MaSt6Xu8DoM:http://www.americanaquariumproducts.com/images/graphics/planaria.jpg">
            <a:hlinkClick r:id="rId5"/>
          </p:cNvPr>
          <p:cNvPicPr preferRelativeResize="0"/>
          <p:nvPr/>
        </p:nvPicPr>
        <p:blipFill rotWithShape="1">
          <a:blip r:embed="rId6">
            <a:alphaModFix/>
          </a:blip>
          <a:srcRect/>
          <a:stretch/>
        </p:blipFill>
        <p:spPr>
          <a:xfrm>
            <a:off x="6019800" y="1905000"/>
            <a:ext cx="1752600" cy="1321191"/>
          </a:xfrm>
          <a:prstGeom prst="rect">
            <a:avLst/>
          </a:prstGeom>
          <a:noFill/>
          <a:ln>
            <a:noFill/>
          </a:ln>
        </p:spPr>
      </p:pic>
      <p:pic>
        <p:nvPicPr>
          <p:cNvPr id="205" name="Google Shape;205;p25" descr="http://www.drmichaellevin.org/Planaria/images/cut.gif"/>
          <p:cNvPicPr preferRelativeResize="0"/>
          <p:nvPr/>
        </p:nvPicPr>
        <p:blipFill rotWithShape="1">
          <a:blip r:embed="rId7">
            <a:alphaModFix/>
          </a:blip>
          <a:srcRect/>
          <a:stretch/>
        </p:blipFill>
        <p:spPr>
          <a:xfrm>
            <a:off x="5486400" y="3429000"/>
            <a:ext cx="3087582" cy="2209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Asexual Reproduction</a:t>
            </a:r>
            <a:endParaRPr/>
          </a:p>
        </p:txBody>
      </p:sp>
      <p:sp>
        <p:nvSpPr>
          <p:cNvPr id="211" name="Google Shape;211;p26"/>
          <p:cNvSpPr txBox="1">
            <a:spLocks noGrp="1"/>
          </p:cNvSpPr>
          <p:nvPr>
            <p:ph type="body" idx="1"/>
          </p:nvPr>
        </p:nvSpPr>
        <p:spPr>
          <a:xfrm>
            <a:off x="457200" y="1935480"/>
            <a:ext cx="3200400" cy="7315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Regeneration</a:t>
            </a:r>
            <a:endParaRPr/>
          </a:p>
          <a:p>
            <a:pPr marL="274320" lvl="0" indent="0" algn="l" rtl="0">
              <a:spcBef>
                <a:spcPts val="0"/>
              </a:spcBef>
              <a:spcAft>
                <a:spcPts val="0"/>
              </a:spcAft>
              <a:buNone/>
            </a:pPr>
            <a:r>
              <a:rPr lang="en-US" sz="2000"/>
              <a:t>ex. Starfish</a:t>
            </a:r>
            <a:endParaRPr sz="2000"/>
          </a:p>
        </p:txBody>
      </p:sp>
      <p:sp>
        <p:nvSpPr>
          <p:cNvPr id="212" name="Google Shape;212;p2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13" name="Google Shape;213;p26" descr="http://www.jonathanbird.net/jpegs9/web_uwp0920.jpg"/>
          <p:cNvPicPr preferRelativeResize="0"/>
          <p:nvPr/>
        </p:nvPicPr>
        <p:blipFill rotWithShape="1">
          <a:blip r:embed="rId3">
            <a:alphaModFix/>
          </a:blip>
          <a:srcRect/>
          <a:stretch/>
        </p:blipFill>
        <p:spPr>
          <a:xfrm>
            <a:off x="3581400" y="2286000"/>
            <a:ext cx="4191000" cy="2801983"/>
          </a:xfrm>
          <a:prstGeom prst="rect">
            <a:avLst/>
          </a:prstGeom>
          <a:noFill/>
          <a:ln>
            <a:noFill/>
          </a:ln>
        </p:spPr>
      </p:pic>
      <p:sp>
        <p:nvSpPr>
          <p:cNvPr id="214" name="Google Shape;214;p26"/>
          <p:cNvSpPr txBox="1"/>
          <p:nvPr/>
        </p:nvSpPr>
        <p:spPr>
          <a:xfrm>
            <a:off x="762000" y="2819400"/>
            <a:ext cx="2286000"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Regeneration occurs when </a:t>
            </a:r>
            <a:r>
              <a:rPr lang="en-US" sz="1800">
                <a:solidFill>
                  <a:srgbClr val="FF00FF"/>
                </a:solidFill>
                <a:latin typeface="Constantia"/>
                <a:ea typeface="Constantia"/>
                <a:cs typeface="Constantia"/>
                <a:sym typeface="Constantia"/>
              </a:rPr>
              <a:t>a body part has broken off</a:t>
            </a:r>
            <a:r>
              <a:rPr lang="en-US" sz="1800">
                <a:solidFill>
                  <a:schemeClr val="dk1"/>
                </a:solidFill>
                <a:latin typeface="Constantia"/>
                <a:ea typeface="Constantia"/>
                <a:cs typeface="Constantia"/>
                <a:sym typeface="Constantia"/>
              </a:rPr>
              <a:t> and the organism </a:t>
            </a:r>
            <a:r>
              <a:rPr lang="en-US" sz="1800">
                <a:solidFill>
                  <a:srgbClr val="FF00FF"/>
                </a:solidFill>
                <a:latin typeface="Constantia"/>
                <a:ea typeface="Constantia"/>
                <a:cs typeface="Constantia"/>
                <a:sym typeface="Constantia"/>
              </a:rPr>
              <a:t>grows a new one</a:t>
            </a:r>
            <a:r>
              <a:rPr lang="en-US" sz="1800">
                <a:solidFill>
                  <a:schemeClr val="dk1"/>
                </a:solidFill>
                <a:latin typeface="Constantia"/>
                <a:ea typeface="Constantia"/>
                <a:cs typeface="Constantia"/>
                <a:sym typeface="Constantia"/>
              </a:rPr>
              <a:t>.</a:t>
            </a:r>
            <a:endParaRPr sz="1800">
              <a:solidFill>
                <a:schemeClr val="dk1"/>
              </a:solidFill>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Asexual Reproduction</a:t>
            </a:r>
            <a:endParaRPr/>
          </a:p>
        </p:txBody>
      </p:sp>
      <p:sp>
        <p:nvSpPr>
          <p:cNvPr id="220" name="Google Shape;220;p27"/>
          <p:cNvSpPr txBox="1">
            <a:spLocks noGrp="1"/>
          </p:cNvSpPr>
          <p:nvPr>
            <p:ph type="body" idx="1"/>
          </p:nvPr>
        </p:nvSpPr>
        <p:spPr>
          <a:xfrm>
            <a:off x="457200" y="1935480"/>
            <a:ext cx="7772400" cy="41605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Examples of organisms that reproduce asexually</a:t>
            </a:r>
            <a:endParaRPr/>
          </a:p>
          <a:p>
            <a:pPr marL="640080" lvl="1" indent="-257048" algn="l" rtl="0">
              <a:spcBef>
                <a:spcPts val="480"/>
              </a:spcBef>
              <a:spcAft>
                <a:spcPts val="0"/>
              </a:spcAft>
              <a:buSzPts val="2200"/>
              <a:buChar char="●"/>
            </a:pPr>
            <a:r>
              <a:rPr lang="en-US" sz="2200"/>
              <a:t>Hydra</a:t>
            </a:r>
            <a:endParaRPr sz="2200"/>
          </a:p>
          <a:p>
            <a:pPr marL="640080" lvl="1" indent="-257048" algn="l" rtl="0">
              <a:spcBef>
                <a:spcPts val="480"/>
              </a:spcBef>
              <a:spcAft>
                <a:spcPts val="0"/>
              </a:spcAft>
              <a:buSzPts val="2200"/>
              <a:buChar char="●"/>
            </a:pPr>
            <a:r>
              <a:rPr lang="en-US" sz="2200"/>
              <a:t>Cactus</a:t>
            </a:r>
            <a:endParaRPr sz="2200"/>
          </a:p>
          <a:p>
            <a:pPr marL="640080" lvl="1" indent="-257048" algn="l" rtl="0">
              <a:spcBef>
                <a:spcPts val="480"/>
              </a:spcBef>
              <a:spcAft>
                <a:spcPts val="0"/>
              </a:spcAft>
              <a:buSzPts val="2200"/>
              <a:buChar char="●"/>
            </a:pPr>
            <a:r>
              <a:rPr lang="en-US" sz="2200"/>
              <a:t>Starfish</a:t>
            </a:r>
            <a:endParaRPr sz="2200"/>
          </a:p>
          <a:p>
            <a:pPr marL="640080" lvl="1" indent="-257048" algn="l" rtl="0">
              <a:spcBef>
                <a:spcPts val="480"/>
              </a:spcBef>
              <a:spcAft>
                <a:spcPts val="0"/>
              </a:spcAft>
              <a:buSzPts val="2200"/>
              <a:buChar char="●"/>
            </a:pPr>
            <a:r>
              <a:rPr lang="en-US" sz="2200"/>
              <a:t>Sponge</a:t>
            </a:r>
            <a:endParaRPr sz="2200"/>
          </a:p>
          <a:p>
            <a:pPr marL="640080" lvl="1" indent="-257048" algn="l" rtl="0">
              <a:spcBef>
                <a:spcPts val="480"/>
              </a:spcBef>
              <a:spcAft>
                <a:spcPts val="0"/>
              </a:spcAft>
              <a:buSzPts val="2200"/>
              <a:buChar char="●"/>
            </a:pPr>
            <a:r>
              <a:rPr lang="en-US" sz="2200"/>
              <a:t>Bacteria</a:t>
            </a:r>
            <a:endParaRPr sz="2200"/>
          </a:p>
          <a:p>
            <a:pPr marL="640080" lvl="1" indent="-257048" algn="l" rtl="0">
              <a:spcBef>
                <a:spcPts val="480"/>
              </a:spcBef>
              <a:spcAft>
                <a:spcPts val="0"/>
              </a:spcAft>
              <a:buSzPts val="2200"/>
              <a:buChar char="●"/>
            </a:pPr>
            <a:r>
              <a:rPr lang="en-US" sz="2200"/>
              <a:t>Paramecium</a:t>
            </a:r>
            <a:endParaRPr sz="2200"/>
          </a:p>
          <a:p>
            <a:pPr marL="640080" lvl="1" indent="-257048" algn="l" rtl="0">
              <a:spcBef>
                <a:spcPts val="480"/>
              </a:spcBef>
              <a:spcAft>
                <a:spcPts val="0"/>
              </a:spcAft>
              <a:buSzPts val="2200"/>
              <a:buChar char="●"/>
            </a:pPr>
            <a:r>
              <a:rPr lang="en-US" sz="2200"/>
              <a:t>Amoeba</a:t>
            </a:r>
            <a:endParaRPr sz="2200"/>
          </a:p>
          <a:p>
            <a:pPr marL="640080" lvl="1" indent="-257048" algn="l" rtl="0">
              <a:spcBef>
                <a:spcPts val="480"/>
              </a:spcBef>
              <a:spcAft>
                <a:spcPts val="0"/>
              </a:spcAft>
              <a:buSzPts val="2200"/>
              <a:buChar char="●"/>
            </a:pPr>
            <a:r>
              <a:rPr lang="en-US" sz="2200"/>
              <a:t>Yeast</a:t>
            </a:r>
            <a:endParaRPr sz="2200"/>
          </a:p>
          <a:p>
            <a:pPr marL="640080" lvl="1" indent="-257048" algn="l" rtl="0">
              <a:spcBef>
                <a:spcPts val="480"/>
              </a:spcBef>
              <a:spcAft>
                <a:spcPts val="0"/>
              </a:spcAft>
              <a:buSzPts val="2200"/>
              <a:buChar char="●"/>
            </a:pPr>
            <a:r>
              <a:rPr lang="en-US" sz="2200"/>
              <a:t>Daffodil</a:t>
            </a:r>
            <a:endParaRPr sz="2200"/>
          </a:p>
          <a:p>
            <a:pPr marL="640080" lvl="1" indent="-257048" algn="l" rtl="0">
              <a:spcBef>
                <a:spcPts val="480"/>
              </a:spcBef>
              <a:spcAft>
                <a:spcPts val="0"/>
              </a:spcAft>
              <a:buSzPts val="2200"/>
              <a:buChar char="●"/>
            </a:pPr>
            <a:r>
              <a:rPr lang="en-US" sz="2200"/>
              <a:t>Linden</a:t>
            </a:r>
            <a:endParaRPr sz="2200"/>
          </a:p>
          <a:p>
            <a:pPr marL="640080" lvl="1" indent="-257048" algn="l" rtl="0">
              <a:spcBef>
                <a:spcPts val="480"/>
              </a:spcBef>
              <a:spcAft>
                <a:spcPts val="0"/>
              </a:spcAft>
              <a:buSzPts val="2200"/>
              <a:buChar char="●"/>
            </a:pPr>
            <a:r>
              <a:rPr lang="en-US" sz="2200"/>
              <a:t>Mushroom</a:t>
            </a:r>
            <a:endParaRPr sz="2200"/>
          </a:p>
          <a:p>
            <a:pPr marL="640080" lvl="0" indent="0" algn="l" rtl="0">
              <a:spcBef>
                <a:spcPts val="480"/>
              </a:spcBef>
              <a:spcAft>
                <a:spcPts val="0"/>
              </a:spcAft>
              <a:buNone/>
            </a:pPr>
            <a:endParaRPr/>
          </a:p>
          <a:p>
            <a:pPr marL="640080" lvl="0" indent="0" algn="l" rtl="0">
              <a:spcBef>
                <a:spcPts val="480"/>
              </a:spcBef>
              <a:spcAft>
                <a:spcPts val="0"/>
              </a:spcAft>
              <a:buNone/>
            </a:pPr>
            <a:endParaRPr/>
          </a:p>
          <a:p>
            <a:pPr marL="640080" lvl="1" indent="-246888" algn="l" rtl="0">
              <a:spcBef>
                <a:spcPts val="480"/>
              </a:spcBef>
              <a:spcAft>
                <a:spcPts val="0"/>
              </a:spcAft>
              <a:buSzPts val="2040"/>
              <a:buNone/>
            </a:pPr>
            <a:endParaRPr/>
          </a:p>
        </p:txBody>
      </p:sp>
      <p:sp>
        <p:nvSpPr>
          <p:cNvPr id="221" name="Google Shape;221;p2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2" name="Google Shape;222;p27" descr="http://tbn1.google.com/images?q=tbn:ZnZ5qL1KkKozPM:http://www.isledegrande.com/giimages9/wildstrawberryrunners.jpg">
            <a:hlinkClick r:id="rId3"/>
          </p:cNvPr>
          <p:cNvPicPr preferRelativeResize="0"/>
          <p:nvPr/>
        </p:nvPicPr>
        <p:blipFill rotWithShape="1">
          <a:blip r:embed="rId4">
            <a:alphaModFix/>
          </a:blip>
          <a:srcRect/>
          <a:stretch/>
        </p:blipFill>
        <p:spPr>
          <a:xfrm>
            <a:off x="7153450" y="2449200"/>
            <a:ext cx="1828800" cy="1368312"/>
          </a:xfrm>
          <a:prstGeom prst="rect">
            <a:avLst/>
          </a:prstGeom>
          <a:noFill/>
          <a:ln>
            <a:noFill/>
          </a:ln>
        </p:spPr>
      </p:pic>
      <p:pic>
        <p:nvPicPr>
          <p:cNvPr id="223" name="Google Shape;223;p27" descr="http://tbn2.google.com/images?q=tbn:dHvm71rhWYuQ_M:http://overcomingcandida.com/mycology/yeast-dk1.jpg">
            <a:hlinkClick r:id="rId5"/>
          </p:cNvPr>
          <p:cNvPicPr preferRelativeResize="0"/>
          <p:nvPr/>
        </p:nvPicPr>
        <p:blipFill rotWithShape="1">
          <a:blip r:embed="rId6">
            <a:alphaModFix/>
          </a:blip>
          <a:srcRect/>
          <a:stretch/>
        </p:blipFill>
        <p:spPr>
          <a:xfrm>
            <a:off x="2972300" y="2512950"/>
            <a:ext cx="1732545" cy="1371600"/>
          </a:xfrm>
          <a:prstGeom prst="rect">
            <a:avLst/>
          </a:prstGeom>
          <a:noFill/>
          <a:ln>
            <a:noFill/>
          </a:ln>
        </p:spPr>
      </p:pic>
      <p:pic>
        <p:nvPicPr>
          <p:cNvPr id="224" name="Google Shape;224;p27" descr="http://teachers.ocps.net/~menak/Images/seastar4.jpg"/>
          <p:cNvPicPr preferRelativeResize="0"/>
          <p:nvPr/>
        </p:nvPicPr>
        <p:blipFill rotWithShape="1">
          <a:blip r:embed="rId7">
            <a:alphaModFix/>
          </a:blip>
          <a:srcRect/>
          <a:stretch/>
        </p:blipFill>
        <p:spPr>
          <a:xfrm>
            <a:off x="6096000" y="4419600"/>
            <a:ext cx="2362200" cy="1622885"/>
          </a:xfrm>
          <a:prstGeom prst="rect">
            <a:avLst/>
          </a:prstGeom>
          <a:noFill/>
          <a:ln>
            <a:noFill/>
          </a:ln>
        </p:spPr>
      </p:pic>
      <p:pic>
        <p:nvPicPr>
          <p:cNvPr id="225" name="Google Shape;225;p27" descr="http://tbn3.google.com/images?q=tbn:1xCb2RKMv__guM:http://genome.jgi-psf.org/draft_microbes/images/metba.gif">
            <a:hlinkClick r:id="rId8"/>
          </p:cNvPr>
          <p:cNvPicPr preferRelativeResize="0"/>
          <p:nvPr/>
        </p:nvPicPr>
        <p:blipFill rotWithShape="1">
          <a:blip r:embed="rId9">
            <a:alphaModFix/>
          </a:blip>
          <a:srcRect/>
          <a:stretch/>
        </p:blipFill>
        <p:spPr>
          <a:xfrm>
            <a:off x="3657600" y="4267200"/>
            <a:ext cx="2057400" cy="2000250"/>
          </a:xfrm>
          <a:prstGeom prst="rect">
            <a:avLst/>
          </a:prstGeom>
          <a:noFill/>
          <a:ln>
            <a:noFill/>
          </a:ln>
        </p:spPr>
      </p:pic>
      <p:pic>
        <p:nvPicPr>
          <p:cNvPr id="226" name="Google Shape;226;p27"/>
          <p:cNvPicPr preferRelativeResize="0"/>
          <p:nvPr/>
        </p:nvPicPr>
        <p:blipFill>
          <a:blip r:embed="rId10">
            <a:alphaModFix/>
          </a:blip>
          <a:stretch>
            <a:fillRect/>
          </a:stretch>
        </p:blipFill>
        <p:spPr>
          <a:xfrm>
            <a:off x="4923050" y="2561925"/>
            <a:ext cx="2103300" cy="157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457200" y="704088"/>
            <a:ext cx="8229600" cy="11430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Launch</a:t>
            </a:r>
            <a:endParaRPr/>
          </a:p>
        </p:txBody>
      </p:sp>
      <p:sp>
        <p:nvSpPr>
          <p:cNvPr id="233" name="Google Shape;233;p28"/>
          <p:cNvSpPr txBox="1">
            <a:spLocks noGrp="1"/>
          </p:cNvSpPr>
          <p:nvPr>
            <p:ph type="body" idx="1"/>
          </p:nvPr>
        </p:nvSpPr>
        <p:spPr>
          <a:xfrm>
            <a:off x="457200" y="1935480"/>
            <a:ext cx="8229600" cy="4389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7200"/>
              <a:t>Do the Right Thing</a:t>
            </a:r>
            <a:endParaRPr sz="7200"/>
          </a:p>
          <a:p>
            <a:pPr marL="0" lvl="0" indent="0" algn="ctr" rtl="0">
              <a:spcBef>
                <a:spcPts val="360"/>
              </a:spcBef>
              <a:spcAft>
                <a:spcPts val="0"/>
              </a:spcAft>
              <a:buNone/>
            </a:pPr>
            <a:r>
              <a:rPr lang="en-US" sz="7200"/>
              <a:t>Even When</a:t>
            </a:r>
            <a:endParaRPr sz="7200"/>
          </a:p>
          <a:p>
            <a:pPr marL="0" lvl="0" indent="0" algn="ctr" rtl="0">
              <a:spcBef>
                <a:spcPts val="360"/>
              </a:spcBef>
              <a:spcAft>
                <a:spcPts val="0"/>
              </a:spcAft>
              <a:buNone/>
            </a:pPr>
            <a:r>
              <a:rPr lang="en-US" sz="7200"/>
              <a:t>No One is Looking!</a:t>
            </a:r>
            <a:endParaRPr sz="7200"/>
          </a:p>
        </p:txBody>
      </p:sp>
      <p:sp>
        <p:nvSpPr>
          <p:cNvPr id="234" name="Google Shape;234;p28"/>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ctrTitle"/>
          </p:nvPr>
        </p:nvSpPr>
        <p:spPr>
          <a:xfrm>
            <a:off x="528075" y="332900"/>
            <a:ext cx="7869000" cy="2602500"/>
          </a:xfrm>
          <a:prstGeom prst="rect">
            <a:avLst/>
          </a:prstGeom>
          <a:solidFill>
            <a:srgbClr val="0C343D"/>
          </a:solidFill>
        </p:spPr>
        <p:txBody>
          <a:bodyPr spcFirstLastPara="1" wrap="square" lIns="0" tIns="0" rIns="18275" bIns="0" anchor="b" anchorCtr="0">
            <a:noAutofit/>
          </a:bodyPr>
          <a:lstStyle/>
          <a:p>
            <a:pPr marL="0" lvl="0" indent="0" algn="l" rtl="0">
              <a:spcBef>
                <a:spcPts val="0"/>
              </a:spcBef>
              <a:spcAft>
                <a:spcPts val="0"/>
              </a:spcAft>
              <a:buNone/>
            </a:pPr>
            <a:r>
              <a:rPr lang="en-US" sz="2800" u="sng"/>
              <a:t>Science Starter:</a:t>
            </a:r>
            <a:endParaRPr sz="2800" u="sng"/>
          </a:p>
          <a:p>
            <a:pPr marL="457200" lvl="0" indent="-406400" algn="l" rtl="0">
              <a:spcBef>
                <a:spcPts val="0"/>
              </a:spcBef>
              <a:spcAft>
                <a:spcPts val="0"/>
              </a:spcAft>
              <a:buSzPts val="2800"/>
              <a:buAutoNum type="arabicPeriod"/>
            </a:pPr>
            <a:r>
              <a:rPr lang="en-US" sz="2800" b="0" i="1"/>
              <a:t> Turn in Vocabulary Foldable </a:t>
            </a:r>
            <a:endParaRPr sz="2800" b="0" i="1"/>
          </a:p>
          <a:p>
            <a:pPr marL="457200" lvl="0" indent="-406400" algn="l" rtl="0">
              <a:spcBef>
                <a:spcPts val="0"/>
              </a:spcBef>
              <a:spcAft>
                <a:spcPts val="0"/>
              </a:spcAft>
              <a:buSzPts val="2800"/>
              <a:buAutoNum type="arabicPeriod"/>
            </a:pPr>
            <a:r>
              <a:rPr lang="en-US" sz="2800" b="0" i="1"/>
              <a:t>Handout--Types of Asexual Reproduction</a:t>
            </a:r>
            <a:endParaRPr sz="2800" b="0" i="1"/>
          </a:p>
          <a:p>
            <a:pPr marL="457200" lvl="0" indent="-406400" algn="l" rtl="0">
              <a:spcBef>
                <a:spcPts val="0"/>
              </a:spcBef>
              <a:spcAft>
                <a:spcPts val="0"/>
              </a:spcAft>
              <a:buSzPts val="2800"/>
              <a:buAutoNum type="alphaLcPeriod"/>
            </a:pPr>
            <a:r>
              <a:rPr lang="en-US" sz="2800" b="0" i="1"/>
              <a:t> Cut out terms and pictures</a:t>
            </a:r>
            <a:endParaRPr sz="2800" b="0" i="1"/>
          </a:p>
          <a:p>
            <a:pPr marL="457200" lvl="0" indent="-406400" algn="l" rtl="0">
              <a:spcBef>
                <a:spcPts val="0"/>
              </a:spcBef>
              <a:spcAft>
                <a:spcPts val="0"/>
              </a:spcAft>
              <a:buSzPts val="2800"/>
              <a:buAutoNum type="alphaLcPeriod"/>
            </a:pPr>
            <a:r>
              <a:rPr lang="en-US" sz="2800" b="0" i="1"/>
              <a:t>Keep definitions in order and glue to red paper</a:t>
            </a:r>
            <a:endParaRPr sz="2800" b="0" i="1"/>
          </a:p>
          <a:p>
            <a:pPr marL="457200" lvl="0" indent="-406400" algn="l" rtl="0">
              <a:spcBef>
                <a:spcPts val="0"/>
              </a:spcBef>
              <a:spcAft>
                <a:spcPts val="0"/>
              </a:spcAft>
              <a:buSzPts val="2800"/>
              <a:buAutoNum type="alphaLcPeriod"/>
            </a:pPr>
            <a:r>
              <a:rPr lang="en-US" sz="2800" b="0" i="1"/>
              <a:t>Use notes to match terms, definitions and pictures</a:t>
            </a:r>
            <a:endParaRPr sz="2800" b="0" i="1"/>
          </a:p>
        </p:txBody>
      </p:sp>
      <p:sp>
        <p:nvSpPr>
          <p:cNvPr id="241" name="Google Shape;241;p29"/>
          <p:cNvSpPr txBox="1">
            <a:spLocks noGrp="1"/>
          </p:cNvSpPr>
          <p:nvPr>
            <p:ph type="subTitle" idx="1"/>
          </p:nvPr>
        </p:nvSpPr>
        <p:spPr>
          <a:xfrm>
            <a:off x="153925" y="3013025"/>
            <a:ext cx="8773500" cy="2086500"/>
          </a:xfrm>
          <a:prstGeom prst="rect">
            <a:avLst/>
          </a:prstGeom>
          <a:noFill/>
        </p:spPr>
        <p:txBody>
          <a:bodyPr spcFirstLastPara="1" wrap="square" lIns="0" tIns="45700" rIns="18275" bIns="45700" anchor="t" anchorCtr="0">
            <a:noAutofit/>
          </a:bodyPr>
          <a:lstStyle/>
          <a:p>
            <a:pPr marL="0" lvl="0" indent="0" algn="l" rtl="0">
              <a:spcBef>
                <a:spcPts val="520"/>
              </a:spcBef>
              <a:spcAft>
                <a:spcPts val="0"/>
              </a:spcAft>
              <a:buNone/>
            </a:pPr>
            <a:r>
              <a:rPr lang="en-US" sz="3000" b="1" i="1" u="sng"/>
              <a:t>Learning Target:</a:t>
            </a:r>
            <a:endParaRPr sz="3000" b="1" i="1" u="sng"/>
          </a:p>
          <a:p>
            <a:pPr marL="0" lvl="0" indent="0" algn="l" rtl="0">
              <a:spcBef>
                <a:spcPts val="520"/>
              </a:spcBef>
              <a:spcAft>
                <a:spcPts val="0"/>
              </a:spcAft>
              <a:buNone/>
            </a:pPr>
            <a:r>
              <a:rPr lang="en-US" sz="3000" i="1"/>
              <a:t>  I will learn what sexual reproduction means, # of parents involved, and the type of offspring produced.</a:t>
            </a:r>
            <a:endParaRPr sz="3000" i="1"/>
          </a:p>
          <a:p>
            <a:pPr marL="0" lvl="0" indent="0" algn="l" rtl="0">
              <a:spcBef>
                <a:spcPts val="520"/>
              </a:spcBef>
              <a:spcAft>
                <a:spcPts val="0"/>
              </a:spcAft>
              <a:buNone/>
            </a:pPr>
            <a:r>
              <a:rPr lang="en-US" sz="3000" b="1" i="1" u="sng"/>
              <a:t>Success Criteria:</a:t>
            </a:r>
            <a:endParaRPr sz="3000" b="1" i="1" u="sng"/>
          </a:p>
          <a:p>
            <a:pPr marL="0" lvl="0" indent="0" algn="l" rtl="0">
              <a:spcBef>
                <a:spcPts val="520"/>
              </a:spcBef>
              <a:spcAft>
                <a:spcPts val="0"/>
              </a:spcAft>
              <a:buNone/>
            </a:pPr>
            <a:r>
              <a:rPr lang="en-US" sz="3000" i="1"/>
              <a:t>I know how to define sexual reproduction.</a:t>
            </a:r>
            <a:endParaRPr sz="3000" i="1"/>
          </a:p>
          <a:p>
            <a:pPr marL="0" lvl="0" indent="0" algn="l" rtl="0">
              <a:spcBef>
                <a:spcPts val="520"/>
              </a:spcBef>
              <a:spcAft>
                <a:spcPts val="0"/>
              </a:spcAft>
              <a:buNone/>
            </a:pPr>
            <a:endParaRPr sz="3000" b="1" i="1" u="sng"/>
          </a:p>
          <a:p>
            <a:pPr marL="0" lvl="0" indent="0" algn="l" rtl="0">
              <a:spcBef>
                <a:spcPts val="520"/>
              </a:spcBef>
              <a:spcAft>
                <a:spcPts val="0"/>
              </a:spcAft>
              <a:buNone/>
            </a:pPr>
            <a:endParaRPr sz="3600" b="1" u="sng"/>
          </a:p>
          <a:p>
            <a:pPr marL="0" lvl="0" indent="0" algn="l" rtl="0">
              <a:spcBef>
                <a:spcPts val="520"/>
              </a:spcBef>
              <a:spcAft>
                <a:spcPts val="0"/>
              </a:spcAft>
              <a:buNone/>
            </a:pPr>
            <a:endParaRPr sz="3600" i="1"/>
          </a:p>
          <a:p>
            <a:pPr marL="0" lvl="0" indent="0" algn="l" rtl="0">
              <a:spcBef>
                <a:spcPts val="520"/>
              </a:spcBef>
              <a:spcAft>
                <a:spcPts val="0"/>
              </a:spcAft>
              <a:buNone/>
            </a:pPr>
            <a:endParaRPr sz="3600" i="1"/>
          </a:p>
          <a:p>
            <a:pPr marL="0" lvl="0" indent="0" algn="l" rtl="0">
              <a:spcBef>
                <a:spcPts val="520"/>
              </a:spcBef>
              <a:spcAft>
                <a:spcPts val="0"/>
              </a:spcAft>
              <a:buNone/>
            </a:pPr>
            <a:endParaRPr u="sng"/>
          </a:p>
        </p:txBody>
      </p:sp>
      <p:sp>
        <p:nvSpPr>
          <p:cNvPr id="242" name="Google Shape;242;p29"/>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243" name="Google Shape;243;p29"/>
          <p:cNvSpPr txBox="1"/>
          <p:nvPr/>
        </p:nvSpPr>
        <p:spPr>
          <a:xfrm>
            <a:off x="65175" y="-31175"/>
            <a:ext cx="4925400" cy="6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Wednesday November 28, 2018</a:t>
            </a:r>
            <a:endParaRPr sz="1800" b="1"/>
          </a:p>
        </p:txBody>
      </p:sp>
      <p:sp>
        <p:nvSpPr>
          <p:cNvPr id="244" name="Google Shape;244;p29"/>
          <p:cNvSpPr txBox="1"/>
          <p:nvPr/>
        </p:nvSpPr>
        <p:spPr>
          <a:xfrm>
            <a:off x="1459400" y="5747875"/>
            <a:ext cx="5398500" cy="957600"/>
          </a:xfrm>
          <a:prstGeom prst="rect">
            <a:avLst/>
          </a:prstGeom>
          <a:solidFill>
            <a:srgbClr val="8E7CC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Agenda:</a:t>
            </a:r>
            <a:endParaRPr sz="1800"/>
          </a:p>
          <a:p>
            <a:pPr marL="0" lvl="0" indent="0" algn="l" rtl="0">
              <a:spcBef>
                <a:spcPts val="0"/>
              </a:spcBef>
              <a:spcAft>
                <a:spcPts val="0"/>
              </a:spcAft>
              <a:buNone/>
            </a:pPr>
            <a:r>
              <a:rPr lang="en-US" sz="1800"/>
              <a:t>11/30--Corrections due </a:t>
            </a:r>
            <a:endParaRPr sz="1800"/>
          </a:p>
          <a:p>
            <a:pPr marL="0" lvl="0" indent="0" algn="l" rtl="0">
              <a:spcBef>
                <a:spcPts val="0"/>
              </a:spcBef>
              <a:spcAft>
                <a:spcPts val="0"/>
              </a:spcAft>
              <a:buNone/>
            </a:pPr>
            <a:r>
              <a:rPr lang="en-US" sz="1800"/>
              <a:t>11/30-- Asexual vs. Sexual Reproduction Mini Quiz</a:t>
            </a:r>
            <a:endParaRPr sz="1800"/>
          </a:p>
          <a:p>
            <a:pPr marL="0" lvl="0" indent="0" algn="l" rtl="0">
              <a:spcBef>
                <a:spcPts val="0"/>
              </a:spcBef>
              <a:spcAft>
                <a:spcPts val="0"/>
              </a:spcAft>
              <a:buNone/>
            </a:pP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ctrTitle"/>
          </p:nvPr>
        </p:nvSpPr>
        <p:spPr>
          <a:xfrm>
            <a:off x="3608575" y="1296550"/>
            <a:ext cx="5318700" cy="4186800"/>
          </a:xfrm>
          <a:prstGeom prst="rect">
            <a:avLst/>
          </a:prstGeom>
          <a:solidFill>
            <a:srgbClr val="CCCCCC"/>
          </a:solidFill>
        </p:spPr>
        <p:txBody>
          <a:bodyPr spcFirstLastPara="1" wrap="square" lIns="0" tIns="0" rIns="18275" bIns="0" anchor="b" anchorCtr="0">
            <a:noAutofit/>
          </a:bodyPr>
          <a:lstStyle/>
          <a:p>
            <a:pPr marL="457200" lvl="0" indent="0" algn="l" rtl="0">
              <a:spcBef>
                <a:spcPts val="0"/>
              </a:spcBef>
              <a:spcAft>
                <a:spcPts val="0"/>
              </a:spcAft>
              <a:buNone/>
            </a:pPr>
            <a:r>
              <a:rPr lang="en-US" sz="3600" b="0">
                <a:solidFill>
                  <a:srgbClr val="0000FF"/>
                </a:solidFill>
              </a:rPr>
              <a:t>1.  Good Things</a:t>
            </a:r>
            <a:endParaRPr sz="3600" b="0">
              <a:solidFill>
                <a:srgbClr val="0000FF"/>
              </a:solidFill>
            </a:endParaRPr>
          </a:p>
          <a:p>
            <a:pPr marL="457200" lvl="0" indent="0" algn="l" rtl="0">
              <a:spcBef>
                <a:spcPts val="0"/>
              </a:spcBef>
              <a:spcAft>
                <a:spcPts val="0"/>
              </a:spcAft>
              <a:buNone/>
            </a:pPr>
            <a:r>
              <a:rPr lang="en-US" sz="3600" b="0">
                <a:solidFill>
                  <a:srgbClr val="0000FF"/>
                </a:solidFill>
              </a:rPr>
              <a:t>2.  Social Contract Rater</a:t>
            </a:r>
            <a:endParaRPr sz="3600" b="0">
              <a:solidFill>
                <a:srgbClr val="0000FF"/>
              </a:solidFill>
            </a:endParaRPr>
          </a:p>
          <a:p>
            <a:pPr marL="457200" lvl="0" indent="0" algn="l" rtl="0">
              <a:spcBef>
                <a:spcPts val="0"/>
              </a:spcBef>
              <a:spcAft>
                <a:spcPts val="0"/>
              </a:spcAft>
              <a:buClr>
                <a:schemeClr val="dk1"/>
              </a:buClr>
              <a:buSzPts val="1100"/>
              <a:buFont typeface="Arial"/>
              <a:buNone/>
            </a:pPr>
            <a:r>
              <a:rPr lang="en-US" sz="3600" b="0">
                <a:solidFill>
                  <a:srgbClr val="0000FF"/>
                </a:solidFill>
              </a:rPr>
              <a:t>3.  Sexual Reproduction Notes</a:t>
            </a:r>
            <a:endParaRPr sz="3600" b="0">
              <a:solidFill>
                <a:srgbClr val="0000FF"/>
              </a:solidFill>
            </a:endParaRPr>
          </a:p>
          <a:p>
            <a:pPr marL="457200" lvl="0" indent="0" algn="l" rtl="0">
              <a:spcBef>
                <a:spcPts val="0"/>
              </a:spcBef>
              <a:spcAft>
                <a:spcPts val="0"/>
              </a:spcAft>
              <a:buNone/>
            </a:pPr>
            <a:r>
              <a:rPr lang="en-US" sz="3600" b="0">
                <a:solidFill>
                  <a:srgbClr val="0000FF"/>
                </a:solidFill>
              </a:rPr>
              <a:t>4. </a:t>
            </a:r>
            <a:r>
              <a:rPr lang="en-US" sz="3600" b="0" u="sng">
                <a:solidFill>
                  <a:schemeClr val="dk2"/>
                </a:solidFill>
                <a:hlinkClick r:id="rId3"/>
              </a:rPr>
              <a:t> Asexual &amp; Sexual Reproduction Video</a:t>
            </a:r>
            <a:endParaRPr sz="3600" b="0">
              <a:solidFill>
                <a:schemeClr val="dk2"/>
              </a:solidFill>
            </a:endParaRPr>
          </a:p>
          <a:p>
            <a:pPr marL="457200" lvl="0" indent="0" algn="l" rtl="0">
              <a:spcBef>
                <a:spcPts val="0"/>
              </a:spcBef>
              <a:spcAft>
                <a:spcPts val="0"/>
              </a:spcAft>
              <a:buNone/>
            </a:pPr>
            <a:r>
              <a:rPr lang="en-US" sz="3600" b="0">
                <a:solidFill>
                  <a:srgbClr val="0000FF"/>
                </a:solidFill>
              </a:rPr>
              <a:t>5.  Launch</a:t>
            </a:r>
            <a:endParaRPr sz="3600" b="0">
              <a:solidFill>
                <a:srgbClr val="0000FF"/>
              </a:solidFill>
            </a:endParaRPr>
          </a:p>
        </p:txBody>
      </p:sp>
      <p:sp>
        <p:nvSpPr>
          <p:cNvPr id="251" name="Google Shape;251;p30"/>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252" name="Google Shape;252;p30"/>
          <p:cNvPicPr preferRelativeResize="0"/>
          <p:nvPr/>
        </p:nvPicPr>
        <p:blipFill>
          <a:blip r:embed="rId4">
            <a:alphaModFix/>
          </a:blip>
          <a:stretch>
            <a:fillRect/>
          </a:stretch>
        </p:blipFill>
        <p:spPr>
          <a:xfrm>
            <a:off x="169500" y="1336675"/>
            <a:ext cx="3303775" cy="40322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530352" y="1316736"/>
            <a:ext cx="7772400" cy="1362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Day 2 </a:t>
            </a:r>
            <a:endParaRPr/>
          </a:p>
        </p:txBody>
      </p:sp>
      <p:sp>
        <p:nvSpPr>
          <p:cNvPr id="259" name="Google Shape;259;p31"/>
          <p:cNvSpPr txBox="1">
            <a:spLocks noGrp="1"/>
          </p:cNvSpPr>
          <p:nvPr>
            <p:ph type="body" idx="1"/>
          </p:nvPr>
        </p:nvSpPr>
        <p:spPr>
          <a:xfrm>
            <a:off x="530352" y="2704664"/>
            <a:ext cx="7772400" cy="1509600"/>
          </a:xfrm>
          <a:prstGeom prst="rect">
            <a:avLst/>
          </a:prstGeom>
        </p:spPr>
        <p:txBody>
          <a:bodyPr spcFirstLastPara="1" wrap="square" lIns="45700" tIns="45700" rIns="45700" bIns="45700" anchor="t" anchorCtr="0">
            <a:noAutofit/>
          </a:bodyPr>
          <a:lstStyle/>
          <a:p>
            <a:pPr marL="0" lvl="0" indent="0" algn="l" rtl="0">
              <a:spcBef>
                <a:spcPts val="440"/>
              </a:spcBef>
              <a:spcAft>
                <a:spcPts val="0"/>
              </a:spcAft>
              <a:buNone/>
            </a:pPr>
            <a:r>
              <a:rPr lang="en-US" sz="4800"/>
              <a:t>Sexual Reproduction</a:t>
            </a:r>
            <a:endParaRPr sz="4800"/>
          </a:p>
        </p:txBody>
      </p:sp>
      <p:sp>
        <p:nvSpPr>
          <p:cNvPr id="260" name="Google Shape;260;p31"/>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Sexual Reproduction</a:t>
            </a:r>
            <a:endParaRPr/>
          </a:p>
        </p:txBody>
      </p:sp>
      <p:sp>
        <p:nvSpPr>
          <p:cNvPr id="266" name="Google Shape;266;p3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Requires </a:t>
            </a:r>
            <a:r>
              <a:rPr lang="en-US">
                <a:solidFill>
                  <a:srgbClr val="FF00FF"/>
                </a:solidFill>
              </a:rPr>
              <a:t>two parents that each share ½ of the genetic information.</a:t>
            </a:r>
            <a:endParaRPr>
              <a:solidFill>
                <a:srgbClr val="FF00FF"/>
              </a:solidFill>
            </a:endParaRPr>
          </a:p>
          <a:p>
            <a:pPr marL="640080" lvl="1" indent="-246888" algn="l" rtl="0">
              <a:spcBef>
                <a:spcPts val="480"/>
              </a:spcBef>
              <a:spcAft>
                <a:spcPts val="0"/>
              </a:spcAft>
              <a:buSzPts val="2040"/>
              <a:buChar char="●"/>
            </a:pPr>
            <a:r>
              <a:rPr lang="en-US"/>
              <a:t>Offspring share the </a:t>
            </a:r>
            <a:r>
              <a:rPr lang="en-US">
                <a:solidFill>
                  <a:srgbClr val="FF00FF"/>
                </a:solidFill>
              </a:rPr>
              <a:t>characteristics of</a:t>
            </a:r>
            <a:r>
              <a:rPr lang="en-US"/>
              <a:t> </a:t>
            </a:r>
            <a:r>
              <a:rPr lang="en-US">
                <a:solidFill>
                  <a:srgbClr val="FF00FF"/>
                </a:solidFill>
              </a:rPr>
              <a:t>each parent</a:t>
            </a:r>
            <a:r>
              <a:rPr lang="en-US"/>
              <a:t>.</a:t>
            </a:r>
            <a:endParaRPr/>
          </a:p>
          <a:p>
            <a:pPr marL="640080" lvl="1" indent="-246888" algn="l" rtl="0">
              <a:spcBef>
                <a:spcPts val="480"/>
              </a:spcBef>
              <a:spcAft>
                <a:spcPts val="0"/>
              </a:spcAft>
              <a:buSzPts val="2040"/>
              <a:buChar char="●"/>
            </a:pPr>
            <a:r>
              <a:rPr lang="en-US">
                <a:solidFill>
                  <a:srgbClr val="FF00FF"/>
                </a:solidFill>
              </a:rPr>
              <a:t>Meiosis</a:t>
            </a:r>
            <a:r>
              <a:rPr lang="en-US"/>
              <a:t> (division process)</a:t>
            </a:r>
            <a:endParaRPr/>
          </a:p>
          <a:p>
            <a:pPr marL="640080" lvl="1" indent="-246888" algn="l" rtl="0">
              <a:spcBef>
                <a:spcPts val="480"/>
              </a:spcBef>
              <a:spcAft>
                <a:spcPts val="0"/>
              </a:spcAft>
              <a:buSzPts val="2040"/>
              <a:buNone/>
            </a:pPr>
            <a:endParaRPr/>
          </a:p>
        </p:txBody>
      </p:sp>
      <p:sp>
        <p:nvSpPr>
          <p:cNvPr id="267" name="Google Shape;267;p3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68" name="Google Shape;268;p32"/>
          <p:cNvPicPr preferRelativeResize="0"/>
          <p:nvPr/>
        </p:nvPicPr>
        <p:blipFill rotWithShape="1">
          <a:blip r:embed="rId3">
            <a:alphaModFix/>
          </a:blip>
          <a:srcRect/>
          <a:stretch/>
        </p:blipFill>
        <p:spPr>
          <a:xfrm>
            <a:off x="5234800" y="3429000"/>
            <a:ext cx="2689991"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Sexual Reproduction</a:t>
            </a:r>
            <a:endParaRPr/>
          </a:p>
        </p:txBody>
      </p:sp>
      <p:sp>
        <p:nvSpPr>
          <p:cNvPr id="274" name="Google Shape;274;p33"/>
          <p:cNvSpPr txBox="1">
            <a:spLocks noGrp="1"/>
          </p:cNvSpPr>
          <p:nvPr>
            <p:ph type="body" idx="1"/>
          </p:nvPr>
        </p:nvSpPr>
        <p:spPr>
          <a:xfrm>
            <a:off x="457200" y="1935480"/>
            <a:ext cx="54102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All the members of the Animal Kingdom</a:t>
            </a:r>
            <a:endParaRPr/>
          </a:p>
          <a:p>
            <a:pPr marL="640080" lvl="1" indent="-246888" algn="l" rtl="0">
              <a:spcBef>
                <a:spcPts val="480"/>
              </a:spcBef>
              <a:spcAft>
                <a:spcPts val="0"/>
              </a:spcAft>
              <a:buClr>
                <a:srgbClr val="FF00FF"/>
              </a:buClr>
              <a:buSzPts val="2040"/>
              <a:buChar char="●"/>
            </a:pPr>
            <a:r>
              <a:rPr lang="en-US">
                <a:solidFill>
                  <a:srgbClr val="FF00FF"/>
                </a:solidFill>
              </a:rPr>
              <a:t>Fish</a:t>
            </a:r>
            <a:endParaRPr>
              <a:solidFill>
                <a:srgbClr val="FF00FF"/>
              </a:solidFill>
            </a:endParaRPr>
          </a:p>
          <a:p>
            <a:pPr marL="640080" lvl="1" indent="-246888" algn="l" rtl="0">
              <a:spcBef>
                <a:spcPts val="480"/>
              </a:spcBef>
              <a:spcAft>
                <a:spcPts val="0"/>
              </a:spcAft>
              <a:buSzPts val="2040"/>
              <a:buChar char="●"/>
            </a:pPr>
            <a:r>
              <a:rPr lang="en-US"/>
              <a:t>Mammals</a:t>
            </a:r>
            <a:endParaRPr/>
          </a:p>
          <a:p>
            <a:pPr marL="640080" lvl="1" indent="-246888" algn="l" rtl="0">
              <a:spcBef>
                <a:spcPts val="480"/>
              </a:spcBef>
              <a:spcAft>
                <a:spcPts val="0"/>
              </a:spcAft>
              <a:buSzPts val="2040"/>
              <a:buChar char="●"/>
            </a:pPr>
            <a:r>
              <a:rPr lang="en-US"/>
              <a:t>Amphibians</a:t>
            </a:r>
            <a:endParaRPr/>
          </a:p>
          <a:p>
            <a:pPr marL="640080" lvl="1" indent="-246888" algn="l" rtl="0">
              <a:spcBef>
                <a:spcPts val="480"/>
              </a:spcBef>
              <a:spcAft>
                <a:spcPts val="0"/>
              </a:spcAft>
              <a:buClr>
                <a:srgbClr val="FF00FF"/>
              </a:buClr>
              <a:buSzPts val="2040"/>
              <a:buChar char="●"/>
            </a:pPr>
            <a:r>
              <a:rPr lang="en-US">
                <a:solidFill>
                  <a:srgbClr val="FF00FF"/>
                </a:solidFill>
              </a:rPr>
              <a:t>Birds</a:t>
            </a:r>
            <a:endParaRPr>
              <a:solidFill>
                <a:srgbClr val="FF00FF"/>
              </a:solidFill>
            </a:endParaRPr>
          </a:p>
          <a:p>
            <a:pPr marL="640080" lvl="1" indent="-246888" algn="l" rtl="0">
              <a:spcBef>
                <a:spcPts val="480"/>
              </a:spcBef>
              <a:spcAft>
                <a:spcPts val="0"/>
              </a:spcAft>
              <a:buSzPts val="2040"/>
              <a:buChar char="●"/>
            </a:pPr>
            <a:r>
              <a:rPr lang="en-US"/>
              <a:t>Reptiles</a:t>
            </a:r>
            <a:endParaRPr/>
          </a:p>
          <a:p>
            <a:pPr marL="640080" lvl="1" indent="-246888" algn="l" rtl="0">
              <a:spcBef>
                <a:spcPts val="480"/>
              </a:spcBef>
              <a:spcAft>
                <a:spcPts val="0"/>
              </a:spcAft>
              <a:buClr>
                <a:srgbClr val="FF00FF"/>
              </a:buClr>
              <a:buSzPts val="2040"/>
              <a:buChar char="●"/>
            </a:pPr>
            <a:r>
              <a:rPr lang="en-US">
                <a:solidFill>
                  <a:srgbClr val="FF00FF"/>
                </a:solidFill>
              </a:rPr>
              <a:t>Insects</a:t>
            </a:r>
            <a:endParaRPr>
              <a:solidFill>
                <a:srgbClr val="FF00FF"/>
              </a:solidFill>
            </a:endParaRPr>
          </a:p>
          <a:p>
            <a:pPr marL="640080" lvl="1" indent="-246888" algn="l" rtl="0">
              <a:spcBef>
                <a:spcPts val="480"/>
              </a:spcBef>
              <a:spcAft>
                <a:spcPts val="0"/>
              </a:spcAft>
              <a:buSzPts val="2040"/>
              <a:buChar char="●"/>
            </a:pPr>
            <a:r>
              <a:rPr lang="en-US"/>
              <a:t>Crustaceans</a:t>
            </a:r>
            <a:endParaRPr/>
          </a:p>
          <a:p>
            <a:pPr marL="274320" lvl="0" indent="-117475" algn="l" rtl="0">
              <a:spcBef>
                <a:spcPts val="520"/>
              </a:spcBef>
              <a:spcAft>
                <a:spcPts val="0"/>
              </a:spcAft>
              <a:buSzPts val="2470"/>
              <a:buNone/>
            </a:pPr>
            <a:endParaRPr/>
          </a:p>
          <a:p>
            <a:pPr marL="274320" lvl="0" indent="-117475" algn="l" rtl="0">
              <a:spcBef>
                <a:spcPts val="520"/>
              </a:spcBef>
              <a:spcAft>
                <a:spcPts val="0"/>
              </a:spcAft>
              <a:buSzPts val="2470"/>
              <a:buNone/>
            </a:pPr>
            <a:endParaRPr/>
          </a:p>
          <a:p>
            <a:pPr marL="274320" lvl="0" indent="-274320" algn="l" rtl="0">
              <a:spcBef>
                <a:spcPts val="520"/>
              </a:spcBef>
              <a:spcAft>
                <a:spcPts val="0"/>
              </a:spcAft>
              <a:buSzPts val="2470"/>
              <a:buNone/>
            </a:pPr>
            <a:endParaRPr/>
          </a:p>
        </p:txBody>
      </p:sp>
      <p:sp>
        <p:nvSpPr>
          <p:cNvPr id="275" name="Google Shape;275;p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76" name="Google Shape;276;p33" descr="http://johnfriedmann.com/biogloss/reproduction(lion).jpg"/>
          <p:cNvPicPr preferRelativeResize="0"/>
          <p:nvPr/>
        </p:nvPicPr>
        <p:blipFill rotWithShape="1">
          <a:blip r:embed="rId3">
            <a:alphaModFix/>
          </a:blip>
          <a:srcRect/>
          <a:stretch/>
        </p:blipFill>
        <p:spPr>
          <a:xfrm>
            <a:off x="6781800" y="1752600"/>
            <a:ext cx="1411324" cy="1600200"/>
          </a:xfrm>
          <a:prstGeom prst="rect">
            <a:avLst/>
          </a:prstGeom>
          <a:noFill/>
          <a:ln>
            <a:noFill/>
          </a:ln>
        </p:spPr>
      </p:pic>
      <p:pic>
        <p:nvPicPr>
          <p:cNvPr id="277" name="Google Shape;277;p33" descr="reproduction.jpg"/>
          <p:cNvPicPr preferRelativeResize="0"/>
          <p:nvPr/>
        </p:nvPicPr>
        <p:blipFill rotWithShape="1">
          <a:blip r:embed="rId4">
            <a:alphaModFix/>
          </a:blip>
          <a:srcRect/>
          <a:stretch/>
        </p:blipFill>
        <p:spPr>
          <a:xfrm>
            <a:off x="6172200" y="3886200"/>
            <a:ext cx="1806220" cy="1219200"/>
          </a:xfrm>
          <a:prstGeom prst="rect">
            <a:avLst/>
          </a:prstGeom>
          <a:noFill/>
          <a:ln>
            <a:noFill/>
          </a:ln>
        </p:spPr>
      </p:pic>
      <p:pic>
        <p:nvPicPr>
          <p:cNvPr id="278" name="Google Shape;278;p33" descr="Fish_page_02.jpg"/>
          <p:cNvPicPr preferRelativeResize="0"/>
          <p:nvPr/>
        </p:nvPicPr>
        <p:blipFill rotWithShape="1">
          <a:blip r:embed="rId5">
            <a:alphaModFix/>
          </a:blip>
          <a:srcRect/>
          <a:stretch/>
        </p:blipFill>
        <p:spPr>
          <a:xfrm>
            <a:off x="4572000" y="2438400"/>
            <a:ext cx="1524000" cy="1333501"/>
          </a:xfrm>
          <a:prstGeom prst="rect">
            <a:avLst/>
          </a:prstGeom>
          <a:noFill/>
          <a:ln>
            <a:noFill/>
          </a:ln>
        </p:spPr>
      </p:pic>
      <p:pic>
        <p:nvPicPr>
          <p:cNvPr id="279" name="Google Shape;279;p33" descr="ccd-insects12.jpg"/>
          <p:cNvPicPr preferRelativeResize="0"/>
          <p:nvPr/>
        </p:nvPicPr>
        <p:blipFill rotWithShape="1">
          <a:blip r:embed="rId6">
            <a:alphaModFix/>
          </a:blip>
          <a:srcRect/>
          <a:stretch/>
        </p:blipFill>
        <p:spPr>
          <a:xfrm>
            <a:off x="4495800" y="4114800"/>
            <a:ext cx="1524000" cy="1524001"/>
          </a:xfrm>
          <a:prstGeom prst="rect">
            <a:avLst/>
          </a:prstGeom>
          <a:noFill/>
          <a:ln>
            <a:noFill/>
          </a:ln>
        </p:spPr>
      </p:pic>
      <p:pic>
        <p:nvPicPr>
          <p:cNvPr id="280" name="Google Shape;280;p33" descr="birds.jpg"/>
          <p:cNvPicPr preferRelativeResize="0"/>
          <p:nvPr/>
        </p:nvPicPr>
        <p:blipFill rotWithShape="1">
          <a:blip r:embed="rId7">
            <a:alphaModFix/>
          </a:blip>
          <a:srcRect/>
          <a:stretch/>
        </p:blipFill>
        <p:spPr>
          <a:xfrm>
            <a:off x="6553200" y="5334000"/>
            <a:ext cx="1524000" cy="1181101"/>
          </a:xfrm>
          <a:prstGeom prst="rect">
            <a:avLst/>
          </a:prstGeom>
          <a:noFill/>
          <a:ln>
            <a:noFill/>
          </a:ln>
        </p:spPr>
      </p:pic>
      <p:pic>
        <p:nvPicPr>
          <p:cNvPr id="281" name="Google Shape;281;p33" descr="060514_lizards_04.jpg"/>
          <p:cNvPicPr preferRelativeResize="0"/>
          <p:nvPr/>
        </p:nvPicPr>
        <p:blipFill rotWithShape="1">
          <a:blip r:embed="rId8">
            <a:alphaModFix/>
          </a:blip>
          <a:srcRect/>
          <a:stretch/>
        </p:blipFill>
        <p:spPr>
          <a:xfrm>
            <a:off x="2819400" y="4267200"/>
            <a:ext cx="1524000" cy="1133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457200" y="1523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Sexual Reproduction</a:t>
            </a:r>
            <a:endParaRPr/>
          </a:p>
        </p:txBody>
      </p:sp>
      <p:sp>
        <p:nvSpPr>
          <p:cNvPr id="287" name="Google Shape;287;p34"/>
          <p:cNvSpPr txBox="1">
            <a:spLocks noGrp="1"/>
          </p:cNvSpPr>
          <p:nvPr>
            <p:ph type="body" idx="1"/>
          </p:nvPr>
        </p:nvSpPr>
        <p:spPr>
          <a:xfrm>
            <a:off x="457200" y="1935480"/>
            <a:ext cx="76962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Animal Kingdom: Happens 2 ways</a:t>
            </a:r>
            <a:endParaRPr/>
          </a:p>
          <a:p>
            <a:pPr marL="640080" lvl="1" indent="-246888" algn="l" rtl="0">
              <a:spcBef>
                <a:spcPts val="480"/>
              </a:spcBef>
              <a:spcAft>
                <a:spcPts val="0"/>
              </a:spcAft>
              <a:buSzPts val="2040"/>
              <a:buChar char="●"/>
            </a:pPr>
            <a:r>
              <a:rPr lang="en-US"/>
              <a:t>Internally (inside)</a:t>
            </a:r>
            <a:endParaRPr/>
          </a:p>
          <a:p>
            <a:pPr marL="914400" lvl="2" indent="-246887" algn="l" rtl="0">
              <a:spcBef>
                <a:spcPts val="420"/>
              </a:spcBef>
              <a:spcAft>
                <a:spcPts val="0"/>
              </a:spcAft>
              <a:buSzPts val="1470"/>
              <a:buChar char="●"/>
            </a:pPr>
            <a:r>
              <a:rPr lang="en-US"/>
              <a:t>The egg is </a:t>
            </a:r>
            <a:r>
              <a:rPr lang="en-US">
                <a:solidFill>
                  <a:srgbClr val="FF00FF"/>
                </a:solidFill>
              </a:rPr>
              <a:t>fertilized by sperm inside the female</a:t>
            </a:r>
            <a:endParaRPr>
              <a:solidFill>
                <a:srgbClr val="FF00FF"/>
              </a:solidFill>
            </a:endParaRPr>
          </a:p>
          <a:p>
            <a:pPr marL="1188720" lvl="0" indent="0" algn="l" rtl="0">
              <a:spcBef>
                <a:spcPts val="400"/>
              </a:spcBef>
              <a:spcAft>
                <a:spcPts val="0"/>
              </a:spcAft>
              <a:buNone/>
            </a:pPr>
            <a:r>
              <a:rPr lang="en-US" sz="2100"/>
              <a:t>ex. </a:t>
            </a:r>
            <a:r>
              <a:rPr lang="en-US" sz="2100">
                <a:solidFill>
                  <a:srgbClr val="FF00FF"/>
                </a:solidFill>
              </a:rPr>
              <a:t>Mammals</a:t>
            </a:r>
            <a:r>
              <a:rPr lang="en-US" sz="2100"/>
              <a:t>, birds, reptiles, insects, spiders</a:t>
            </a:r>
            <a:endParaRPr sz="2100"/>
          </a:p>
          <a:p>
            <a:pPr marL="640080" lvl="1" indent="-246888" algn="l" rtl="0">
              <a:spcBef>
                <a:spcPts val="480"/>
              </a:spcBef>
              <a:spcAft>
                <a:spcPts val="0"/>
              </a:spcAft>
              <a:buSzPts val="2040"/>
              <a:buChar char="●"/>
            </a:pPr>
            <a:r>
              <a:rPr lang="en-US"/>
              <a:t>Externally (outside)</a:t>
            </a:r>
            <a:endParaRPr/>
          </a:p>
          <a:p>
            <a:pPr marL="914400" lvl="2" indent="-246887" algn="l" rtl="0">
              <a:spcBef>
                <a:spcPts val="420"/>
              </a:spcBef>
              <a:spcAft>
                <a:spcPts val="0"/>
              </a:spcAft>
              <a:buSzPts val="1470"/>
              <a:buChar char="●"/>
            </a:pPr>
            <a:r>
              <a:rPr lang="en-US"/>
              <a:t>The egg is </a:t>
            </a:r>
            <a:r>
              <a:rPr lang="en-US">
                <a:solidFill>
                  <a:srgbClr val="FF00FF"/>
                </a:solidFill>
              </a:rPr>
              <a:t>fertilized by sperm outside the female</a:t>
            </a:r>
            <a:endParaRPr>
              <a:solidFill>
                <a:srgbClr val="FF00FF"/>
              </a:solidFill>
            </a:endParaRPr>
          </a:p>
          <a:p>
            <a:pPr marL="914400" lvl="2" indent="-246887" algn="l" rtl="0">
              <a:spcBef>
                <a:spcPts val="420"/>
              </a:spcBef>
              <a:spcAft>
                <a:spcPts val="0"/>
              </a:spcAft>
              <a:buSzPts val="1470"/>
              <a:buChar char="●"/>
            </a:pPr>
            <a:r>
              <a:rPr lang="en-US"/>
              <a:t>The female</a:t>
            </a:r>
            <a:r>
              <a:rPr lang="en-US">
                <a:solidFill>
                  <a:srgbClr val="FF00FF"/>
                </a:solidFill>
              </a:rPr>
              <a:t> lays the eggs</a:t>
            </a:r>
            <a:r>
              <a:rPr lang="en-US"/>
              <a:t> and then the male fertilizes them.</a:t>
            </a:r>
            <a:endParaRPr/>
          </a:p>
          <a:p>
            <a:pPr marL="1188720" lvl="3" indent="-210311" algn="l" rtl="0">
              <a:spcBef>
                <a:spcPts val="400"/>
              </a:spcBef>
              <a:spcAft>
                <a:spcPts val="0"/>
              </a:spcAft>
              <a:buSzPts val="1300"/>
              <a:buChar char="●"/>
            </a:pPr>
            <a:r>
              <a:rPr lang="en-US"/>
              <a:t>Fish and some amphibians (Toads and</a:t>
            </a:r>
            <a:endParaRPr/>
          </a:p>
          <a:p>
            <a:pPr marL="1188720" lvl="0" indent="0" algn="l" rtl="0">
              <a:spcBef>
                <a:spcPts val="400"/>
              </a:spcBef>
              <a:spcAft>
                <a:spcPts val="0"/>
              </a:spcAft>
              <a:buNone/>
            </a:pPr>
            <a:r>
              <a:rPr lang="en-US" sz="2000"/>
              <a:t>frogs)</a:t>
            </a:r>
            <a:endParaRPr/>
          </a:p>
          <a:p>
            <a:pPr marL="1188720" lvl="3" indent="-210311" algn="l" rtl="0">
              <a:spcBef>
                <a:spcPts val="400"/>
              </a:spcBef>
              <a:spcAft>
                <a:spcPts val="0"/>
              </a:spcAft>
              <a:buSzPts val="1300"/>
              <a:buChar char="●"/>
            </a:pPr>
            <a:r>
              <a:rPr lang="en-US"/>
              <a:t>Plants and </a:t>
            </a:r>
            <a:r>
              <a:rPr lang="en-US">
                <a:solidFill>
                  <a:srgbClr val="FF00FF"/>
                </a:solidFill>
              </a:rPr>
              <a:t>fungi</a:t>
            </a:r>
            <a:r>
              <a:rPr lang="en-US"/>
              <a:t> (pollen and spores)</a:t>
            </a:r>
            <a:endParaRPr/>
          </a:p>
          <a:p>
            <a:pPr marL="0" lvl="0" indent="0" algn="l" rtl="0">
              <a:spcBef>
                <a:spcPts val="400"/>
              </a:spcBef>
              <a:spcAft>
                <a:spcPts val="0"/>
              </a:spcAft>
              <a:buNone/>
            </a:pPr>
            <a:r>
              <a:rPr lang="en-US"/>
              <a:t>Type of Union: </a:t>
            </a:r>
            <a:r>
              <a:rPr lang="en-US">
                <a:solidFill>
                  <a:srgbClr val="FF00FF"/>
                </a:solidFill>
              </a:rPr>
              <a:t>Fertilization</a:t>
            </a:r>
            <a:r>
              <a:rPr lang="en-US"/>
              <a:t> </a:t>
            </a:r>
            <a:endParaRPr/>
          </a:p>
        </p:txBody>
      </p:sp>
      <p:sp>
        <p:nvSpPr>
          <p:cNvPr id="288" name="Google Shape;288;p3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89" name="Google Shape;289;p34"/>
          <p:cNvPicPr preferRelativeResize="0"/>
          <p:nvPr/>
        </p:nvPicPr>
        <p:blipFill rotWithShape="1">
          <a:blip r:embed="rId3">
            <a:alphaModFix/>
          </a:blip>
          <a:srcRect/>
          <a:stretch/>
        </p:blipFill>
        <p:spPr>
          <a:xfrm>
            <a:off x="5867400" y="1295400"/>
            <a:ext cx="2209800" cy="1543407"/>
          </a:xfrm>
          <a:prstGeom prst="rect">
            <a:avLst/>
          </a:prstGeom>
          <a:noFill/>
          <a:ln>
            <a:noFill/>
          </a:ln>
        </p:spPr>
      </p:pic>
      <p:pic>
        <p:nvPicPr>
          <p:cNvPr id="290" name="Google Shape;290;p34"/>
          <p:cNvPicPr preferRelativeResize="0"/>
          <p:nvPr/>
        </p:nvPicPr>
        <p:blipFill rotWithShape="1">
          <a:blip r:embed="rId4">
            <a:alphaModFix/>
          </a:blip>
          <a:srcRect/>
          <a:stretch/>
        </p:blipFill>
        <p:spPr>
          <a:xfrm>
            <a:off x="7162800" y="3048000"/>
            <a:ext cx="1644487" cy="1443037"/>
          </a:xfrm>
          <a:prstGeom prst="rect">
            <a:avLst/>
          </a:prstGeom>
          <a:noFill/>
          <a:ln>
            <a:noFill/>
          </a:ln>
        </p:spPr>
      </p:pic>
      <p:pic>
        <p:nvPicPr>
          <p:cNvPr id="291" name="Google Shape;291;p34"/>
          <p:cNvPicPr preferRelativeResize="0"/>
          <p:nvPr/>
        </p:nvPicPr>
        <p:blipFill rotWithShape="1">
          <a:blip r:embed="rId5">
            <a:alphaModFix/>
          </a:blip>
          <a:srcRect/>
          <a:stretch/>
        </p:blipFill>
        <p:spPr>
          <a:xfrm>
            <a:off x="6096000" y="4876800"/>
            <a:ext cx="2209800" cy="14650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202350" y="451100"/>
            <a:ext cx="8739300" cy="1752600"/>
          </a:xfrm>
          <a:prstGeom prst="rect">
            <a:avLst/>
          </a:prstGeom>
        </p:spPr>
        <p:txBody>
          <a:bodyPr spcFirstLastPara="1" wrap="square" lIns="0" tIns="45700" rIns="18275" bIns="45700" anchor="t" anchorCtr="0">
            <a:noAutofit/>
          </a:bodyPr>
          <a:lstStyle/>
          <a:p>
            <a:pPr marL="457200" lvl="0" indent="0" algn="ctr" rtl="0">
              <a:spcBef>
                <a:spcPts val="520"/>
              </a:spcBef>
              <a:spcAft>
                <a:spcPts val="0"/>
              </a:spcAft>
              <a:buNone/>
            </a:pPr>
            <a:r>
              <a:rPr lang="en-US" sz="4800" b="1"/>
              <a:t>Vocabulary Foldable</a:t>
            </a:r>
            <a:endParaRPr sz="4800" b="1"/>
          </a:p>
          <a:p>
            <a:pPr marL="457200" lvl="0" indent="0" algn="ctr" rtl="0">
              <a:spcBef>
                <a:spcPts val="520"/>
              </a:spcBef>
              <a:spcAft>
                <a:spcPts val="0"/>
              </a:spcAft>
              <a:buNone/>
            </a:pPr>
            <a:r>
              <a:rPr lang="en-US" sz="4800" b="1"/>
              <a:t>Unit 4 Genetics Vocabulary</a:t>
            </a:r>
            <a:endParaRPr sz="4800" b="1"/>
          </a:p>
          <a:p>
            <a:pPr marL="457200" lvl="0" indent="-533400" algn="ctr" rtl="0">
              <a:spcBef>
                <a:spcPts val="520"/>
              </a:spcBef>
              <a:spcAft>
                <a:spcPts val="0"/>
              </a:spcAft>
              <a:buSzPts val="4800"/>
              <a:buAutoNum type="arabicPeriod"/>
            </a:pPr>
            <a:r>
              <a:rPr lang="en-US" sz="4800"/>
              <a:t> You may use Google Classroom--Quizlet</a:t>
            </a:r>
            <a:endParaRPr sz="4800"/>
          </a:p>
          <a:p>
            <a:pPr marL="457200" lvl="0" indent="-533400" algn="ctr" rtl="0">
              <a:spcBef>
                <a:spcPts val="0"/>
              </a:spcBef>
              <a:spcAft>
                <a:spcPts val="0"/>
              </a:spcAft>
              <a:buSzPts val="4800"/>
              <a:buAutoNum type="arabicPeriod"/>
            </a:pPr>
            <a:r>
              <a:rPr lang="en-US" sz="4800"/>
              <a:t>You may use my website--Quizlet</a:t>
            </a:r>
            <a:endParaRPr sz="4800"/>
          </a:p>
          <a:p>
            <a:pPr marL="457200" lvl="0" indent="-533400" algn="ctr" rtl="0">
              <a:spcBef>
                <a:spcPts val="0"/>
              </a:spcBef>
              <a:spcAft>
                <a:spcPts val="0"/>
              </a:spcAft>
              <a:buSzPts val="4800"/>
              <a:buAutoNum type="arabicPeriod"/>
            </a:pPr>
            <a:r>
              <a:rPr lang="en-US" sz="4800"/>
              <a:t>Early Finishers--You may play the Quizlet Vocabulary Game.</a:t>
            </a:r>
            <a:endParaRPr sz="4800"/>
          </a:p>
        </p:txBody>
      </p:sp>
      <p:sp>
        <p:nvSpPr>
          <p:cNvPr id="132" name="Google Shape;132;p17"/>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133" name="Google Shape;133;p17" descr="20 Minute Timer for school teachers to use with students.  The time is quiet (without music) with an alarm (dog barking).  The timer begins with a 20 second countdown." title="20 Minute Timer for PowerPoint and School - Alarm Sounds with Dog Bark">
            <a:hlinkClick r:id="rId3"/>
          </p:cNvPr>
          <p:cNvPicPr preferRelativeResize="0"/>
          <p:nvPr/>
        </p:nvPicPr>
        <p:blipFill>
          <a:blip r:embed="rId4">
            <a:alphaModFix/>
          </a:blip>
          <a:stretch>
            <a:fillRect/>
          </a:stretch>
        </p:blipFill>
        <p:spPr>
          <a:xfrm>
            <a:off x="7119322" y="3705900"/>
            <a:ext cx="1753276" cy="1314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457200" y="154113"/>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Sexual Reproduction</a:t>
            </a:r>
            <a:endParaRPr/>
          </a:p>
        </p:txBody>
      </p:sp>
      <p:sp>
        <p:nvSpPr>
          <p:cNvPr id="297" name="Google Shape;297;p35"/>
          <p:cNvSpPr txBox="1">
            <a:spLocks noGrp="1"/>
          </p:cNvSpPr>
          <p:nvPr>
            <p:ph type="body" idx="1"/>
          </p:nvPr>
        </p:nvSpPr>
        <p:spPr>
          <a:xfrm>
            <a:off x="457200" y="1441605"/>
            <a:ext cx="8229600" cy="43890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Plant Kingdom</a:t>
            </a:r>
            <a:endParaRPr/>
          </a:p>
          <a:p>
            <a:pPr marL="640080" lvl="1" indent="-246888" algn="l" rtl="0">
              <a:spcBef>
                <a:spcPts val="480"/>
              </a:spcBef>
              <a:spcAft>
                <a:spcPts val="0"/>
              </a:spcAft>
              <a:buSzPts val="2040"/>
              <a:buChar char="●"/>
            </a:pPr>
            <a:r>
              <a:rPr lang="en-US">
                <a:solidFill>
                  <a:srgbClr val="FF00FF"/>
                </a:solidFill>
              </a:rPr>
              <a:t>Flowers</a:t>
            </a:r>
            <a:r>
              <a:rPr lang="en-US"/>
              <a:t> are the </a:t>
            </a:r>
            <a:r>
              <a:rPr lang="en-US">
                <a:solidFill>
                  <a:srgbClr val="FF00FF"/>
                </a:solidFill>
              </a:rPr>
              <a:t>reproductive organs</a:t>
            </a:r>
            <a:r>
              <a:rPr lang="en-US"/>
              <a:t> of plants</a:t>
            </a:r>
            <a:endParaRPr/>
          </a:p>
          <a:p>
            <a:pPr marL="640080" lvl="0" indent="0" algn="l" rtl="0">
              <a:spcBef>
                <a:spcPts val="480"/>
              </a:spcBef>
              <a:spcAft>
                <a:spcPts val="0"/>
              </a:spcAft>
              <a:buNone/>
            </a:pPr>
            <a:endParaRPr/>
          </a:p>
          <a:p>
            <a:pPr marL="640080" lvl="1" indent="-117348" algn="l" rtl="0">
              <a:spcBef>
                <a:spcPts val="480"/>
              </a:spcBef>
              <a:spcAft>
                <a:spcPts val="0"/>
              </a:spcAft>
              <a:buSzPts val="2040"/>
              <a:buNone/>
            </a:pPr>
            <a:endParaRPr/>
          </a:p>
          <a:p>
            <a:pPr marL="640080" lvl="1" indent="-246888" algn="l" rtl="0">
              <a:spcBef>
                <a:spcPts val="480"/>
              </a:spcBef>
              <a:spcAft>
                <a:spcPts val="0"/>
              </a:spcAft>
              <a:buSzPts val="2040"/>
              <a:buNone/>
            </a:pPr>
            <a:endParaRPr/>
          </a:p>
          <a:p>
            <a:pPr marL="640080" lvl="1" indent="-246888" algn="l" rtl="0">
              <a:spcBef>
                <a:spcPts val="480"/>
              </a:spcBef>
              <a:spcAft>
                <a:spcPts val="0"/>
              </a:spcAft>
              <a:buSzPts val="2040"/>
              <a:buNone/>
            </a:pPr>
            <a:endParaRPr/>
          </a:p>
          <a:p>
            <a:pPr marL="640080" lvl="1" indent="-246888" algn="l" rtl="0">
              <a:spcBef>
                <a:spcPts val="480"/>
              </a:spcBef>
              <a:spcAft>
                <a:spcPts val="0"/>
              </a:spcAft>
              <a:buSzPts val="2040"/>
              <a:buChar char="●"/>
            </a:pPr>
            <a:r>
              <a:rPr lang="en-US"/>
              <a:t>Some flowers have </a:t>
            </a:r>
            <a:r>
              <a:rPr lang="en-US">
                <a:highlight>
                  <a:srgbClr val="FF00FF"/>
                </a:highlight>
              </a:rPr>
              <a:t>both</a:t>
            </a:r>
            <a:r>
              <a:rPr lang="en-US"/>
              <a:t> male and</a:t>
            </a:r>
            <a:endParaRPr/>
          </a:p>
          <a:p>
            <a:pPr marL="640080" lvl="0" indent="0" algn="l" rtl="0">
              <a:spcBef>
                <a:spcPts val="480"/>
              </a:spcBef>
              <a:spcAft>
                <a:spcPts val="0"/>
              </a:spcAft>
              <a:buNone/>
            </a:pPr>
            <a:r>
              <a:rPr lang="en-US"/>
              <a:t>female reproductive organs</a:t>
            </a:r>
            <a:r>
              <a:rPr lang="en-US">
                <a:solidFill>
                  <a:srgbClr val="FF00FF"/>
                </a:solidFill>
              </a:rPr>
              <a:t> on </a:t>
            </a:r>
            <a:endParaRPr>
              <a:solidFill>
                <a:srgbClr val="FF00FF"/>
              </a:solidFill>
            </a:endParaRPr>
          </a:p>
          <a:p>
            <a:pPr marL="640080" lvl="0" indent="0" algn="l" rtl="0">
              <a:spcBef>
                <a:spcPts val="480"/>
              </a:spcBef>
              <a:spcAft>
                <a:spcPts val="0"/>
              </a:spcAft>
              <a:buNone/>
            </a:pPr>
            <a:r>
              <a:rPr lang="en-US">
                <a:solidFill>
                  <a:srgbClr val="FF00FF"/>
                </a:solidFill>
              </a:rPr>
              <a:t>the same flower</a:t>
            </a:r>
            <a:r>
              <a:rPr lang="en-US"/>
              <a:t>.</a:t>
            </a:r>
            <a:endParaRPr/>
          </a:p>
          <a:p>
            <a:pPr marL="457200" lvl="0" indent="-337185" algn="l" rtl="0">
              <a:spcBef>
                <a:spcPts val="480"/>
              </a:spcBef>
              <a:spcAft>
                <a:spcPts val="0"/>
              </a:spcAft>
              <a:buSzPts val="1710"/>
              <a:buChar char="●"/>
            </a:pPr>
            <a:r>
              <a:rPr lang="en-US"/>
              <a:t>Type of Union: </a:t>
            </a:r>
            <a:endParaRPr/>
          </a:p>
          <a:p>
            <a:pPr marL="914400" lvl="0" indent="0" algn="l" rtl="0">
              <a:spcBef>
                <a:spcPts val="480"/>
              </a:spcBef>
              <a:spcAft>
                <a:spcPts val="0"/>
              </a:spcAft>
              <a:buNone/>
            </a:pPr>
            <a:r>
              <a:rPr lang="en-US">
                <a:solidFill>
                  <a:srgbClr val="FF00FF"/>
                </a:solidFill>
              </a:rPr>
              <a:t>Pollination</a:t>
            </a:r>
            <a:endParaRPr>
              <a:solidFill>
                <a:srgbClr val="FF00FF"/>
              </a:solidFill>
            </a:endParaRPr>
          </a:p>
        </p:txBody>
      </p:sp>
      <p:sp>
        <p:nvSpPr>
          <p:cNvPr id="298" name="Google Shape;298;p3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9" name="Google Shape;299;p35" descr="nymphaeafull.jpg"/>
          <p:cNvPicPr preferRelativeResize="0"/>
          <p:nvPr/>
        </p:nvPicPr>
        <p:blipFill rotWithShape="1">
          <a:blip r:embed="rId3">
            <a:alphaModFix/>
          </a:blip>
          <a:srcRect/>
          <a:stretch/>
        </p:blipFill>
        <p:spPr>
          <a:xfrm>
            <a:off x="3796400" y="5165725"/>
            <a:ext cx="1747706" cy="1190625"/>
          </a:xfrm>
          <a:prstGeom prst="rect">
            <a:avLst/>
          </a:prstGeom>
          <a:noFill/>
          <a:ln>
            <a:noFill/>
          </a:ln>
        </p:spPr>
      </p:pic>
      <p:pic>
        <p:nvPicPr>
          <p:cNvPr id="300" name="Google Shape;300;p35" descr="Male_flower.jpg"/>
          <p:cNvPicPr preferRelativeResize="0"/>
          <p:nvPr/>
        </p:nvPicPr>
        <p:blipFill rotWithShape="1">
          <a:blip r:embed="rId4">
            <a:alphaModFix/>
          </a:blip>
          <a:srcRect/>
          <a:stretch/>
        </p:blipFill>
        <p:spPr>
          <a:xfrm>
            <a:off x="926775" y="2399750"/>
            <a:ext cx="1524000" cy="1419226"/>
          </a:xfrm>
          <a:prstGeom prst="rect">
            <a:avLst/>
          </a:prstGeom>
          <a:noFill/>
          <a:ln>
            <a:noFill/>
          </a:ln>
        </p:spPr>
      </p:pic>
      <p:pic>
        <p:nvPicPr>
          <p:cNvPr id="301" name="Google Shape;301;p35" descr="female.jpg"/>
          <p:cNvPicPr preferRelativeResize="0"/>
          <p:nvPr/>
        </p:nvPicPr>
        <p:blipFill rotWithShape="1">
          <a:blip r:embed="rId5">
            <a:alphaModFix/>
          </a:blip>
          <a:srcRect/>
          <a:stretch/>
        </p:blipFill>
        <p:spPr>
          <a:xfrm>
            <a:off x="4327225" y="2399738"/>
            <a:ext cx="1485900" cy="1524001"/>
          </a:xfrm>
          <a:prstGeom prst="rect">
            <a:avLst/>
          </a:prstGeom>
          <a:noFill/>
          <a:ln>
            <a:noFill/>
          </a:ln>
        </p:spPr>
      </p:pic>
      <p:sp>
        <p:nvSpPr>
          <p:cNvPr id="302" name="Google Shape;302;p35"/>
          <p:cNvSpPr txBox="1"/>
          <p:nvPr/>
        </p:nvSpPr>
        <p:spPr>
          <a:xfrm>
            <a:off x="2506875" y="2667000"/>
            <a:ext cx="152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Male flower with stamen and pollen</a:t>
            </a:r>
            <a:endParaRPr sz="1800">
              <a:solidFill>
                <a:schemeClr val="dk1"/>
              </a:solidFill>
              <a:latin typeface="Constantia"/>
              <a:ea typeface="Constantia"/>
              <a:cs typeface="Constantia"/>
              <a:sym typeface="Constantia"/>
            </a:endParaRPr>
          </a:p>
        </p:txBody>
      </p:sp>
      <p:sp>
        <p:nvSpPr>
          <p:cNvPr id="303" name="Google Shape;303;p35"/>
          <p:cNvSpPr txBox="1"/>
          <p:nvPr/>
        </p:nvSpPr>
        <p:spPr>
          <a:xfrm>
            <a:off x="5813125" y="2667000"/>
            <a:ext cx="1600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Female flower</a:t>
            </a:r>
            <a:endParaRPr sz="18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with pistil and ovary</a:t>
            </a:r>
            <a:endParaRPr sz="1800">
              <a:solidFill>
                <a:schemeClr val="dk1"/>
              </a:solidFill>
              <a:latin typeface="Constantia"/>
              <a:ea typeface="Constantia"/>
              <a:cs typeface="Constantia"/>
              <a:sym typeface="Constantia"/>
            </a:endParaRPr>
          </a:p>
        </p:txBody>
      </p:sp>
      <p:pic>
        <p:nvPicPr>
          <p:cNvPr id="304" name="Google Shape;304;p35" descr="http://pubs.caes.uga.edu/caespubs/pubcd/L232-allflower.jpg"/>
          <p:cNvPicPr preferRelativeResize="0"/>
          <p:nvPr/>
        </p:nvPicPr>
        <p:blipFill rotWithShape="1">
          <a:blip r:embed="rId6">
            <a:alphaModFix/>
          </a:blip>
          <a:srcRect/>
          <a:stretch/>
        </p:blipFill>
        <p:spPr>
          <a:xfrm>
            <a:off x="5813125" y="3712312"/>
            <a:ext cx="3330875" cy="2897888"/>
          </a:xfrm>
          <a:prstGeom prst="rect">
            <a:avLst/>
          </a:prstGeom>
          <a:noFill/>
          <a:ln>
            <a:noFill/>
          </a:ln>
        </p:spPr>
      </p:pic>
      <p:pic>
        <p:nvPicPr>
          <p:cNvPr id="305" name="Google Shape;305;p35" descr="C:\Documents and Settings\ksorenson\Local Settings\Temporary Internet Files\Content.IE5\VAYD3TUC\MPj04307000000[1].jpg"/>
          <p:cNvPicPr preferRelativeResize="0"/>
          <p:nvPr/>
        </p:nvPicPr>
        <p:blipFill rotWithShape="1">
          <a:blip r:embed="rId7">
            <a:alphaModFix/>
          </a:blip>
          <a:srcRect/>
          <a:stretch/>
        </p:blipFill>
        <p:spPr>
          <a:xfrm>
            <a:off x="7518475" y="775600"/>
            <a:ext cx="1216521" cy="16241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6"/>
          <p:cNvSpPr txBox="1">
            <a:spLocks noGrp="1"/>
          </p:cNvSpPr>
          <p:nvPr>
            <p:ph type="title"/>
          </p:nvPr>
        </p:nvSpPr>
        <p:spPr>
          <a:xfrm>
            <a:off x="457200" y="27463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000"/>
              <a:buFont typeface="Calibri"/>
              <a:buNone/>
            </a:pPr>
            <a:r>
              <a:rPr lang="en-US" sz="4000"/>
              <a:t>Sexual Reproduction Summary</a:t>
            </a:r>
            <a:endParaRPr sz="4000"/>
          </a:p>
        </p:txBody>
      </p:sp>
      <p:graphicFrame>
        <p:nvGraphicFramePr>
          <p:cNvPr id="311" name="Google Shape;311;p36"/>
          <p:cNvGraphicFramePr/>
          <p:nvPr/>
        </p:nvGraphicFramePr>
        <p:xfrm>
          <a:off x="228600" y="1600200"/>
          <a:ext cx="3000000" cy="3000000"/>
        </p:xfrm>
        <a:graphic>
          <a:graphicData uri="http://schemas.openxmlformats.org/drawingml/2006/table">
            <a:tbl>
              <a:tblPr>
                <a:noFill/>
                <a:tableStyleId>{DB66DF39-C445-44AF-9BEB-3E75FED3BF4A}</a:tableStyleId>
              </a:tblPr>
              <a:tblGrid>
                <a:gridCol w="1422400"/>
                <a:gridCol w="1422400"/>
                <a:gridCol w="1422400"/>
                <a:gridCol w="1422400"/>
                <a:gridCol w="1422400"/>
                <a:gridCol w="1422400"/>
              </a:tblGrid>
              <a:tr h="1350000">
                <a:tc>
                  <a:txBody>
                    <a:bodyPr/>
                    <a:lstStyle/>
                    <a:p>
                      <a:pPr marL="0" marR="0" lvl="0" indent="0" algn="ctr" rtl="0">
                        <a:lnSpc>
                          <a:spcPct val="100000"/>
                        </a:lnSpc>
                        <a:spcBef>
                          <a:spcPts val="0"/>
                        </a:spcBef>
                        <a:spcAft>
                          <a:spcPts val="0"/>
                        </a:spcAft>
                        <a:buClr>
                          <a:schemeClr val="dk1"/>
                        </a:buClr>
                        <a:buSzPts val="2800"/>
                        <a:buFont typeface="Constantia"/>
                        <a:buNone/>
                      </a:pPr>
                      <a:endParaRPr sz="2800" b="0" i="0" u="none" strike="noStrike" cap="none">
                        <a:solidFill>
                          <a:srgbClr val="0B5394"/>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400"/>
                        <a:buFont typeface="Arial"/>
                        <a:buNone/>
                      </a:pPr>
                      <a:r>
                        <a:rPr lang="en-US" sz="2400" b="0" i="0" u="none" strike="noStrike" cap="none">
                          <a:solidFill>
                            <a:srgbClr val="0B5394"/>
                          </a:solidFill>
                          <a:latin typeface="Arial"/>
                          <a:ea typeface="Arial"/>
                          <a:cs typeface="Arial"/>
                          <a:sym typeface="Arial"/>
                        </a:rPr>
                        <a:t>Male Gamete</a:t>
                      </a:r>
                      <a:endParaRPr sz="2400" b="0" i="0" u="none" strike="noStrike" cap="none">
                        <a:solidFill>
                          <a:srgbClr val="0B5394"/>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400"/>
                        <a:buFont typeface="Arial"/>
                        <a:buNone/>
                      </a:pPr>
                      <a:r>
                        <a:rPr lang="en-US" sz="2400" b="0" i="0" u="none" strike="noStrike" cap="none">
                          <a:solidFill>
                            <a:srgbClr val="0B5394"/>
                          </a:solidFill>
                          <a:latin typeface="Arial"/>
                          <a:ea typeface="Arial"/>
                          <a:cs typeface="Arial"/>
                          <a:sym typeface="Arial"/>
                        </a:rPr>
                        <a:t>Female Gamete</a:t>
                      </a:r>
                      <a:endParaRPr sz="24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400"/>
                        <a:buFont typeface="Arial"/>
                        <a:buNone/>
                      </a:pPr>
                      <a:r>
                        <a:rPr lang="en-US" sz="2400" b="0" i="0" u="none" strike="noStrike" cap="none">
                          <a:solidFill>
                            <a:srgbClr val="0B5394"/>
                          </a:solidFill>
                          <a:latin typeface="Arial"/>
                          <a:ea typeface="Arial"/>
                          <a:cs typeface="Arial"/>
                          <a:sym typeface="Arial"/>
                        </a:rPr>
                        <a:t>Type of Union</a:t>
                      </a:r>
                      <a:endParaRPr sz="24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400"/>
                        <a:buFont typeface="Arial"/>
                        <a:buNone/>
                      </a:pPr>
                      <a:r>
                        <a:rPr lang="en-US" sz="2400" b="0" i="0" u="none" strike="noStrike" cap="none">
                          <a:solidFill>
                            <a:srgbClr val="0B5394"/>
                          </a:solidFill>
                          <a:latin typeface="Arial"/>
                          <a:ea typeface="Arial"/>
                          <a:cs typeface="Arial"/>
                          <a:sym typeface="Arial"/>
                        </a:rPr>
                        <a:t>Result of Union</a:t>
                      </a:r>
                      <a:endParaRPr sz="24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400"/>
                        <a:buFont typeface="Arial"/>
                        <a:buNone/>
                      </a:pPr>
                      <a:r>
                        <a:rPr lang="en-US" sz="2400" b="0" i="0" u="none" strike="noStrike" cap="none">
                          <a:solidFill>
                            <a:srgbClr val="0B5394"/>
                          </a:solidFill>
                          <a:latin typeface="Arial"/>
                          <a:ea typeface="Arial"/>
                          <a:cs typeface="Arial"/>
                          <a:sym typeface="Arial"/>
                        </a:rPr>
                        <a:t>Final Result</a:t>
                      </a:r>
                      <a:endParaRPr sz="24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r>
              <a:tr h="1350000">
                <a:tc>
                  <a:txBody>
                    <a:bodyPr/>
                    <a:lstStyle/>
                    <a:p>
                      <a:pPr marL="0" marR="0" lvl="0" indent="0" algn="ctr" rtl="0">
                        <a:lnSpc>
                          <a:spcPct val="100000"/>
                        </a:lnSpc>
                        <a:spcBef>
                          <a:spcPts val="0"/>
                        </a:spcBef>
                        <a:spcAft>
                          <a:spcPts val="0"/>
                        </a:spcAft>
                        <a:buClr>
                          <a:srgbClr val="0B5394"/>
                        </a:buClr>
                        <a:buSzPts val="2400"/>
                        <a:buFont typeface="Arial"/>
                        <a:buNone/>
                      </a:pPr>
                      <a:r>
                        <a:rPr lang="en-US" sz="2400" b="0" i="0" u="none" strike="noStrike" cap="none">
                          <a:solidFill>
                            <a:srgbClr val="0B5394"/>
                          </a:solidFill>
                          <a:latin typeface="Arial"/>
                          <a:ea typeface="Arial"/>
                          <a:cs typeface="Arial"/>
                          <a:sym typeface="Arial"/>
                        </a:rPr>
                        <a:t>Plants</a:t>
                      </a:r>
                      <a:endParaRPr sz="2400" b="0" i="0" u="none" strike="noStrike" cap="none">
                        <a:solidFill>
                          <a:srgbClr val="0B5394"/>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pollen</a:t>
                      </a:r>
                      <a:endParaRPr sz="2000" b="0" i="0" u="none" strike="noStrike" cap="none">
                        <a:solidFill>
                          <a:srgbClr val="0B5394"/>
                        </a:solidFill>
                        <a:latin typeface="Arial"/>
                        <a:ea typeface="Arial"/>
                        <a:cs typeface="Arial"/>
                        <a:sym typeface="Arial"/>
                      </a:endParaRPr>
                    </a:p>
                  </a:txBody>
                  <a:tcPr marL="91450" marR="91450" marT="45725" marB="45725">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ovule (egg)</a:t>
                      </a:r>
                      <a:endParaRPr sz="20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pollination</a:t>
                      </a:r>
                      <a:endParaRPr sz="20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single cell zygote</a:t>
                      </a:r>
                      <a:endParaRPr sz="20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multi-cell embryo </a:t>
                      </a:r>
                      <a:endParaRPr/>
                    </a:p>
                    <a:p>
                      <a:pPr marL="0" marR="0" lvl="0" indent="0" algn="ctr" rtl="0">
                        <a:lnSpc>
                          <a:spcPct val="100000"/>
                        </a:lnSpc>
                        <a:spcBef>
                          <a:spcPts val="40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(in seed)</a:t>
                      </a:r>
                      <a:endParaRPr sz="20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1350000">
                <a:tc>
                  <a:txBody>
                    <a:bodyPr/>
                    <a:lstStyle/>
                    <a:p>
                      <a:pPr marL="0" marR="0" lvl="0" indent="0" algn="ctr" rtl="0">
                        <a:lnSpc>
                          <a:spcPct val="100000"/>
                        </a:lnSpc>
                        <a:spcBef>
                          <a:spcPts val="0"/>
                        </a:spcBef>
                        <a:spcAft>
                          <a:spcPts val="0"/>
                        </a:spcAft>
                        <a:buClr>
                          <a:srgbClr val="0B5394"/>
                        </a:buClr>
                        <a:buSzPts val="2400"/>
                        <a:buFont typeface="Arial"/>
                        <a:buNone/>
                      </a:pPr>
                      <a:r>
                        <a:rPr lang="en-US" sz="2400" b="0" i="0" u="none" strike="noStrike" cap="none">
                          <a:solidFill>
                            <a:srgbClr val="0B5394"/>
                          </a:solidFill>
                          <a:latin typeface="Arial"/>
                          <a:ea typeface="Arial"/>
                          <a:cs typeface="Arial"/>
                          <a:sym typeface="Arial"/>
                        </a:rPr>
                        <a:t>Animals</a:t>
                      </a:r>
                      <a:endParaRPr sz="2400" b="0" i="0" u="none" strike="noStrike" cap="none">
                        <a:solidFill>
                          <a:srgbClr val="0B5394"/>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sperm</a:t>
                      </a:r>
                      <a:endParaRPr sz="2000" b="0" i="0" u="none" strike="noStrike" cap="none">
                        <a:solidFill>
                          <a:srgbClr val="0B5394"/>
                        </a:solidFill>
                        <a:latin typeface="Arial"/>
                        <a:ea typeface="Arial"/>
                        <a:cs typeface="Arial"/>
                        <a:sym typeface="Arial"/>
                      </a:endParaRPr>
                    </a:p>
                  </a:txBody>
                  <a:tcPr marL="91450" marR="91450" marT="45725" marB="45725">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egg</a:t>
                      </a:r>
                      <a:endParaRPr sz="2000" b="0" i="0" u="none" strike="noStrike" cap="none">
                        <a:solidFill>
                          <a:srgbClr val="0B5394"/>
                        </a:solidFill>
                        <a:latin typeface="Arial"/>
                        <a:ea typeface="Arial"/>
                        <a:cs typeface="Arial"/>
                        <a:sym typeface="Arial"/>
                      </a:endParaRPr>
                    </a:p>
                    <a:p>
                      <a:pPr marL="0" marR="0" lvl="0" indent="0" algn="ctr" rtl="0">
                        <a:lnSpc>
                          <a:spcPct val="100000"/>
                        </a:lnSpc>
                        <a:spcBef>
                          <a:spcPts val="0"/>
                        </a:spcBef>
                        <a:spcAft>
                          <a:spcPts val="0"/>
                        </a:spcAft>
                        <a:buClr>
                          <a:srgbClr val="0B5394"/>
                        </a:buClr>
                        <a:buSzPts val="2000"/>
                        <a:buFont typeface="Arial"/>
                        <a:buNone/>
                      </a:pPr>
                      <a:endParaRPr sz="2000">
                        <a:solidFill>
                          <a:srgbClr val="0B5394"/>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fertilization</a:t>
                      </a:r>
                      <a:endParaRPr sz="20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single cell zygote</a:t>
                      </a:r>
                      <a:endParaRPr sz="2000" b="0" i="0" u="none" strike="noStrike" cap="none">
                        <a:solidFill>
                          <a:srgbClr val="0B5394"/>
                        </a:solidFill>
                        <a:latin typeface="Arial"/>
                        <a:ea typeface="Arial"/>
                        <a:cs typeface="Arial"/>
                        <a:sym typeface="Arial"/>
                      </a:endParaRPr>
                    </a:p>
                    <a:p>
                      <a:pPr marL="0" marR="0" lvl="0" indent="0" algn="ctr" rtl="0">
                        <a:lnSpc>
                          <a:spcPct val="100000"/>
                        </a:lnSpc>
                        <a:spcBef>
                          <a:spcPts val="0"/>
                        </a:spcBef>
                        <a:spcAft>
                          <a:spcPts val="0"/>
                        </a:spcAft>
                        <a:buClr>
                          <a:srgbClr val="0B5394"/>
                        </a:buClr>
                        <a:buSzPts val="2000"/>
                        <a:buFont typeface="Arial"/>
                        <a:buNone/>
                      </a:pPr>
                      <a:r>
                        <a:rPr lang="en-US">
                          <a:solidFill>
                            <a:srgbClr val="0B5394"/>
                          </a:solidFill>
                        </a:rPr>
                        <a:t>w/ 50% of genetic material from each parent</a:t>
                      </a:r>
                      <a:endParaRPr>
                        <a:solidFill>
                          <a:srgbClr val="0B5394"/>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B5394"/>
                        </a:buClr>
                        <a:buSzPts val="2000"/>
                        <a:buFont typeface="Arial"/>
                        <a:buNone/>
                      </a:pPr>
                      <a:r>
                        <a:rPr lang="en-US" sz="2000" b="0" i="0" u="none" strike="noStrike" cap="none">
                          <a:solidFill>
                            <a:srgbClr val="0B5394"/>
                          </a:solidFill>
                          <a:latin typeface="Arial"/>
                          <a:ea typeface="Arial"/>
                          <a:cs typeface="Arial"/>
                          <a:sym typeface="Arial"/>
                        </a:rPr>
                        <a:t>multi-cell embryo</a:t>
                      </a:r>
                      <a:endParaRPr sz="2000" b="0" i="0" u="none" strike="noStrike" cap="none">
                        <a:solidFill>
                          <a:srgbClr val="0B5394"/>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pic>
        <p:nvPicPr>
          <p:cNvPr id="312" name="Google Shape;312;p36"/>
          <p:cNvPicPr preferRelativeResize="0"/>
          <p:nvPr/>
        </p:nvPicPr>
        <p:blipFill>
          <a:blip r:embed="rId3">
            <a:alphaModFix/>
          </a:blip>
          <a:stretch>
            <a:fillRect/>
          </a:stretch>
        </p:blipFill>
        <p:spPr>
          <a:xfrm>
            <a:off x="3357138" y="4748975"/>
            <a:ext cx="849775" cy="842250"/>
          </a:xfrm>
          <a:prstGeom prst="rect">
            <a:avLst/>
          </a:prstGeom>
          <a:noFill/>
          <a:ln>
            <a:noFill/>
          </a:ln>
        </p:spPr>
      </p:pic>
      <p:pic>
        <p:nvPicPr>
          <p:cNvPr id="313" name="Google Shape;313;p36"/>
          <p:cNvPicPr preferRelativeResize="0"/>
          <p:nvPr/>
        </p:nvPicPr>
        <p:blipFill>
          <a:blip r:embed="rId4">
            <a:alphaModFix/>
          </a:blip>
          <a:stretch>
            <a:fillRect/>
          </a:stretch>
        </p:blipFill>
        <p:spPr>
          <a:xfrm>
            <a:off x="1945750" y="5084755"/>
            <a:ext cx="849775" cy="506480"/>
          </a:xfrm>
          <a:prstGeom prst="rect">
            <a:avLst/>
          </a:prstGeom>
          <a:noFill/>
          <a:ln>
            <a:noFill/>
          </a:ln>
        </p:spPr>
      </p:pic>
      <p:pic>
        <p:nvPicPr>
          <p:cNvPr id="314" name="Google Shape;314;p36"/>
          <p:cNvPicPr preferRelativeResize="0"/>
          <p:nvPr/>
        </p:nvPicPr>
        <p:blipFill>
          <a:blip r:embed="rId5">
            <a:alphaModFix/>
          </a:blip>
          <a:stretch>
            <a:fillRect/>
          </a:stretch>
        </p:blipFill>
        <p:spPr>
          <a:xfrm>
            <a:off x="4768525" y="4748988"/>
            <a:ext cx="857852" cy="842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title"/>
          </p:nvPr>
        </p:nvSpPr>
        <p:spPr>
          <a:xfrm>
            <a:off x="412300" y="232663"/>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Sexual Reproduction</a:t>
            </a:r>
            <a:endParaRPr/>
          </a:p>
        </p:txBody>
      </p:sp>
      <p:sp>
        <p:nvSpPr>
          <p:cNvPr id="320" name="Google Shape;320;p37"/>
          <p:cNvSpPr txBox="1">
            <a:spLocks noGrp="1"/>
          </p:cNvSpPr>
          <p:nvPr>
            <p:ph type="body" idx="1"/>
          </p:nvPr>
        </p:nvSpPr>
        <p:spPr>
          <a:xfrm>
            <a:off x="479650" y="1306905"/>
            <a:ext cx="7239000" cy="40842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Examples of organisms that reproduce sexually</a:t>
            </a:r>
            <a:endParaRPr/>
          </a:p>
          <a:p>
            <a:pPr marL="640080" lvl="1" indent="-244348" algn="l" rtl="0">
              <a:spcBef>
                <a:spcPts val="480"/>
              </a:spcBef>
              <a:spcAft>
                <a:spcPts val="0"/>
              </a:spcAft>
              <a:buSzPts val="2000"/>
              <a:buChar char="●"/>
            </a:pPr>
            <a:r>
              <a:rPr lang="en-US" sz="2000"/>
              <a:t>Chickens</a:t>
            </a:r>
            <a:endParaRPr sz="2000"/>
          </a:p>
          <a:p>
            <a:pPr marL="640080" lvl="1" indent="-244348" algn="l" rtl="0">
              <a:spcBef>
                <a:spcPts val="480"/>
              </a:spcBef>
              <a:spcAft>
                <a:spcPts val="0"/>
              </a:spcAft>
              <a:buSzPts val="2000"/>
              <a:buChar char="●"/>
            </a:pPr>
            <a:r>
              <a:rPr lang="en-US" sz="2000"/>
              <a:t>Iguanas</a:t>
            </a:r>
            <a:endParaRPr sz="2000"/>
          </a:p>
          <a:p>
            <a:pPr marL="640080" lvl="1" indent="-244348" algn="l" rtl="0">
              <a:spcBef>
                <a:spcPts val="480"/>
              </a:spcBef>
              <a:spcAft>
                <a:spcPts val="0"/>
              </a:spcAft>
              <a:buSzPts val="2000"/>
              <a:buChar char="●"/>
            </a:pPr>
            <a:r>
              <a:rPr lang="en-US" sz="2000"/>
              <a:t>Lobsters</a:t>
            </a:r>
            <a:endParaRPr sz="2000"/>
          </a:p>
          <a:p>
            <a:pPr marL="640080" lvl="1" indent="-244348" algn="l" rtl="0">
              <a:spcBef>
                <a:spcPts val="480"/>
              </a:spcBef>
              <a:spcAft>
                <a:spcPts val="0"/>
              </a:spcAft>
              <a:buClr>
                <a:srgbClr val="FF00FF"/>
              </a:buClr>
              <a:buSzPts val="2000"/>
              <a:buChar char="●"/>
            </a:pPr>
            <a:r>
              <a:rPr lang="en-US" sz="2000">
                <a:solidFill>
                  <a:srgbClr val="FF00FF"/>
                </a:solidFill>
              </a:rPr>
              <a:t>Sharks</a:t>
            </a:r>
            <a:endParaRPr sz="2000">
              <a:solidFill>
                <a:srgbClr val="FF00FF"/>
              </a:solidFill>
            </a:endParaRPr>
          </a:p>
          <a:p>
            <a:pPr marL="640080" lvl="1" indent="-244348" algn="l" rtl="0">
              <a:spcBef>
                <a:spcPts val="480"/>
              </a:spcBef>
              <a:spcAft>
                <a:spcPts val="0"/>
              </a:spcAft>
              <a:buSzPts val="2000"/>
              <a:buChar char="●"/>
            </a:pPr>
            <a:r>
              <a:rPr lang="en-US" sz="2000"/>
              <a:t>Humans</a:t>
            </a:r>
            <a:endParaRPr sz="2000"/>
          </a:p>
          <a:p>
            <a:pPr marL="640080" lvl="1" indent="-244348" algn="l" rtl="0">
              <a:spcBef>
                <a:spcPts val="480"/>
              </a:spcBef>
              <a:spcAft>
                <a:spcPts val="0"/>
              </a:spcAft>
              <a:buSzPts val="2000"/>
              <a:buChar char="●"/>
            </a:pPr>
            <a:r>
              <a:rPr lang="en-US" sz="2000"/>
              <a:t>Butterflies</a:t>
            </a:r>
            <a:endParaRPr sz="2000"/>
          </a:p>
          <a:p>
            <a:pPr marL="640080" lvl="1" indent="-244348" algn="l" rtl="0">
              <a:spcBef>
                <a:spcPts val="480"/>
              </a:spcBef>
              <a:spcAft>
                <a:spcPts val="0"/>
              </a:spcAft>
              <a:buSzPts val="2000"/>
              <a:buChar char="●"/>
            </a:pPr>
            <a:r>
              <a:rPr lang="en-US" sz="2000"/>
              <a:t>Sunflowers</a:t>
            </a:r>
            <a:endParaRPr sz="2000"/>
          </a:p>
          <a:p>
            <a:pPr marL="640080" lvl="1" indent="-244348" algn="l" rtl="0">
              <a:spcBef>
                <a:spcPts val="480"/>
              </a:spcBef>
              <a:spcAft>
                <a:spcPts val="0"/>
              </a:spcAft>
              <a:buClr>
                <a:srgbClr val="FF00FF"/>
              </a:buClr>
              <a:buSzPts val="2000"/>
              <a:buChar char="●"/>
            </a:pPr>
            <a:r>
              <a:rPr lang="en-US" sz="2000">
                <a:solidFill>
                  <a:srgbClr val="FF00FF"/>
                </a:solidFill>
              </a:rPr>
              <a:t>Jellyfish</a:t>
            </a:r>
            <a:endParaRPr sz="2000">
              <a:solidFill>
                <a:srgbClr val="FF00FF"/>
              </a:solidFill>
            </a:endParaRPr>
          </a:p>
          <a:p>
            <a:pPr marL="640080" lvl="1" indent="-244348" algn="l" rtl="0">
              <a:spcBef>
                <a:spcPts val="480"/>
              </a:spcBef>
              <a:spcAft>
                <a:spcPts val="0"/>
              </a:spcAft>
              <a:buSzPts val="2000"/>
              <a:buChar char="●"/>
            </a:pPr>
            <a:r>
              <a:rPr lang="en-US" sz="2000"/>
              <a:t>Lizards</a:t>
            </a:r>
            <a:endParaRPr sz="2000"/>
          </a:p>
          <a:p>
            <a:pPr marL="640080" lvl="1" indent="-244348" algn="l" rtl="0">
              <a:spcBef>
                <a:spcPts val="480"/>
              </a:spcBef>
              <a:spcAft>
                <a:spcPts val="0"/>
              </a:spcAft>
              <a:buClr>
                <a:srgbClr val="FF00FF"/>
              </a:buClr>
              <a:buSzPts val="2000"/>
              <a:buChar char="●"/>
            </a:pPr>
            <a:r>
              <a:rPr lang="en-US" sz="2000">
                <a:solidFill>
                  <a:srgbClr val="FF00FF"/>
                </a:solidFill>
              </a:rPr>
              <a:t>chipmunks</a:t>
            </a:r>
            <a:endParaRPr sz="2000">
              <a:solidFill>
                <a:srgbClr val="FF00FF"/>
              </a:solidFill>
            </a:endParaRPr>
          </a:p>
          <a:p>
            <a:pPr marL="640080" lvl="1" indent="-244348" algn="l" rtl="0">
              <a:spcBef>
                <a:spcPts val="480"/>
              </a:spcBef>
              <a:spcAft>
                <a:spcPts val="0"/>
              </a:spcAft>
              <a:buSzPts val="2000"/>
              <a:buChar char="●"/>
            </a:pPr>
            <a:r>
              <a:rPr lang="en-US" sz="2000"/>
              <a:t>Beetles</a:t>
            </a:r>
            <a:endParaRPr sz="2000"/>
          </a:p>
          <a:p>
            <a:pPr marL="640080" lvl="1" indent="-244348" algn="l" rtl="0">
              <a:spcBef>
                <a:spcPts val="480"/>
              </a:spcBef>
              <a:spcAft>
                <a:spcPts val="0"/>
              </a:spcAft>
              <a:buSzPts val="2000"/>
              <a:buChar char="●"/>
            </a:pPr>
            <a:r>
              <a:rPr lang="en-US" sz="2000">
                <a:solidFill>
                  <a:srgbClr val="FF00FF"/>
                </a:solidFill>
              </a:rPr>
              <a:t>Mallard </a:t>
            </a:r>
            <a:r>
              <a:rPr lang="en-US" sz="2000"/>
              <a:t>ducks</a:t>
            </a:r>
            <a:endParaRPr sz="2000"/>
          </a:p>
          <a:p>
            <a:pPr marL="640080" lvl="1" indent="-244348" algn="l" rtl="0">
              <a:spcBef>
                <a:spcPts val="480"/>
              </a:spcBef>
              <a:spcAft>
                <a:spcPts val="0"/>
              </a:spcAft>
              <a:buSzPts val="2000"/>
              <a:buChar char="●"/>
            </a:pPr>
            <a:r>
              <a:rPr lang="en-US" sz="2000"/>
              <a:t>Seal</a:t>
            </a:r>
            <a:endParaRPr sz="2000"/>
          </a:p>
        </p:txBody>
      </p:sp>
      <p:sp>
        <p:nvSpPr>
          <p:cNvPr id="321" name="Google Shape;321;p3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22" name="Google Shape;322;p37" descr="http://tbn0.google.com/images?q=tbn:LCOoAh3i3iVG5M:http://www.nps.gov/wica/naturescience/images/Annual-Sunflower.jpg">
            <a:hlinkClick r:id="rId3"/>
          </p:cNvPr>
          <p:cNvPicPr preferRelativeResize="0"/>
          <p:nvPr/>
        </p:nvPicPr>
        <p:blipFill rotWithShape="1">
          <a:blip r:embed="rId4">
            <a:alphaModFix/>
          </a:blip>
          <a:srcRect/>
          <a:stretch/>
        </p:blipFill>
        <p:spPr>
          <a:xfrm>
            <a:off x="5240225" y="2057400"/>
            <a:ext cx="1160585" cy="1371600"/>
          </a:xfrm>
          <a:prstGeom prst="rect">
            <a:avLst/>
          </a:prstGeom>
          <a:noFill/>
          <a:ln>
            <a:noFill/>
          </a:ln>
        </p:spPr>
      </p:pic>
      <p:pic>
        <p:nvPicPr>
          <p:cNvPr id="323" name="Google Shape;323;p37" descr="http://tbn0.google.com/images?q=tbn:w_YsoPTGJtE8QM:http://www.vivanatura.org/Iguana_iguana_juv1.jpg">
            <a:hlinkClick r:id="rId5"/>
          </p:cNvPr>
          <p:cNvPicPr preferRelativeResize="0"/>
          <p:nvPr/>
        </p:nvPicPr>
        <p:blipFill rotWithShape="1">
          <a:blip r:embed="rId6">
            <a:alphaModFix/>
          </a:blip>
          <a:srcRect/>
          <a:stretch/>
        </p:blipFill>
        <p:spPr>
          <a:xfrm>
            <a:off x="6629400" y="1890175"/>
            <a:ext cx="1238250" cy="933450"/>
          </a:xfrm>
          <a:prstGeom prst="rect">
            <a:avLst/>
          </a:prstGeom>
          <a:noFill/>
          <a:ln>
            <a:noFill/>
          </a:ln>
        </p:spPr>
      </p:pic>
      <p:pic>
        <p:nvPicPr>
          <p:cNvPr id="324" name="Google Shape;324;p37" descr="http://tbn0.google.com/images?q=tbn:c0_omok8vdKuOM:http://www.ces.ncsu.edu/depts/hort/consumer/factsheets/butterflies/icons/butterfly.jpg">
            <a:hlinkClick r:id="rId7"/>
          </p:cNvPr>
          <p:cNvPicPr preferRelativeResize="0"/>
          <p:nvPr/>
        </p:nvPicPr>
        <p:blipFill rotWithShape="1">
          <a:blip r:embed="rId8">
            <a:alphaModFix/>
          </a:blip>
          <a:srcRect/>
          <a:stretch/>
        </p:blipFill>
        <p:spPr>
          <a:xfrm>
            <a:off x="6400800" y="3723700"/>
            <a:ext cx="1560851" cy="1600200"/>
          </a:xfrm>
          <a:prstGeom prst="rect">
            <a:avLst/>
          </a:prstGeom>
          <a:noFill/>
          <a:ln>
            <a:noFill/>
          </a:ln>
        </p:spPr>
      </p:pic>
      <p:pic>
        <p:nvPicPr>
          <p:cNvPr id="325" name="Google Shape;325;p37" descr="http://tbn0.google.com/images?q=tbn:xGrsS2ewOy51vM:http://michaelscomments.files.wordpress.com/2007/10/shark.jpg">
            <a:hlinkClick r:id="rId9"/>
          </p:cNvPr>
          <p:cNvPicPr preferRelativeResize="0"/>
          <p:nvPr/>
        </p:nvPicPr>
        <p:blipFill rotWithShape="1">
          <a:blip r:embed="rId10">
            <a:alphaModFix/>
          </a:blip>
          <a:srcRect/>
          <a:stretch/>
        </p:blipFill>
        <p:spPr>
          <a:xfrm>
            <a:off x="4397150" y="3876100"/>
            <a:ext cx="1779660" cy="1295400"/>
          </a:xfrm>
          <a:prstGeom prst="rect">
            <a:avLst/>
          </a:prstGeom>
          <a:noFill/>
          <a:ln>
            <a:noFill/>
          </a:ln>
        </p:spPr>
      </p:pic>
      <p:pic>
        <p:nvPicPr>
          <p:cNvPr id="326" name="Google Shape;326;p37" descr="http://tbn2.google.com/images?q=tbn:36DC8OVa8VIIWM:http://www.thetechherald.com/media/images/200831/HumanElement_3.jpg">
            <a:hlinkClick r:id="rId11"/>
          </p:cNvPr>
          <p:cNvPicPr preferRelativeResize="0"/>
          <p:nvPr/>
        </p:nvPicPr>
        <p:blipFill rotWithShape="1">
          <a:blip r:embed="rId12">
            <a:alphaModFix/>
          </a:blip>
          <a:srcRect/>
          <a:stretch/>
        </p:blipFill>
        <p:spPr>
          <a:xfrm>
            <a:off x="2895600" y="1890175"/>
            <a:ext cx="1971674" cy="1314451"/>
          </a:xfrm>
          <a:prstGeom prst="rect">
            <a:avLst/>
          </a:prstGeom>
          <a:noFill/>
          <a:ln>
            <a:noFill/>
          </a:ln>
        </p:spPr>
      </p:pic>
      <p:pic>
        <p:nvPicPr>
          <p:cNvPr id="327" name="Google Shape;327;p37" descr="http://tbn1.google.com/images?q=tbn:xsmRMkhyditooM:http://www.sealifegifts.net/user_images/lobster4a.JPG">
            <a:hlinkClick r:id="rId13"/>
          </p:cNvPr>
          <p:cNvPicPr preferRelativeResize="0"/>
          <p:nvPr/>
        </p:nvPicPr>
        <p:blipFill rotWithShape="1">
          <a:blip r:embed="rId14">
            <a:alphaModFix/>
          </a:blip>
          <a:srcRect/>
          <a:stretch/>
        </p:blipFill>
        <p:spPr>
          <a:xfrm>
            <a:off x="2895600" y="3571300"/>
            <a:ext cx="1371600" cy="1600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a:spLocks noGrp="1"/>
          </p:cNvSpPr>
          <p:nvPr>
            <p:ph type="title"/>
          </p:nvPr>
        </p:nvSpPr>
        <p:spPr>
          <a:xfrm>
            <a:off x="457200" y="152400"/>
            <a:ext cx="8229600" cy="10668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000"/>
              <a:buFont typeface="Calibri"/>
              <a:buNone/>
            </a:pPr>
            <a:r>
              <a:rPr lang="en-US" sz="4000"/>
              <a:t>Which is Better?</a:t>
            </a:r>
            <a:br>
              <a:rPr lang="en-US" sz="4000"/>
            </a:br>
            <a:r>
              <a:rPr lang="en-US" sz="2400" b="0" i="1">
                <a:latin typeface="Century Schoolbook"/>
                <a:ea typeface="Century Schoolbook"/>
                <a:cs typeface="Century Schoolbook"/>
                <a:sym typeface="Century Schoolbook"/>
              </a:rPr>
              <a:t>It depends!</a:t>
            </a:r>
            <a:endParaRPr sz="2400" b="0" i="1">
              <a:latin typeface="Century Schoolbook"/>
              <a:ea typeface="Century Schoolbook"/>
              <a:cs typeface="Century Schoolbook"/>
              <a:sym typeface="Century Schoolbook"/>
            </a:endParaRPr>
          </a:p>
        </p:txBody>
      </p:sp>
      <p:sp>
        <p:nvSpPr>
          <p:cNvPr id="333" name="Google Shape;333;p38"/>
          <p:cNvSpPr txBox="1">
            <a:spLocks noGrp="1"/>
          </p:cNvSpPr>
          <p:nvPr>
            <p:ph type="body" idx="1"/>
          </p:nvPr>
        </p:nvSpPr>
        <p:spPr>
          <a:xfrm>
            <a:off x="228600" y="1371600"/>
            <a:ext cx="4267200" cy="5257800"/>
          </a:xfrm>
          <a:prstGeom prst="rect">
            <a:avLst/>
          </a:prstGeom>
          <a:noFill/>
          <a:ln>
            <a:noFill/>
          </a:ln>
        </p:spPr>
        <p:txBody>
          <a:bodyPr spcFirstLastPara="1" wrap="square" lIns="91425" tIns="45700" rIns="91425" bIns="45700" anchor="t" anchorCtr="0">
            <a:noAutofit/>
          </a:bodyPr>
          <a:lstStyle/>
          <a:p>
            <a:pPr marL="274320" lvl="0" indent="-274320" algn="ctr" rtl="0">
              <a:lnSpc>
                <a:spcPct val="90000"/>
              </a:lnSpc>
              <a:spcBef>
                <a:spcPts val="0"/>
              </a:spcBef>
              <a:spcAft>
                <a:spcPts val="0"/>
              </a:spcAft>
              <a:buSzPts val="2470"/>
              <a:buFont typeface="Constantia"/>
              <a:buNone/>
            </a:pPr>
            <a:r>
              <a:rPr lang="en-US" b="1" u="sng"/>
              <a:t>Asexual Reproduction</a:t>
            </a:r>
            <a:endParaRPr/>
          </a:p>
          <a:p>
            <a:pPr marL="274320" lvl="0" indent="-274320" algn="l" rtl="0">
              <a:lnSpc>
                <a:spcPct val="90000"/>
              </a:lnSpc>
              <a:spcBef>
                <a:spcPts val="520"/>
              </a:spcBef>
              <a:spcAft>
                <a:spcPts val="0"/>
              </a:spcAft>
              <a:buSzPts val="2470"/>
              <a:buChar char="●"/>
            </a:pPr>
            <a:r>
              <a:rPr lang="en-US"/>
              <a:t>advantages</a:t>
            </a:r>
            <a:endParaRPr/>
          </a:p>
          <a:p>
            <a:pPr marL="640080" lvl="1" indent="-246888" algn="l" rtl="0">
              <a:lnSpc>
                <a:spcPct val="90000"/>
              </a:lnSpc>
              <a:spcBef>
                <a:spcPts val="480"/>
              </a:spcBef>
              <a:spcAft>
                <a:spcPts val="0"/>
              </a:spcAft>
              <a:buSzPts val="2040"/>
              <a:buChar char="●"/>
            </a:pPr>
            <a:r>
              <a:rPr lang="en-US"/>
              <a:t>does not require special cells or a lot of energy</a:t>
            </a:r>
            <a:endParaRPr/>
          </a:p>
          <a:p>
            <a:pPr marL="640080" lvl="1" indent="-246888" algn="l" rtl="0">
              <a:lnSpc>
                <a:spcPct val="90000"/>
              </a:lnSpc>
              <a:spcBef>
                <a:spcPts val="480"/>
              </a:spcBef>
              <a:spcAft>
                <a:spcPts val="0"/>
              </a:spcAft>
              <a:buSzPts val="2040"/>
              <a:buChar char="●"/>
            </a:pPr>
            <a:r>
              <a:rPr lang="en-US"/>
              <a:t>can produce offspring quickly</a:t>
            </a:r>
            <a:endParaRPr/>
          </a:p>
          <a:p>
            <a:pPr marL="640080" lvl="1" indent="-246888" algn="l" rtl="0">
              <a:lnSpc>
                <a:spcPct val="90000"/>
              </a:lnSpc>
              <a:spcBef>
                <a:spcPts val="480"/>
              </a:spcBef>
              <a:spcAft>
                <a:spcPts val="0"/>
              </a:spcAft>
              <a:buSzPts val="2040"/>
              <a:buChar char="●"/>
            </a:pPr>
            <a:r>
              <a:rPr lang="en-US"/>
              <a:t>in a stable environment creates large, thriving population</a:t>
            </a:r>
            <a:endParaRPr/>
          </a:p>
          <a:p>
            <a:pPr marL="274320" lvl="0" indent="-274320" algn="l" rtl="0">
              <a:lnSpc>
                <a:spcPct val="90000"/>
              </a:lnSpc>
              <a:spcBef>
                <a:spcPts val="520"/>
              </a:spcBef>
              <a:spcAft>
                <a:spcPts val="0"/>
              </a:spcAft>
              <a:buSzPts val="2470"/>
              <a:buChar char="●"/>
            </a:pPr>
            <a:r>
              <a:rPr lang="en-US"/>
              <a:t>disadvantages</a:t>
            </a:r>
            <a:endParaRPr/>
          </a:p>
          <a:p>
            <a:pPr marL="640080" lvl="1" indent="-246888" algn="l" rtl="0">
              <a:lnSpc>
                <a:spcPct val="90000"/>
              </a:lnSpc>
              <a:spcBef>
                <a:spcPts val="480"/>
              </a:spcBef>
              <a:spcAft>
                <a:spcPts val="0"/>
              </a:spcAft>
              <a:buSzPts val="2040"/>
              <a:buChar char="●"/>
            </a:pPr>
            <a:r>
              <a:rPr lang="en-US"/>
              <a:t>limited ability to adapt</a:t>
            </a:r>
            <a:endParaRPr/>
          </a:p>
          <a:p>
            <a:pPr marL="640080" lvl="1" indent="-246888" algn="l" rtl="0">
              <a:lnSpc>
                <a:spcPct val="90000"/>
              </a:lnSpc>
              <a:spcBef>
                <a:spcPts val="480"/>
              </a:spcBef>
              <a:spcAft>
                <a:spcPts val="0"/>
              </a:spcAft>
              <a:buSzPts val="2040"/>
              <a:buChar char="●"/>
            </a:pPr>
            <a:r>
              <a:rPr lang="en-US"/>
              <a:t>face massive die-off if environment changes </a:t>
            </a:r>
            <a:endParaRPr/>
          </a:p>
        </p:txBody>
      </p:sp>
      <p:sp>
        <p:nvSpPr>
          <p:cNvPr id="334" name="Google Shape;334;p38"/>
          <p:cNvSpPr txBox="1">
            <a:spLocks noGrp="1"/>
          </p:cNvSpPr>
          <p:nvPr>
            <p:ph type="body" idx="2"/>
          </p:nvPr>
        </p:nvSpPr>
        <p:spPr>
          <a:xfrm>
            <a:off x="4648200" y="1371600"/>
            <a:ext cx="4267200" cy="5257800"/>
          </a:xfrm>
          <a:prstGeom prst="rect">
            <a:avLst/>
          </a:prstGeom>
          <a:noFill/>
          <a:ln>
            <a:noFill/>
          </a:ln>
        </p:spPr>
        <p:txBody>
          <a:bodyPr spcFirstLastPara="1" wrap="square" lIns="91425" tIns="45700" rIns="91425" bIns="45700" anchor="t" anchorCtr="0">
            <a:noAutofit/>
          </a:bodyPr>
          <a:lstStyle/>
          <a:p>
            <a:pPr marL="274320" lvl="0" indent="-274320" algn="ctr" rtl="0">
              <a:lnSpc>
                <a:spcPct val="90000"/>
              </a:lnSpc>
              <a:spcBef>
                <a:spcPts val="0"/>
              </a:spcBef>
              <a:spcAft>
                <a:spcPts val="0"/>
              </a:spcAft>
              <a:buSzPts val="2470"/>
              <a:buFont typeface="Constantia"/>
              <a:buNone/>
            </a:pPr>
            <a:r>
              <a:rPr lang="en-US" b="1" u="sng"/>
              <a:t>Sexual Reproduction</a:t>
            </a:r>
            <a:endParaRPr/>
          </a:p>
          <a:p>
            <a:pPr marL="274320" lvl="0" indent="-274320" algn="l" rtl="0">
              <a:lnSpc>
                <a:spcPct val="90000"/>
              </a:lnSpc>
              <a:spcBef>
                <a:spcPts val="520"/>
              </a:spcBef>
              <a:spcAft>
                <a:spcPts val="0"/>
              </a:spcAft>
              <a:buSzPts val="2470"/>
              <a:buChar char="●"/>
            </a:pPr>
            <a:r>
              <a:rPr lang="en-US"/>
              <a:t>advantages</a:t>
            </a:r>
            <a:endParaRPr/>
          </a:p>
          <a:p>
            <a:pPr marL="640080" lvl="1" indent="-246888" algn="l" rtl="0">
              <a:lnSpc>
                <a:spcPct val="90000"/>
              </a:lnSpc>
              <a:spcBef>
                <a:spcPts val="480"/>
              </a:spcBef>
              <a:spcAft>
                <a:spcPts val="0"/>
              </a:spcAft>
              <a:buSzPts val="2040"/>
              <a:buChar char="●"/>
            </a:pPr>
            <a:r>
              <a:rPr lang="en-US"/>
              <a:t>lots of variation within a species</a:t>
            </a:r>
            <a:endParaRPr/>
          </a:p>
          <a:p>
            <a:pPr marL="640080" lvl="1" indent="-246888" algn="l" rtl="0">
              <a:lnSpc>
                <a:spcPct val="90000"/>
              </a:lnSpc>
              <a:spcBef>
                <a:spcPts val="480"/>
              </a:spcBef>
              <a:spcAft>
                <a:spcPts val="0"/>
              </a:spcAft>
              <a:buSzPts val="2040"/>
              <a:buChar char="●"/>
            </a:pPr>
            <a:r>
              <a:rPr lang="en-US"/>
              <a:t>able to live in a variety of environmental settings</a:t>
            </a:r>
            <a:endParaRPr/>
          </a:p>
          <a:p>
            <a:pPr marL="640080" lvl="1" indent="-246888" algn="l" rtl="0">
              <a:lnSpc>
                <a:spcPct val="90000"/>
              </a:lnSpc>
              <a:spcBef>
                <a:spcPts val="480"/>
              </a:spcBef>
              <a:spcAft>
                <a:spcPts val="0"/>
              </a:spcAft>
              <a:buSzPts val="2040"/>
              <a:buChar char="●"/>
            </a:pPr>
            <a:r>
              <a:rPr lang="en-US"/>
              <a:t>able to adapt to changes in the environment</a:t>
            </a:r>
            <a:endParaRPr/>
          </a:p>
          <a:p>
            <a:pPr marL="274320" lvl="0" indent="-274320" algn="l" rtl="0">
              <a:lnSpc>
                <a:spcPct val="90000"/>
              </a:lnSpc>
              <a:spcBef>
                <a:spcPts val="520"/>
              </a:spcBef>
              <a:spcAft>
                <a:spcPts val="0"/>
              </a:spcAft>
              <a:buSzPts val="2470"/>
              <a:buChar char="●"/>
            </a:pPr>
            <a:r>
              <a:rPr lang="en-US"/>
              <a:t>disadvantages</a:t>
            </a:r>
            <a:endParaRPr/>
          </a:p>
          <a:p>
            <a:pPr marL="640080" lvl="1" indent="-246888" algn="l" rtl="0">
              <a:lnSpc>
                <a:spcPct val="90000"/>
              </a:lnSpc>
              <a:spcBef>
                <a:spcPts val="480"/>
              </a:spcBef>
              <a:spcAft>
                <a:spcPts val="0"/>
              </a:spcAft>
              <a:buSzPts val="2040"/>
              <a:buChar char="●"/>
            </a:pPr>
            <a:r>
              <a:rPr lang="en-US"/>
              <a:t>needs time &amp; energy</a:t>
            </a:r>
            <a:endParaRPr/>
          </a:p>
          <a:p>
            <a:pPr marL="640080" lvl="1" indent="-246888" algn="l" rtl="0">
              <a:lnSpc>
                <a:spcPct val="90000"/>
              </a:lnSpc>
              <a:spcBef>
                <a:spcPts val="480"/>
              </a:spcBef>
              <a:spcAft>
                <a:spcPts val="0"/>
              </a:spcAft>
              <a:buSzPts val="2040"/>
              <a:buChar char="●"/>
            </a:pPr>
            <a:r>
              <a:rPr lang="en-US"/>
              <a:t>produce small populations</a:t>
            </a:r>
            <a:endParaRPr/>
          </a:p>
        </p:txBody>
      </p:sp>
      <p:cxnSp>
        <p:nvCxnSpPr>
          <p:cNvPr id="335" name="Google Shape;335;p38"/>
          <p:cNvCxnSpPr/>
          <p:nvPr/>
        </p:nvCxnSpPr>
        <p:spPr>
          <a:xfrm>
            <a:off x="4572000" y="1219200"/>
            <a:ext cx="0" cy="5562600"/>
          </a:xfrm>
          <a:prstGeom prst="straightConnector1">
            <a:avLst/>
          </a:prstGeom>
          <a:noFill/>
          <a:ln w="9525" cap="flat" cmpd="sng">
            <a:solidFill>
              <a:srgbClr val="FFFF00"/>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530350" y="718295"/>
            <a:ext cx="7772400" cy="196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Amoeba Sisters Video and Notes Page</a:t>
            </a:r>
            <a:endParaRPr/>
          </a:p>
        </p:txBody>
      </p:sp>
      <p:sp>
        <p:nvSpPr>
          <p:cNvPr id="342" name="Google Shape;342;p39"/>
          <p:cNvSpPr txBox="1">
            <a:spLocks noGrp="1"/>
          </p:cNvSpPr>
          <p:nvPr>
            <p:ph type="body" idx="1"/>
          </p:nvPr>
        </p:nvSpPr>
        <p:spPr>
          <a:xfrm>
            <a:off x="530352" y="2704664"/>
            <a:ext cx="7772400" cy="1509600"/>
          </a:xfrm>
          <a:prstGeom prst="rect">
            <a:avLst/>
          </a:prstGeom>
        </p:spPr>
        <p:txBody>
          <a:bodyPr spcFirstLastPara="1" wrap="square" lIns="45700" tIns="45700" rIns="45700" bIns="45700" anchor="t" anchorCtr="0">
            <a:noAutofit/>
          </a:bodyPr>
          <a:lstStyle/>
          <a:p>
            <a:pPr marL="0" lvl="0" indent="0" algn="l" rtl="0">
              <a:spcBef>
                <a:spcPts val="440"/>
              </a:spcBef>
              <a:spcAft>
                <a:spcPts val="0"/>
              </a:spcAft>
              <a:buNone/>
            </a:pPr>
            <a:endParaRPr sz="4800"/>
          </a:p>
        </p:txBody>
      </p:sp>
      <p:sp>
        <p:nvSpPr>
          <p:cNvPr id="343" name="Google Shape;343;p39"/>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344" name="Google Shape;344;p39" descr="MC900433865[1]">
            <a:hlinkClick r:id="rId3"/>
          </p:cNvPr>
          <p:cNvPicPr preferRelativeResize="0"/>
          <p:nvPr/>
        </p:nvPicPr>
        <p:blipFill rotWithShape="1">
          <a:blip r:embed="rId4">
            <a:alphaModFix/>
          </a:blip>
          <a:srcRect/>
          <a:stretch/>
        </p:blipFill>
        <p:spPr>
          <a:xfrm>
            <a:off x="3886200" y="3048000"/>
            <a:ext cx="990600" cy="990600"/>
          </a:xfrm>
          <a:prstGeom prst="rect">
            <a:avLst/>
          </a:prstGeom>
          <a:noFill/>
          <a:ln>
            <a:noFill/>
          </a:ln>
        </p:spPr>
      </p:pic>
      <p:pic>
        <p:nvPicPr>
          <p:cNvPr id="345" name="Google Shape;345;p39"/>
          <p:cNvPicPr preferRelativeResize="0"/>
          <p:nvPr/>
        </p:nvPicPr>
        <p:blipFill>
          <a:blip r:embed="rId5">
            <a:alphaModFix/>
          </a:blip>
          <a:stretch>
            <a:fillRect/>
          </a:stretch>
        </p:blipFill>
        <p:spPr>
          <a:xfrm>
            <a:off x="2444100" y="4407264"/>
            <a:ext cx="3500216" cy="23389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0"/>
          <p:cNvSpPr txBox="1">
            <a:spLocks noGrp="1"/>
          </p:cNvSpPr>
          <p:nvPr>
            <p:ph type="title"/>
          </p:nvPr>
        </p:nvSpPr>
        <p:spPr>
          <a:xfrm>
            <a:off x="457200" y="704088"/>
            <a:ext cx="8229600" cy="11430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Launch</a:t>
            </a:r>
            <a:endParaRPr/>
          </a:p>
        </p:txBody>
      </p:sp>
      <p:sp>
        <p:nvSpPr>
          <p:cNvPr id="352" name="Google Shape;352;p40"/>
          <p:cNvSpPr txBox="1">
            <a:spLocks noGrp="1"/>
          </p:cNvSpPr>
          <p:nvPr>
            <p:ph type="body" idx="1"/>
          </p:nvPr>
        </p:nvSpPr>
        <p:spPr>
          <a:xfrm>
            <a:off x="457200" y="1935480"/>
            <a:ext cx="8229600" cy="4389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7200"/>
              <a:t>Do the Right Thing</a:t>
            </a:r>
            <a:endParaRPr sz="7200"/>
          </a:p>
          <a:p>
            <a:pPr marL="0" lvl="0" indent="0" algn="ctr" rtl="0">
              <a:spcBef>
                <a:spcPts val="360"/>
              </a:spcBef>
              <a:spcAft>
                <a:spcPts val="0"/>
              </a:spcAft>
              <a:buNone/>
            </a:pPr>
            <a:r>
              <a:rPr lang="en-US" sz="7200"/>
              <a:t>Even When</a:t>
            </a:r>
            <a:endParaRPr sz="7200"/>
          </a:p>
          <a:p>
            <a:pPr marL="0" lvl="0" indent="0" algn="ctr" rtl="0">
              <a:spcBef>
                <a:spcPts val="360"/>
              </a:spcBef>
              <a:spcAft>
                <a:spcPts val="0"/>
              </a:spcAft>
              <a:buNone/>
            </a:pPr>
            <a:r>
              <a:rPr lang="en-US" sz="7200"/>
              <a:t>No One is Looking!</a:t>
            </a:r>
            <a:endParaRPr sz="7200"/>
          </a:p>
        </p:txBody>
      </p:sp>
      <p:sp>
        <p:nvSpPr>
          <p:cNvPr id="353" name="Google Shape;353;p40"/>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1"/>
          <p:cNvSpPr txBox="1">
            <a:spLocks noGrp="1"/>
          </p:cNvSpPr>
          <p:nvPr>
            <p:ph type="ctrTitle"/>
          </p:nvPr>
        </p:nvSpPr>
        <p:spPr>
          <a:xfrm>
            <a:off x="65175" y="561500"/>
            <a:ext cx="5664000" cy="1487400"/>
          </a:xfrm>
          <a:prstGeom prst="rect">
            <a:avLst/>
          </a:prstGeom>
          <a:solidFill>
            <a:srgbClr val="0C343D"/>
          </a:solidFill>
        </p:spPr>
        <p:txBody>
          <a:bodyPr spcFirstLastPara="1" wrap="square" lIns="0" tIns="0" rIns="18275" bIns="0" anchor="b" anchorCtr="0">
            <a:noAutofit/>
          </a:bodyPr>
          <a:lstStyle/>
          <a:p>
            <a:pPr marL="0" lvl="0" indent="0" algn="ctr" rtl="0">
              <a:spcBef>
                <a:spcPts val="0"/>
              </a:spcBef>
              <a:spcAft>
                <a:spcPts val="0"/>
              </a:spcAft>
              <a:buNone/>
            </a:pPr>
            <a:r>
              <a:rPr lang="en-US" sz="3000" u="sng"/>
              <a:t>Science Starter:</a:t>
            </a:r>
            <a:endParaRPr sz="3000" u="sng"/>
          </a:p>
          <a:p>
            <a:pPr marL="0" lvl="0" indent="0" algn="ctr" rtl="0">
              <a:spcBef>
                <a:spcPts val="0"/>
              </a:spcBef>
              <a:spcAft>
                <a:spcPts val="0"/>
              </a:spcAft>
              <a:buNone/>
            </a:pPr>
            <a:r>
              <a:rPr lang="en-US" sz="3000" b="0" i="1"/>
              <a:t>Finish Amoeba Sisters Video Notes  Page (turn in for a grade)</a:t>
            </a:r>
            <a:endParaRPr sz="3000" b="0" i="1"/>
          </a:p>
        </p:txBody>
      </p:sp>
      <p:sp>
        <p:nvSpPr>
          <p:cNvPr id="360" name="Google Shape;360;p41"/>
          <p:cNvSpPr txBox="1">
            <a:spLocks noGrp="1"/>
          </p:cNvSpPr>
          <p:nvPr>
            <p:ph type="subTitle" idx="1"/>
          </p:nvPr>
        </p:nvSpPr>
        <p:spPr>
          <a:xfrm>
            <a:off x="153925" y="2161725"/>
            <a:ext cx="8773500" cy="3242700"/>
          </a:xfrm>
          <a:prstGeom prst="rect">
            <a:avLst/>
          </a:prstGeom>
          <a:solidFill>
            <a:srgbClr val="A64D79"/>
          </a:solidFill>
        </p:spPr>
        <p:txBody>
          <a:bodyPr spcFirstLastPara="1" wrap="square" lIns="0" tIns="45700" rIns="18275" bIns="45700" anchor="t" anchorCtr="0">
            <a:noAutofit/>
          </a:bodyPr>
          <a:lstStyle/>
          <a:p>
            <a:pPr marL="0" lvl="0" indent="0" algn="l" rtl="0">
              <a:spcBef>
                <a:spcPts val="520"/>
              </a:spcBef>
              <a:spcAft>
                <a:spcPts val="0"/>
              </a:spcAft>
              <a:buNone/>
            </a:pPr>
            <a:r>
              <a:rPr lang="en-US" sz="3000" b="1" u="sng"/>
              <a:t>Learning Target:</a:t>
            </a:r>
            <a:endParaRPr sz="3000" b="1" u="sng"/>
          </a:p>
          <a:p>
            <a:pPr marL="0" lvl="0" indent="0" algn="l" rtl="0">
              <a:spcBef>
                <a:spcPts val="520"/>
              </a:spcBef>
              <a:spcAft>
                <a:spcPts val="0"/>
              </a:spcAft>
              <a:buNone/>
            </a:pPr>
            <a:r>
              <a:rPr lang="en-US" sz="3000"/>
              <a:t> </a:t>
            </a:r>
            <a:r>
              <a:rPr lang="en-US" sz="3000" i="1"/>
              <a:t>I will compare asexual reproduction and sexual reproduction.</a:t>
            </a:r>
            <a:endParaRPr sz="3000" i="1"/>
          </a:p>
          <a:p>
            <a:pPr marL="0" lvl="0" indent="0" algn="l" rtl="0">
              <a:spcBef>
                <a:spcPts val="520"/>
              </a:spcBef>
              <a:spcAft>
                <a:spcPts val="0"/>
              </a:spcAft>
              <a:buNone/>
            </a:pPr>
            <a:r>
              <a:rPr lang="en-US" sz="3000" b="1" u="sng"/>
              <a:t>Success Criteria:</a:t>
            </a:r>
            <a:endParaRPr sz="3000" b="1" u="sng"/>
          </a:p>
          <a:p>
            <a:pPr marL="0" lvl="0" indent="0" algn="l" rtl="0">
              <a:spcBef>
                <a:spcPts val="520"/>
              </a:spcBef>
              <a:spcAft>
                <a:spcPts val="0"/>
              </a:spcAft>
              <a:buNone/>
            </a:pPr>
            <a:r>
              <a:rPr lang="en-US" sz="3000" i="1"/>
              <a:t>I know how to determine if an organism reproduces asexually or sexually.</a:t>
            </a:r>
            <a:endParaRPr sz="3600" b="1" u="sng"/>
          </a:p>
          <a:p>
            <a:pPr marL="0" lvl="0" indent="0" algn="l" rtl="0">
              <a:spcBef>
                <a:spcPts val="520"/>
              </a:spcBef>
              <a:spcAft>
                <a:spcPts val="0"/>
              </a:spcAft>
              <a:buNone/>
            </a:pPr>
            <a:endParaRPr sz="3600" b="1" u="sng"/>
          </a:p>
          <a:p>
            <a:pPr marL="0" lvl="0" indent="0" algn="l" rtl="0">
              <a:spcBef>
                <a:spcPts val="520"/>
              </a:spcBef>
              <a:spcAft>
                <a:spcPts val="0"/>
              </a:spcAft>
              <a:buNone/>
            </a:pPr>
            <a:endParaRPr sz="3600" i="1"/>
          </a:p>
          <a:p>
            <a:pPr marL="0" lvl="0" indent="0" algn="l" rtl="0">
              <a:spcBef>
                <a:spcPts val="520"/>
              </a:spcBef>
              <a:spcAft>
                <a:spcPts val="0"/>
              </a:spcAft>
              <a:buNone/>
            </a:pPr>
            <a:endParaRPr sz="3600" i="1"/>
          </a:p>
          <a:p>
            <a:pPr marL="0" lvl="0" indent="0" algn="l" rtl="0">
              <a:spcBef>
                <a:spcPts val="520"/>
              </a:spcBef>
              <a:spcAft>
                <a:spcPts val="0"/>
              </a:spcAft>
              <a:buNone/>
            </a:pPr>
            <a:endParaRPr u="sng"/>
          </a:p>
        </p:txBody>
      </p:sp>
      <p:sp>
        <p:nvSpPr>
          <p:cNvPr id="361" name="Google Shape;361;p41"/>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362" name="Google Shape;362;p41"/>
          <p:cNvSpPr txBox="1"/>
          <p:nvPr/>
        </p:nvSpPr>
        <p:spPr>
          <a:xfrm>
            <a:off x="65175" y="45025"/>
            <a:ext cx="4925400" cy="6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Thursday November 29, 2018</a:t>
            </a:r>
            <a:endParaRPr sz="2400" b="1"/>
          </a:p>
        </p:txBody>
      </p:sp>
      <p:sp>
        <p:nvSpPr>
          <p:cNvPr id="363" name="Google Shape;363;p41"/>
          <p:cNvSpPr txBox="1"/>
          <p:nvPr/>
        </p:nvSpPr>
        <p:spPr>
          <a:xfrm>
            <a:off x="376250" y="5517250"/>
            <a:ext cx="8310600" cy="1204200"/>
          </a:xfrm>
          <a:prstGeom prst="rect">
            <a:avLst/>
          </a:prstGeom>
          <a:solidFill>
            <a:srgbClr val="8E7CC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Agenda:</a:t>
            </a:r>
            <a:endParaRPr sz="1800"/>
          </a:p>
          <a:p>
            <a:pPr marL="0" lvl="0" indent="0" algn="l" rtl="0">
              <a:spcBef>
                <a:spcPts val="0"/>
              </a:spcBef>
              <a:spcAft>
                <a:spcPts val="0"/>
              </a:spcAft>
              <a:buNone/>
            </a:pPr>
            <a:r>
              <a:rPr lang="en-US" sz="1800"/>
              <a:t>11/29--Amoeba Sisters Video Notes Due</a:t>
            </a:r>
            <a:endParaRPr sz="1800"/>
          </a:p>
          <a:p>
            <a:pPr marL="0" lvl="0" indent="0" algn="l" rtl="0">
              <a:spcBef>
                <a:spcPts val="0"/>
              </a:spcBef>
              <a:spcAft>
                <a:spcPts val="0"/>
              </a:spcAft>
              <a:buNone/>
            </a:pPr>
            <a:r>
              <a:rPr lang="en-US" sz="1800"/>
              <a:t>11/30--Corrections due </a:t>
            </a:r>
            <a:endParaRPr sz="1800"/>
          </a:p>
          <a:p>
            <a:pPr marL="0" lvl="0" indent="0" algn="l" rtl="0">
              <a:spcBef>
                <a:spcPts val="0"/>
              </a:spcBef>
              <a:spcAft>
                <a:spcPts val="0"/>
              </a:spcAft>
              <a:buNone/>
            </a:pPr>
            <a:r>
              <a:rPr lang="en-US" sz="1800"/>
              <a:t>11/30-- Asexual vs. Sexual Reproduction Mini Quiz</a:t>
            </a:r>
            <a:endParaRPr sz="1800"/>
          </a:p>
          <a:p>
            <a:pPr marL="0" lvl="0" indent="0" algn="l" rtl="0">
              <a:spcBef>
                <a:spcPts val="0"/>
              </a:spcBef>
              <a:spcAft>
                <a:spcPts val="0"/>
              </a:spcAft>
              <a:buNone/>
            </a:pPr>
            <a:endParaRPr sz="3000"/>
          </a:p>
        </p:txBody>
      </p:sp>
      <p:pic>
        <p:nvPicPr>
          <p:cNvPr id="364" name="Google Shape;364;p41"/>
          <p:cNvPicPr preferRelativeResize="0"/>
          <p:nvPr/>
        </p:nvPicPr>
        <p:blipFill>
          <a:blip r:embed="rId3">
            <a:alphaModFix/>
          </a:blip>
          <a:stretch>
            <a:fillRect/>
          </a:stretch>
        </p:blipFill>
        <p:spPr>
          <a:xfrm>
            <a:off x="5881575" y="152400"/>
            <a:ext cx="3045851" cy="18569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2"/>
          <p:cNvSpPr txBox="1">
            <a:spLocks noGrp="1"/>
          </p:cNvSpPr>
          <p:nvPr>
            <p:ph type="ctrTitle"/>
          </p:nvPr>
        </p:nvSpPr>
        <p:spPr>
          <a:xfrm>
            <a:off x="2565325" y="461750"/>
            <a:ext cx="6361800" cy="5894700"/>
          </a:xfrm>
          <a:prstGeom prst="rect">
            <a:avLst/>
          </a:prstGeom>
          <a:solidFill>
            <a:srgbClr val="CCCCCC"/>
          </a:solidFill>
        </p:spPr>
        <p:txBody>
          <a:bodyPr spcFirstLastPara="1" wrap="square" lIns="0" tIns="0" rIns="18275" bIns="0" anchor="b" anchorCtr="0">
            <a:noAutofit/>
          </a:bodyPr>
          <a:lstStyle/>
          <a:p>
            <a:pPr marL="457200" lvl="0" indent="0" algn="l" rtl="0">
              <a:spcBef>
                <a:spcPts val="0"/>
              </a:spcBef>
              <a:spcAft>
                <a:spcPts val="0"/>
              </a:spcAft>
              <a:buNone/>
            </a:pPr>
            <a:r>
              <a:rPr lang="en-US" sz="3600" b="0">
                <a:solidFill>
                  <a:srgbClr val="0000FF"/>
                </a:solidFill>
              </a:rPr>
              <a:t>1.  Good Things</a:t>
            </a:r>
            <a:endParaRPr sz="3600" b="0">
              <a:solidFill>
                <a:srgbClr val="0000FF"/>
              </a:solidFill>
            </a:endParaRPr>
          </a:p>
          <a:p>
            <a:pPr marL="457200" lvl="0" indent="0" algn="l" rtl="0">
              <a:spcBef>
                <a:spcPts val="0"/>
              </a:spcBef>
              <a:spcAft>
                <a:spcPts val="0"/>
              </a:spcAft>
              <a:buNone/>
            </a:pPr>
            <a:r>
              <a:rPr lang="en-US" sz="3600" b="0">
                <a:solidFill>
                  <a:srgbClr val="0000FF"/>
                </a:solidFill>
              </a:rPr>
              <a:t>2.  Social Contract Rater</a:t>
            </a:r>
            <a:endParaRPr sz="3600" b="0">
              <a:solidFill>
                <a:srgbClr val="0000FF"/>
              </a:solidFill>
            </a:endParaRPr>
          </a:p>
          <a:p>
            <a:pPr marL="457200" lvl="0" indent="0" algn="l" rtl="0">
              <a:spcBef>
                <a:spcPts val="0"/>
              </a:spcBef>
              <a:spcAft>
                <a:spcPts val="0"/>
              </a:spcAft>
              <a:buNone/>
            </a:pPr>
            <a:r>
              <a:rPr lang="en-US" sz="3600" b="0">
                <a:solidFill>
                  <a:srgbClr val="0000FF"/>
                </a:solidFill>
              </a:rPr>
              <a:t>3.  Question of the day:</a:t>
            </a:r>
            <a:endParaRPr sz="3600" b="0">
              <a:solidFill>
                <a:srgbClr val="0000FF"/>
              </a:solidFill>
            </a:endParaRPr>
          </a:p>
          <a:p>
            <a:pPr marL="457200" lvl="0" indent="0" algn="l" rtl="0">
              <a:spcBef>
                <a:spcPts val="0"/>
              </a:spcBef>
              <a:spcAft>
                <a:spcPts val="0"/>
              </a:spcAft>
              <a:buNone/>
            </a:pPr>
            <a:r>
              <a:rPr lang="en-US" sz="3600" b="0" i="1">
                <a:solidFill>
                  <a:srgbClr val="0000FF"/>
                </a:solidFill>
              </a:rPr>
              <a:t>What is your favorite animal?</a:t>
            </a:r>
            <a:endParaRPr sz="3600" b="0" i="1">
              <a:solidFill>
                <a:srgbClr val="0000FF"/>
              </a:solidFill>
            </a:endParaRPr>
          </a:p>
          <a:p>
            <a:pPr marL="457200" lvl="0" indent="0" algn="l" rtl="0">
              <a:spcBef>
                <a:spcPts val="0"/>
              </a:spcBef>
              <a:spcAft>
                <a:spcPts val="0"/>
              </a:spcAft>
              <a:buClr>
                <a:schemeClr val="dk1"/>
              </a:buClr>
              <a:buSzPts val="1100"/>
              <a:buFont typeface="Arial"/>
              <a:buNone/>
            </a:pPr>
            <a:r>
              <a:rPr lang="en-US" sz="3600" b="0">
                <a:solidFill>
                  <a:srgbClr val="0000FF"/>
                </a:solidFill>
              </a:rPr>
              <a:t>4.  Venn Diagram Comparing Asexual and Sexual Reproduction</a:t>
            </a:r>
            <a:endParaRPr sz="3600" b="0">
              <a:solidFill>
                <a:srgbClr val="0000FF"/>
              </a:solidFill>
            </a:endParaRPr>
          </a:p>
          <a:p>
            <a:pPr marL="457200" lvl="0" indent="0" algn="l" rtl="0">
              <a:spcBef>
                <a:spcPts val="0"/>
              </a:spcBef>
              <a:spcAft>
                <a:spcPts val="0"/>
              </a:spcAft>
              <a:buNone/>
            </a:pPr>
            <a:r>
              <a:rPr lang="en-US" sz="3600" b="0">
                <a:solidFill>
                  <a:srgbClr val="0000FF"/>
                </a:solidFill>
              </a:rPr>
              <a:t>5. </a:t>
            </a:r>
            <a:r>
              <a:rPr lang="en-US" sz="3600" b="0" u="sng">
                <a:solidFill>
                  <a:schemeClr val="hlink"/>
                </a:solidFill>
                <a:hlinkClick r:id="rId3"/>
              </a:rPr>
              <a:t> </a:t>
            </a:r>
            <a:r>
              <a:rPr lang="en-US" sz="3600" b="0" u="sng">
                <a:solidFill>
                  <a:srgbClr val="073763"/>
                </a:solidFill>
                <a:hlinkClick r:id="rId3"/>
              </a:rPr>
              <a:t>Asexual &amp; Sexual  Reproduction Video</a:t>
            </a:r>
            <a:endParaRPr sz="3600" b="0">
              <a:solidFill>
                <a:srgbClr val="073763"/>
              </a:solidFill>
            </a:endParaRPr>
          </a:p>
          <a:p>
            <a:pPr marL="457200" lvl="0" indent="0" algn="l" rtl="0">
              <a:spcBef>
                <a:spcPts val="0"/>
              </a:spcBef>
              <a:spcAft>
                <a:spcPts val="0"/>
              </a:spcAft>
              <a:buNone/>
            </a:pPr>
            <a:r>
              <a:rPr lang="en-US" sz="3600" b="0">
                <a:solidFill>
                  <a:srgbClr val="0000FF"/>
                </a:solidFill>
              </a:rPr>
              <a:t>5.  Launch</a:t>
            </a:r>
            <a:endParaRPr sz="3600" b="0">
              <a:solidFill>
                <a:srgbClr val="0000FF"/>
              </a:solidFill>
            </a:endParaRPr>
          </a:p>
        </p:txBody>
      </p:sp>
      <p:sp>
        <p:nvSpPr>
          <p:cNvPr id="371" name="Google Shape;371;p42"/>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372" name="Google Shape;372;p42"/>
          <p:cNvPicPr preferRelativeResize="0"/>
          <p:nvPr/>
        </p:nvPicPr>
        <p:blipFill>
          <a:blip r:embed="rId4">
            <a:alphaModFix/>
          </a:blip>
          <a:stretch>
            <a:fillRect/>
          </a:stretch>
        </p:blipFill>
        <p:spPr>
          <a:xfrm>
            <a:off x="0" y="1285375"/>
            <a:ext cx="2395825" cy="40322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3"/>
          <p:cNvSpPr/>
          <p:nvPr/>
        </p:nvSpPr>
        <p:spPr>
          <a:xfrm>
            <a:off x="800100" y="1336450"/>
            <a:ext cx="4114800" cy="4267200"/>
          </a:xfrm>
          <a:prstGeom prst="ellipse">
            <a:avLst/>
          </a:prstGeom>
          <a:solidFill>
            <a:schemeClr val="l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378" name="Google Shape;378;p43"/>
          <p:cNvSpPr txBox="1">
            <a:spLocks noGrp="1"/>
          </p:cNvSpPr>
          <p:nvPr>
            <p:ph type="title"/>
          </p:nvPr>
        </p:nvSpPr>
        <p:spPr>
          <a:xfrm>
            <a:off x="457200" y="491947"/>
            <a:ext cx="8229600" cy="8445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en-US" sz="3600"/>
              <a:t>Venn Diagram Handout--</a:t>
            </a:r>
            <a:endParaRPr sz="3600"/>
          </a:p>
          <a:p>
            <a:pPr marL="0" lvl="0" indent="0" algn="ctr" rtl="0">
              <a:spcBef>
                <a:spcPts val="0"/>
              </a:spcBef>
              <a:spcAft>
                <a:spcPts val="0"/>
              </a:spcAft>
              <a:buClr>
                <a:schemeClr val="dk2"/>
              </a:buClr>
              <a:buSzPts val="5000"/>
              <a:buFont typeface="Calibri"/>
              <a:buNone/>
            </a:pPr>
            <a:r>
              <a:rPr lang="en-US" sz="3600"/>
              <a:t>You may work with a partner</a:t>
            </a:r>
            <a:endParaRPr sz="3600"/>
          </a:p>
        </p:txBody>
      </p:sp>
      <p:sp>
        <p:nvSpPr>
          <p:cNvPr id="379" name="Google Shape;379;p4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28</a:t>
            </a:fld>
            <a:endParaRPr/>
          </a:p>
        </p:txBody>
      </p:sp>
      <p:sp>
        <p:nvSpPr>
          <p:cNvPr id="380" name="Google Shape;380;p43"/>
          <p:cNvSpPr/>
          <p:nvPr/>
        </p:nvSpPr>
        <p:spPr>
          <a:xfrm>
            <a:off x="3771900" y="1336450"/>
            <a:ext cx="4114800" cy="4267200"/>
          </a:xfrm>
          <a:prstGeom prst="ellipse">
            <a:avLst/>
          </a:prstGeom>
          <a:solidFill>
            <a:schemeClr val="l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381" name="Google Shape;381;p43"/>
          <p:cNvSpPr txBox="1"/>
          <p:nvPr/>
        </p:nvSpPr>
        <p:spPr>
          <a:xfrm>
            <a:off x="1600200" y="1840475"/>
            <a:ext cx="2514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u="sng">
                <a:solidFill>
                  <a:schemeClr val="dk1"/>
                </a:solidFill>
                <a:latin typeface="Constantia"/>
                <a:ea typeface="Constantia"/>
                <a:cs typeface="Constantia"/>
                <a:sym typeface="Constantia"/>
              </a:rPr>
              <a:t>Asexual Reproduction</a:t>
            </a:r>
            <a:endParaRPr sz="1800" u="sng">
              <a:solidFill>
                <a:schemeClr val="dk1"/>
              </a:solidFill>
              <a:latin typeface="Constantia"/>
              <a:ea typeface="Constantia"/>
              <a:cs typeface="Constantia"/>
              <a:sym typeface="Constantia"/>
            </a:endParaRPr>
          </a:p>
        </p:txBody>
      </p:sp>
      <p:sp>
        <p:nvSpPr>
          <p:cNvPr id="382" name="Google Shape;382;p43"/>
          <p:cNvSpPr txBox="1"/>
          <p:nvPr/>
        </p:nvSpPr>
        <p:spPr>
          <a:xfrm>
            <a:off x="4572000" y="1840463"/>
            <a:ext cx="2514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u="sng">
                <a:solidFill>
                  <a:schemeClr val="dk1"/>
                </a:solidFill>
                <a:latin typeface="Constantia"/>
                <a:ea typeface="Constantia"/>
                <a:cs typeface="Constantia"/>
                <a:sym typeface="Constantia"/>
              </a:rPr>
              <a:t>Sexual Reproduction</a:t>
            </a:r>
            <a:endParaRPr sz="1800" u="sng">
              <a:solidFill>
                <a:schemeClr val="dk1"/>
              </a:solidFill>
              <a:latin typeface="Constantia"/>
              <a:ea typeface="Constantia"/>
              <a:cs typeface="Constantia"/>
              <a:sym typeface="Constantia"/>
            </a:endParaRPr>
          </a:p>
        </p:txBody>
      </p:sp>
      <p:sp>
        <p:nvSpPr>
          <p:cNvPr id="383" name="Google Shape;383;p43"/>
          <p:cNvSpPr txBox="1"/>
          <p:nvPr/>
        </p:nvSpPr>
        <p:spPr>
          <a:xfrm>
            <a:off x="3626798" y="2391550"/>
            <a:ext cx="1371600" cy="261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u="sng">
                <a:solidFill>
                  <a:schemeClr val="dk1"/>
                </a:solidFill>
                <a:latin typeface="Constantia"/>
                <a:ea typeface="Constantia"/>
                <a:cs typeface="Constantia"/>
                <a:sym typeface="Constantia"/>
              </a:rPr>
              <a:t>Both</a:t>
            </a:r>
            <a:endParaRPr/>
          </a:p>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a:p>
            <a:pPr marL="0" marR="0" lvl="0" indent="0" algn="ctr" rtl="0">
              <a:spcBef>
                <a:spcPts val="0"/>
              </a:spcBef>
              <a:spcAft>
                <a:spcPts val="0"/>
              </a:spcAft>
              <a:buNone/>
            </a:pPr>
            <a:r>
              <a:rPr lang="en-US" sz="1600">
                <a:solidFill>
                  <a:schemeClr val="dk1"/>
                </a:solidFill>
                <a:latin typeface="Constantia"/>
                <a:ea typeface="Constantia"/>
                <a:cs typeface="Constantia"/>
                <a:sym typeface="Constantia"/>
              </a:rPr>
              <a:t>Types of reproduction in living organisms</a:t>
            </a:r>
            <a:endParaRPr/>
          </a:p>
          <a:p>
            <a:pPr marL="0" marR="0" lvl="0" indent="0" algn="ctr" rtl="0">
              <a:spcBef>
                <a:spcPts val="0"/>
              </a:spcBef>
              <a:spcAft>
                <a:spcPts val="0"/>
              </a:spcAft>
              <a:buNone/>
            </a:pPr>
            <a:endParaRPr sz="1600">
              <a:solidFill>
                <a:schemeClr val="dk1"/>
              </a:solidFill>
              <a:latin typeface="Constantia"/>
              <a:ea typeface="Constantia"/>
              <a:cs typeface="Constantia"/>
              <a:sym typeface="Constantia"/>
            </a:endParaRPr>
          </a:p>
          <a:p>
            <a:pPr marL="0" marR="0" lvl="0" indent="0" algn="ctr" rtl="0">
              <a:spcBef>
                <a:spcPts val="0"/>
              </a:spcBef>
              <a:spcAft>
                <a:spcPts val="0"/>
              </a:spcAft>
              <a:buNone/>
            </a:pPr>
            <a:r>
              <a:rPr lang="en-US" sz="1600">
                <a:solidFill>
                  <a:schemeClr val="dk1"/>
                </a:solidFill>
                <a:latin typeface="Constantia"/>
                <a:ea typeface="Constantia"/>
                <a:cs typeface="Constantia"/>
                <a:sym typeface="Constantia"/>
              </a:rPr>
              <a:t>Pass DNA from parent to offspring</a:t>
            </a:r>
            <a:endParaRPr sz="1600">
              <a:solidFill>
                <a:schemeClr val="dk1"/>
              </a:solidFill>
              <a:latin typeface="Constantia"/>
              <a:ea typeface="Constantia"/>
              <a:cs typeface="Constantia"/>
              <a:sym typeface="Constantia"/>
            </a:endParaRPr>
          </a:p>
        </p:txBody>
      </p:sp>
      <p:sp>
        <p:nvSpPr>
          <p:cNvPr id="384" name="Google Shape;384;p43"/>
          <p:cNvSpPr txBox="1"/>
          <p:nvPr/>
        </p:nvSpPr>
        <p:spPr>
          <a:xfrm>
            <a:off x="700450" y="5697550"/>
            <a:ext cx="7224300" cy="6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Organisms to include: Amoeba, Bacteria, Bee, Beetle, Cactus, Chipmunk, Lizard, Daffodil, Hydra,Jellyfish, Lindens, Mallards, Mushroom, Paramecium, Petunia, Seal, Sponge, Starfish, Toad, Turkey.</a:t>
            </a:r>
            <a:endParaRPr/>
          </a:p>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Summarize</a:t>
            </a:r>
            <a:endParaRPr/>
          </a:p>
        </p:txBody>
      </p:sp>
      <p:sp>
        <p:nvSpPr>
          <p:cNvPr id="390" name="Google Shape;390;p44"/>
          <p:cNvSpPr txBox="1">
            <a:spLocks noGrp="1"/>
          </p:cNvSpPr>
          <p:nvPr>
            <p:ph type="body" idx="1"/>
          </p:nvPr>
        </p:nvSpPr>
        <p:spPr>
          <a:xfrm>
            <a:off x="457200" y="1935475"/>
            <a:ext cx="8342700" cy="43890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Write three paragraphs with at least 3 sentences each describing the advantages of asexual and sexual reproduction, as well as explaining the important differences between them.</a:t>
            </a:r>
            <a:endParaRPr/>
          </a:p>
          <a:p>
            <a:pPr marL="274320" lvl="0" indent="-117475" algn="l" rtl="0">
              <a:spcBef>
                <a:spcPts val="520"/>
              </a:spcBef>
              <a:spcAft>
                <a:spcPts val="0"/>
              </a:spcAft>
              <a:buSzPts val="2470"/>
              <a:buNone/>
            </a:pPr>
            <a:endParaRPr/>
          </a:p>
          <a:p>
            <a:pPr marL="274320" lvl="0" indent="-282575" algn="l" rtl="0">
              <a:spcBef>
                <a:spcPts val="520"/>
              </a:spcBef>
              <a:spcAft>
                <a:spcPts val="0"/>
              </a:spcAft>
              <a:buSzPts val="2600"/>
              <a:buChar char="●"/>
            </a:pPr>
            <a:r>
              <a:rPr lang="en-US"/>
              <a:t>Paragraph 1:  Advantages to asexual reproduction are...</a:t>
            </a:r>
            <a:endParaRPr/>
          </a:p>
          <a:p>
            <a:pPr marL="274320" lvl="0" indent="-282575" algn="l" rtl="0">
              <a:spcBef>
                <a:spcPts val="520"/>
              </a:spcBef>
              <a:spcAft>
                <a:spcPts val="0"/>
              </a:spcAft>
              <a:buSzPts val="2600"/>
              <a:buChar char="●"/>
            </a:pPr>
            <a:r>
              <a:rPr lang="en-US"/>
              <a:t>Paragraph 2:  Advantages sexual reproduction are…</a:t>
            </a:r>
            <a:endParaRPr/>
          </a:p>
          <a:p>
            <a:pPr marL="274320" lvl="0" indent="-282575" algn="l" rtl="0">
              <a:spcBef>
                <a:spcPts val="520"/>
              </a:spcBef>
              <a:spcAft>
                <a:spcPts val="0"/>
              </a:spcAft>
              <a:buSzPts val="2600"/>
              <a:buChar char="●"/>
            </a:pPr>
            <a:r>
              <a:rPr lang="en-US"/>
              <a:t>Paragraph 3:  The important differences between…</a:t>
            </a:r>
            <a:endParaRPr/>
          </a:p>
          <a:p>
            <a:pPr marL="0" lvl="0" indent="0" algn="l" rtl="0">
              <a:spcBef>
                <a:spcPts val="520"/>
              </a:spcBef>
              <a:spcAft>
                <a:spcPts val="0"/>
              </a:spcAft>
              <a:buNone/>
            </a:pPr>
            <a:endParaRPr/>
          </a:p>
          <a:p>
            <a:pPr marL="0" lvl="0" indent="0" algn="l" rtl="0">
              <a:spcBef>
                <a:spcPts val="520"/>
              </a:spcBef>
              <a:spcAft>
                <a:spcPts val="0"/>
              </a:spcAft>
              <a:buNone/>
            </a:pPr>
            <a:r>
              <a:rPr lang="en-US"/>
              <a:t>***Use a clean line sheet of paper.  Place your name on your sheet before turning it into the white tray. </a:t>
            </a:r>
            <a:endParaRPr/>
          </a:p>
        </p:txBody>
      </p:sp>
      <p:sp>
        <p:nvSpPr>
          <p:cNvPr id="391" name="Google Shape;391;p4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ctrTitle"/>
          </p:nvPr>
        </p:nvSpPr>
        <p:spPr>
          <a:xfrm>
            <a:off x="3608575" y="130550"/>
            <a:ext cx="5318700" cy="6362400"/>
          </a:xfrm>
          <a:prstGeom prst="rect">
            <a:avLst/>
          </a:prstGeom>
          <a:solidFill>
            <a:srgbClr val="CCCCCC"/>
          </a:solidFill>
        </p:spPr>
        <p:txBody>
          <a:bodyPr spcFirstLastPara="1" wrap="square" lIns="0" tIns="0" rIns="18275" bIns="0" anchor="b" anchorCtr="0">
            <a:noAutofit/>
          </a:bodyPr>
          <a:lstStyle/>
          <a:p>
            <a:pPr marL="457200" lvl="0" indent="0" algn="l" rtl="0">
              <a:spcBef>
                <a:spcPts val="0"/>
              </a:spcBef>
              <a:spcAft>
                <a:spcPts val="0"/>
              </a:spcAft>
              <a:buNone/>
            </a:pPr>
            <a:r>
              <a:rPr lang="en-US" sz="3600" b="0">
                <a:solidFill>
                  <a:srgbClr val="0000FF"/>
                </a:solidFill>
              </a:rPr>
              <a:t>VOCABULARY FOLDABLE</a:t>
            </a:r>
            <a:endParaRPr sz="3600" b="0">
              <a:solidFill>
                <a:srgbClr val="0000FF"/>
              </a:solidFill>
            </a:endParaRPr>
          </a:p>
          <a:p>
            <a:pPr marL="457200" lvl="0" indent="0" algn="l" rtl="0">
              <a:spcBef>
                <a:spcPts val="0"/>
              </a:spcBef>
              <a:spcAft>
                <a:spcPts val="0"/>
              </a:spcAft>
              <a:buNone/>
            </a:pPr>
            <a:r>
              <a:rPr lang="en-US" sz="3600" b="0">
                <a:solidFill>
                  <a:srgbClr val="0000FF"/>
                </a:solidFill>
              </a:rPr>
              <a:t>      (DUE WEDNESDAY)</a:t>
            </a:r>
            <a:endParaRPr sz="3600" b="0">
              <a:solidFill>
                <a:srgbClr val="0000FF"/>
              </a:solidFill>
            </a:endParaRPr>
          </a:p>
          <a:p>
            <a:pPr marL="457200" lvl="0" indent="0" algn="l" rtl="0">
              <a:spcBef>
                <a:spcPts val="0"/>
              </a:spcBef>
              <a:spcAft>
                <a:spcPts val="0"/>
              </a:spcAft>
              <a:buNone/>
            </a:pPr>
            <a:r>
              <a:rPr lang="en-US" sz="3600" b="0">
                <a:solidFill>
                  <a:srgbClr val="0000FF"/>
                </a:solidFill>
              </a:rPr>
              <a:t>1.  Good Things</a:t>
            </a:r>
            <a:endParaRPr sz="3600" b="0">
              <a:solidFill>
                <a:srgbClr val="0000FF"/>
              </a:solidFill>
            </a:endParaRPr>
          </a:p>
          <a:p>
            <a:pPr marL="457200" lvl="0" indent="0" algn="l" rtl="0">
              <a:spcBef>
                <a:spcPts val="0"/>
              </a:spcBef>
              <a:spcAft>
                <a:spcPts val="0"/>
              </a:spcAft>
              <a:buNone/>
            </a:pPr>
            <a:r>
              <a:rPr lang="en-US" sz="3600" b="0">
                <a:solidFill>
                  <a:srgbClr val="0000FF"/>
                </a:solidFill>
              </a:rPr>
              <a:t>2.  Social Contract Rater</a:t>
            </a:r>
            <a:endParaRPr sz="3600" b="0">
              <a:solidFill>
                <a:srgbClr val="0000FF"/>
              </a:solidFill>
            </a:endParaRPr>
          </a:p>
          <a:p>
            <a:pPr marL="457200" lvl="0" indent="0" algn="l" rtl="0">
              <a:spcBef>
                <a:spcPts val="0"/>
              </a:spcBef>
              <a:spcAft>
                <a:spcPts val="0"/>
              </a:spcAft>
              <a:buClr>
                <a:schemeClr val="dk1"/>
              </a:buClr>
              <a:buSzPts val="1100"/>
              <a:buFont typeface="Arial"/>
              <a:buNone/>
            </a:pPr>
            <a:r>
              <a:rPr lang="en-US" sz="3600" b="0">
                <a:solidFill>
                  <a:srgbClr val="0000FF"/>
                </a:solidFill>
              </a:rPr>
              <a:t>3.  Asexual Reproduction Notes</a:t>
            </a:r>
            <a:endParaRPr sz="3600" b="0">
              <a:solidFill>
                <a:srgbClr val="0000FF"/>
              </a:solidFill>
            </a:endParaRPr>
          </a:p>
          <a:p>
            <a:pPr marL="457200" lvl="0" indent="0" algn="l" rtl="0">
              <a:spcBef>
                <a:spcPts val="0"/>
              </a:spcBef>
              <a:spcAft>
                <a:spcPts val="0"/>
              </a:spcAft>
              <a:buClr>
                <a:schemeClr val="dk1"/>
              </a:buClr>
              <a:buSzPts val="1100"/>
              <a:buFont typeface="Arial"/>
              <a:buNone/>
            </a:pPr>
            <a:r>
              <a:rPr lang="en-US" sz="3600" b="0">
                <a:solidFill>
                  <a:srgbClr val="0000FF"/>
                </a:solidFill>
              </a:rPr>
              <a:t>4.  Sexual Reproduction Notes</a:t>
            </a:r>
            <a:endParaRPr sz="3600" b="0">
              <a:solidFill>
                <a:srgbClr val="0000FF"/>
              </a:solidFill>
            </a:endParaRPr>
          </a:p>
          <a:p>
            <a:pPr marL="457200" lvl="0" indent="0" algn="l" rtl="0">
              <a:spcBef>
                <a:spcPts val="0"/>
              </a:spcBef>
              <a:spcAft>
                <a:spcPts val="0"/>
              </a:spcAft>
              <a:buNone/>
            </a:pPr>
            <a:r>
              <a:rPr lang="en-US" sz="3600" b="0">
                <a:solidFill>
                  <a:srgbClr val="0000FF"/>
                </a:solidFill>
              </a:rPr>
              <a:t>4. </a:t>
            </a:r>
            <a:r>
              <a:rPr lang="en-US" sz="3600" b="0" u="sng">
                <a:solidFill>
                  <a:schemeClr val="dk2"/>
                </a:solidFill>
                <a:hlinkClick r:id="rId3"/>
              </a:rPr>
              <a:t> Asexual &amp; Sexual Reproduction Video</a:t>
            </a:r>
            <a:endParaRPr sz="3600" b="0">
              <a:solidFill>
                <a:schemeClr val="dk2"/>
              </a:solidFill>
            </a:endParaRPr>
          </a:p>
          <a:p>
            <a:pPr marL="457200" lvl="0" indent="0" algn="l" rtl="0">
              <a:spcBef>
                <a:spcPts val="0"/>
              </a:spcBef>
              <a:spcAft>
                <a:spcPts val="0"/>
              </a:spcAft>
              <a:buNone/>
            </a:pPr>
            <a:r>
              <a:rPr lang="en-US" sz="3600" b="0">
                <a:solidFill>
                  <a:srgbClr val="0000FF"/>
                </a:solidFill>
              </a:rPr>
              <a:t>5.  Launch</a:t>
            </a:r>
            <a:endParaRPr sz="3600" b="0">
              <a:solidFill>
                <a:srgbClr val="0000FF"/>
              </a:solidFill>
            </a:endParaRPr>
          </a:p>
        </p:txBody>
      </p:sp>
      <p:sp>
        <p:nvSpPr>
          <p:cNvPr id="140" name="Google Shape;140;p18"/>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41" name="Google Shape;141;p18"/>
          <p:cNvPicPr preferRelativeResize="0"/>
          <p:nvPr/>
        </p:nvPicPr>
        <p:blipFill>
          <a:blip r:embed="rId4">
            <a:alphaModFix/>
          </a:blip>
          <a:stretch>
            <a:fillRect/>
          </a:stretch>
        </p:blipFill>
        <p:spPr>
          <a:xfrm>
            <a:off x="288050" y="1211601"/>
            <a:ext cx="3158499" cy="3964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457200" y="704088"/>
            <a:ext cx="8229600" cy="11430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Launch</a:t>
            </a:r>
            <a:endParaRPr/>
          </a:p>
        </p:txBody>
      </p:sp>
      <p:sp>
        <p:nvSpPr>
          <p:cNvPr id="398" name="Google Shape;398;p45"/>
          <p:cNvSpPr txBox="1">
            <a:spLocks noGrp="1"/>
          </p:cNvSpPr>
          <p:nvPr>
            <p:ph type="body" idx="1"/>
          </p:nvPr>
        </p:nvSpPr>
        <p:spPr>
          <a:xfrm>
            <a:off x="457200" y="1935480"/>
            <a:ext cx="8229600" cy="4389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7200"/>
              <a:t>Do the Right Thing</a:t>
            </a:r>
            <a:endParaRPr sz="7200"/>
          </a:p>
          <a:p>
            <a:pPr marL="0" lvl="0" indent="0" algn="ctr" rtl="0">
              <a:spcBef>
                <a:spcPts val="360"/>
              </a:spcBef>
              <a:spcAft>
                <a:spcPts val="0"/>
              </a:spcAft>
              <a:buNone/>
            </a:pPr>
            <a:r>
              <a:rPr lang="en-US" sz="7200"/>
              <a:t>Even When</a:t>
            </a:r>
            <a:endParaRPr sz="7200"/>
          </a:p>
          <a:p>
            <a:pPr marL="0" lvl="0" indent="0" algn="ctr" rtl="0">
              <a:spcBef>
                <a:spcPts val="360"/>
              </a:spcBef>
              <a:spcAft>
                <a:spcPts val="0"/>
              </a:spcAft>
              <a:buNone/>
            </a:pPr>
            <a:r>
              <a:rPr lang="en-US" sz="7200"/>
              <a:t>No One is Looking!</a:t>
            </a:r>
            <a:endParaRPr sz="7200"/>
          </a:p>
        </p:txBody>
      </p:sp>
      <p:sp>
        <p:nvSpPr>
          <p:cNvPr id="399" name="Google Shape;399;p45"/>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6"/>
          <p:cNvSpPr txBox="1">
            <a:spLocks noGrp="1"/>
          </p:cNvSpPr>
          <p:nvPr>
            <p:ph type="ctrTitle"/>
          </p:nvPr>
        </p:nvSpPr>
        <p:spPr>
          <a:xfrm>
            <a:off x="1512975" y="1018700"/>
            <a:ext cx="5664000" cy="1487400"/>
          </a:xfrm>
          <a:prstGeom prst="rect">
            <a:avLst/>
          </a:prstGeom>
          <a:solidFill>
            <a:srgbClr val="0C343D"/>
          </a:solidFill>
        </p:spPr>
        <p:txBody>
          <a:bodyPr spcFirstLastPara="1" wrap="square" lIns="0" tIns="0" rIns="18275" bIns="0" anchor="b" anchorCtr="0">
            <a:noAutofit/>
          </a:bodyPr>
          <a:lstStyle/>
          <a:p>
            <a:pPr marL="0" lvl="0" indent="0" algn="ctr" rtl="0">
              <a:spcBef>
                <a:spcPts val="0"/>
              </a:spcBef>
              <a:spcAft>
                <a:spcPts val="0"/>
              </a:spcAft>
              <a:buNone/>
            </a:pPr>
            <a:r>
              <a:rPr lang="en-US" sz="3000" u="sng"/>
              <a:t>Science Starter:</a:t>
            </a:r>
            <a:endParaRPr sz="3000" u="sng"/>
          </a:p>
          <a:p>
            <a:pPr marL="0" lvl="0" indent="0" algn="ctr" rtl="0">
              <a:spcBef>
                <a:spcPts val="0"/>
              </a:spcBef>
              <a:spcAft>
                <a:spcPts val="0"/>
              </a:spcAft>
              <a:buNone/>
            </a:pPr>
            <a:r>
              <a:rPr lang="en-US" sz="3000" b="0" i="1"/>
              <a:t>Study for Asexual vs. Sexual Reproduction Quiz</a:t>
            </a:r>
            <a:endParaRPr sz="3000" b="0" i="1"/>
          </a:p>
        </p:txBody>
      </p:sp>
      <p:sp>
        <p:nvSpPr>
          <p:cNvPr id="406" name="Google Shape;406;p46"/>
          <p:cNvSpPr txBox="1">
            <a:spLocks noGrp="1"/>
          </p:cNvSpPr>
          <p:nvPr>
            <p:ph type="subTitle" idx="1"/>
          </p:nvPr>
        </p:nvSpPr>
        <p:spPr>
          <a:xfrm>
            <a:off x="153925" y="3152325"/>
            <a:ext cx="8773500" cy="3242700"/>
          </a:xfrm>
          <a:prstGeom prst="rect">
            <a:avLst/>
          </a:prstGeom>
          <a:solidFill>
            <a:srgbClr val="A64D79"/>
          </a:solidFill>
        </p:spPr>
        <p:txBody>
          <a:bodyPr spcFirstLastPara="1" wrap="square" lIns="0" tIns="45700" rIns="18275" bIns="45700" anchor="t" anchorCtr="0">
            <a:noAutofit/>
          </a:bodyPr>
          <a:lstStyle/>
          <a:p>
            <a:pPr marL="0" lvl="0" indent="0" algn="l" rtl="0">
              <a:spcBef>
                <a:spcPts val="520"/>
              </a:spcBef>
              <a:spcAft>
                <a:spcPts val="0"/>
              </a:spcAft>
              <a:buNone/>
            </a:pPr>
            <a:r>
              <a:rPr lang="en-US" sz="3000" b="1" u="sng"/>
              <a:t>Learning Target:</a:t>
            </a:r>
            <a:endParaRPr sz="3000" b="1" u="sng"/>
          </a:p>
          <a:p>
            <a:pPr marL="0" lvl="0" indent="0" algn="l" rtl="0">
              <a:spcBef>
                <a:spcPts val="520"/>
              </a:spcBef>
              <a:spcAft>
                <a:spcPts val="0"/>
              </a:spcAft>
              <a:buNone/>
            </a:pPr>
            <a:r>
              <a:rPr lang="en-US" sz="3000"/>
              <a:t> </a:t>
            </a:r>
            <a:r>
              <a:rPr lang="en-US" sz="3000" i="1"/>
              <a:t>I will contrast asexual reproduction and sexual reproduction.</a:t>
            </a:r>
            <a:endParaRPr sz="3000" i="1"/>
          </a:p>
          <a:p>
            <a:pPr marL="0" lvl="0" indent="0" algn="l" rtl="0">
              <a:spcBef>
                <a:spcPts val="520"/>
              </a:spcBef>
              <a:spcAft>
                <a:spcPts val="0"/>
              </a:spcAft>
              <a:buNone/>
            </a:pPr>
            <a:r>
              <a:rPr lang="en-US" sz="3000" b="1" u="sng"/>
              <a:t>Success Criteria:</a:t>
            </a:r>
            <a:endParaRPr sz="3000" b="1" u="sng"/>
          </a:p>
          <a:p>
            <a:pPr marL="0" lvl="0" indent="0" algn="l" rtl="0">
              <a:spcBef>
                <a:spcPts val="520"/>
              </a:spcBef>
              <a:spcAft>
                <a:spcPts val="0"/>
              </a:spcAft>
              <a:buNone/>
            </a:pPr>
            <a:r>
              <a:rPr lang="en-US" sz="3000" i="1"/>
              <a:t>I know how to determine if an organism reproduces asexually or sexually.</a:t>
            </a:r>
            <a:endParaRPr sz="3600" b="1" u="sng"/>
          </a:p>
          <a:p>
            <a:pPr marL="0" lvl="0" indent="0" algn="l" rtl="0">
              <a:spcBef>
                <a:spcPts val="520"/>
              </a:spcBef>
              <a:spcAft>
                <a:spcPts val="0"/>
              </a:spcAft>
              <a:buNone/>
            </a:pPr>
            <a:endParaRPr sz="3600" b="1" u="sng"/>
          </a:p>
          <a:p>
            <a:pPr marL="0" lvl="0" indent="0" algn="l" rtl="0">
              <a:spcBef>
                <a:spcPts val="520"/>
              </a:spcBef>
              <a:spcAft>
                <a:spcPts val="0"/>
              </a:spcAft>
              <a:buNone/>
            </a:pPr>
            <a:endParaRPr sz="3600" i="1"/>
          </a:p>
          <a:p>
            <a:pPr marL="0" lvl="0" indent="0" algn="l" rtl="0">
              <a:spcBef>
                <a:spcPts val="520"/>
              </a:spcBef>
              <a:spcAft>
                <a:spcPts val="0"/>
              </a:spcAft>
              <a:buNone/>
            </a:pPr>
            <a:endParaRPr sz="3600" i="1"/>
          </a:p>
          <a:p>
            <a:pPr marL="0" lvl="0" indent="0" algn="l" rtl="0">
              <a:spcBef>
                <a:spcPts val="520"/>
              </a:spcBef>
              <a:spcAft>
                <a:spcPts val="0"/>
              </a:spcAft>
              <a:buNone/>
            </a:pPr>
            <a:endParaRPr u="sng"/>
          </a:p>
        </p:txBody>
      </p:sp>
      <p:sp>
        <p:nvSpPr>
          <p:cNvPr id="407" name="Google Shape;407;p46"/>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408" name="Google Shape;408;p46"/>
          <p:cNvSpPr txBox="1"/>
          <p:nvPr/>
        </p:nvSpPr>
        <p:spPr>
          <a:xfrm>
            <a:off x="65175" y="45025"/>
            <a:ext cx="4925400" cy="6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Friday November 30, 2018</a:t>
            </a:r>
            <a:endParaRPr sz="24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ctrTitle"/>
          </p:nvPr>
        </p:nvSpPr>
        <p:spPr>
          <a:xfrm>
            <a:off x="136825" y="256525"/>
            <a:ext cx="8790300" cy="6099900"/>
          </a:xfrm>
          <a:prstGeom prst="rect">
            <a:avLst/>
          </a:prstGeom>
          <a:solidFill>
            <a:srgbClr val="CCCCCC"/>
          </a:solidFill>
        </p:spPr>
        <p:txBody>
          <a:bodyPr spcFirstLastPara="1" wrap="square" lIns="0" tIns="0" rIns="18275" bIns="0" anchor="b" anchorCtr="0">
            <a:noAutofit/>
          </a:bodyPr>
          <a:lstStyle/>
          <a:p>
            <a:pPr marL="457200" lvl="0" indent="0" algn="l" rtl="0">
              <a:spcBef>
                <a:spcPts val="0"/>
              </a:spcBef>
              <a:spcAft>
                <a:spcPts val="0"/>
              </a:spcAft>
              <a:buNone/>
            </a:pPr>
            <a:r>
              <a:rPr lang="en-US" sz="3600" b="0">
                <a:solidFill>
                  <a:srgbClr val="0000FF"/>
                </a:solidFill>
              </a:rPr>
              <a:t>1.</a:t>
            </a:r>
            <a:r>
              <a:rPr lang="en-US" sz="3000" b="0">
                <a:solidFill>
                  <a:srgbClr val="0000FF"/>
                </a:solidFill>
              </a:rPr>
              <a:t>  Good Things</a:t>
            </a:r>
            <a:endParaRPr sz="3000" b="0">
              <a:solidFill>
                <a:srgbClr val="0000FF"/>
              </a:solidFill>
            </a:endParaRPr>
          </a:p>
          <a:p>
            <a:pPr marL="457200" lvl="0" indent="0" algn="l" rtl="0">
              <a:spcBef>
                <a:spcPts val="0"/>
              </a:spcBef>
              <a:spcAft>
                <a:spcPts val="0"/>
              </a:spcAft>
              <a:buNone/>
            </a:pPr>
            <a:r>
              <a:rPr lang="en-US" sz="3000" b="0">
                <a:solidFill>
                  <a:srgbClr val="0000FF"/>
                </a:solidFill>
              </a:rPr>
              <a:t>2.  Social Contract Rater</a:t>
            </a:r>
            <a:endParaRPr sz="3000" b="0">
              <a:solidFill>
                <a:srgbClr val="0000FF"/>
              </a:solidFill>
            </a:endParaRPr>
          </a:p>
          <a:p>
            <a:pPr marL="457200" lvl="0" indent="0" algn="l" rtl="0">
              <a:spcBef>
                <a:spcPts val="0"/>
              </a:spcBef>
              <a:spcAft>
                <a:spcPts val="0"/>
              </a:spcAft>
              <a:buNone/>
            </a:pPr>
            <a:r>
              <a:rPr lang="en-US" sz="3000" b="0">
                <a:solidFill>
                  <a:srgbClr val="0000FF"/>
                </a:solidFill>
              </a:rPr>
              <a:t>3.  Turn in the following:</a:t>
            </a:r>
            <a:endParaRPr sz="3000" b="0">
              <a:solidFill>
                <a:srgbClr val="0000FF"/>
              </a:solidFill>
            </a:endParaRPr>
          </a:p>
          <a:p>
            <a:pPr marL="457200" lvl="0" indent="-419100" algn="l" rtl="0">
              <a:spcBef>
                <a:spcPts val="0"/>
              </a:spcBef>
              <a:spcAft>
                <a:spcPts val="0"/>
              </a:spcAft>
              <a:buClr>
                <a:srgbClr val="0000FF"/>
              </a:buClr>
              <a:buSzPts val="3000"/>
              <a:buAutoNum type="alphaLcPeriod"/>
            </a:pPr>
            <a:r>
              <a:rPr lang="en-US" sz="3000" b="0">
                <a:solidFill>
                  <a:srgbClr val="0000FF"/>
                </a:solidFill>
              </a:rPr>
              <a:t> Asexual Reproduction Notes</a:t>
            </a:r>
            <a:endParaRPr sz="3000" b="0">
              <a:solidFill>
                <a:srgbClr val="0000FF"/>
              </a:solidFill>
            </a:endParaRPr>
          </a:p>
          <a:p>
            <a:pPr marL="457200" lvl="0" indent="-419100" algn="l" rtl="0">
              <a:spcBef>
                <a:spcPts val="0"/>
              </a:spcBef>
              <a:spcAft>
                <a:spcPts val="0"/>
              </a:spcAft>
              <a:buClr>
                <a:srgbClr val="0000FF"/>
              </a:buClr>
              <a:buSzPts val="3000"/>
              <a:buAutoNum type="alphaLcPeriod"/>
            </a:pPr>
            <a:r>
              <a:rPr lang="en-US" sz="3000" b="0">
                <a:solidFill>
                  <a:srgbClr val="0000FF"/>
                </a:solidFill>
              </a:rPr>
              <a:t>Sexual Reproduction Notes</a:t>
            </a:r>
            <a:endParaRPr sz="3000" b="0">
              <a:solidFill>
                <a:srgbClr val="0000FF"/>
              </a:solidFill>
            </a:endParaRPr>
          </a:p>
          <a:p>
            <a:pPr marL="457200" lvl="0" indent="-419100" algn="l" rtl="0">
              <a:spcBef>
                <a:spcPts val="0"/>
              </a:spcBef>
              <a:spcAft>
                <a:spcPts val="0"/>
              </a:spcAft>
              <a:buClr>
                <a:srgbClr val="0000FF"/>
              </a:buClr>
              <a:buSzPts val="3000"/>
              <a:buAutoNum type="alphaLcPeriod"/>
            </a:pPr>
            <a:r>
              <a:rPr lang="en-US" sz="3000" b="0">
                <a:solidFill>
                  <a:srgbClr val="0000FF"/>
                </a:solidFill>
              </a:rPr>
              <a:t>Venn Diagram Comparing Asexual and Sexual Reproduction</a:t>
            </a:r>
            <a:endParaRPr sz="3000" b="0">
              <a:solidFill>
                <a:srgbClr val="0000FF"/>
              </a:solidFill>
            </a:endParaRPr>
          </a:p>
          <a:p>
            <a:pPr marL="457200" lvl="0" indent="0" algn="l" rtl="0">
              <a:spcBef>
                <a:spcPts val="0"/>
              </a:spcBef>
              <a:spcAft>
                <a:spcPts val="0"/>
              </a:spcAft>
              <a:buClr>
                <a:schemeClr val="dk1"/>
              </a:buClr>
              <a:buSzPts val="1100"/>
              <a:buFont typeface="Arial"/>
              <a:buNone/>
            </a:pPr>
            <a:r>
              <a:rPr lang="en-US" sz="3000" b="0">
                <a:solidFill>
                  <a:srgbClr val="0000FF"/>
                </a:solidFill>
              </a:rPr>
              <a:t>4.  Quiz over Asexual and Sexual Reproduction </a:t>
            </a:r>
            <a:endParaRPr sz="3000" b="0">
              <a:solidFill>
                <a:srgbClr val="0000FF"/>
              </a:solidFill>
            </a:endParaRPr>
          </a:p>
          <a:p>
            <a:pPr marL="457200" lvl="0" indent="-419100" algn="l" rtl="0">
              <a:spcBef>
                <a:spcPts val="0"/>
              </a:spcBef>
              <a:spcAft>
                <a:spcPts val="0"/>
              </a:spcAft>
              <a:buClr>
                <a:srgbClr val="0000FF"/>
              </a:buClr>
              <a:buSzPts val="3000"/>
              <a:buAutoNum type="alphaLcPeriod"/>
            </a:pPr>
            <a:r>
              <a:rPr lang="en-US" sz="3000" b="0">
                <a:solidFill>
                  <a:srgbClr val="0000FF"/>
                </a:solidFill>
              </a:rPr>
              <a:t> Mark each statement as either Asexual or Sexual Reproduction</a:t>
            </a:r>
            <a:endParaRPr sz="3000" b="0">
              <a:solidFill>
                <a:srgbClr val="0000FF"/>
              </a:solidFill>
            </a:endParaRPr>
          </a:p>
          <a:p>
            <a:pPr marL="457200" lvl="0" indent="-419100" algn="l" rtl="0">
              <a:spcBef>
                <a:spcPts val="0"/>
              </a:spcBef>
              <a:spcAft>
                <a:spcPts val="0"/>
              </a:spcAft>
              <a:buClr>
                <a:srgbClr val="0000FF"/>
              </a:buClr>
              <a:buSzPts val="3000"/>
              <a:buAutoNum type="alphaLcPeriod"/>
            </a:pPr>
            <a:r>
              <a:rPr lang="en-US" sz="3000" b="0">
                <a:solidFill>
                  <a:srgbClr val="0000FF"/>
                </a:solidFill>
              </a:rPr>
              <a:t>Turn in the Quiz and pick up the Fun Bugs Activity.  </a:t>
            </a:r>
            <a:endParaRPr sz="3000" b="0" i="1">
              <a:solidFill>
                <a:srgbClr val="0000FF"/>
              </a:solidFill>
            </a:endParaRPr>
          </a:p>
          <a:p>
            <a:pPr marL="0" lvl="0" indent="0" algn="l" rtl="0">
              <a:spcBef>
                <a:spcPts val="0"/>
              </a:spcBef>
              <a:spcAft>
                <a:spcPts val="0"/>
              </a:spcAft>
              <a:buNone/>
            </a:pPr>
            <a:r>
              <a:rPr lang="en-US" sz="3000" b="0" i="1">
                <a:solidFill>
                  <a:srgbClr val="0000FF"/>
                </a:solidFill>
              </a:rPr>
              <a:t>5.  Fun Bug Activity--Follow the instructions on the page</a:t>
            </a:r>
            <a:endParaRPr sz="3000" b="0" i="1">
              <a:solidFill>
                <a:srgbClr val="0000FF"/>
              </a:solidFill>
            </a:endParaRPr>
          </a:p>
          <a:p>
            <a:pPr marL="0" lvl="0" indent="0" algn="l" rtl="0">
              <a:spcBef>
                <a:spcPts val="0"/>
              </a:spcBef>
              <a:spcAft>
                <a:spcPts val="0"/>
              </a:spcAft>
              <a:buNone/>
            </a:pPr>
            <a:r>
              <a:rPr lang="en-US" sz="3000" b="0">
                <a:solidFill>
                  <a:srgbClr val="0000FF"/>
                </a:solidFill>
              </a:rPr>
              <a:t>6.  Launch</a:t>
            </a:r>
            <a:endParaRPr sz="3000" b="0">
              <a:solidFill>
                <a:srgbClr val="0000FF"/>
              </a:solidFill>
            </a:endParaRPr>
          </a:p>
        </p:txBody>
      </p:sp>
      <p:sp>
        <p:nvSpPr>
          <p:cNvPr id="415" name="Google Shape;415;p47"/>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title"/>
          </p:nvPr>
        </p:nvSpPr>
        <p:spPr>
          <a:xfrm>
            <a:off x="457200" y="704088"/>
            <a:ext cx="8229600" cy="11430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Launch</a:t>
            </a:r>
            <a:endParaRPr/>
          </a:p>
        </p:txBody>
      </p:sp>
      <p:sp>
        <p:nvSpPr>
          <p:cNvPr id="422" name="Google Shape;422;p48"/>
          <p:cNvSpPr txBox="1">
            <a:spLocks noGrp="1"/>
          </p:cNvSpPr>
          <p:nvPr>
            <p:ph type="body" idx="1"/>
          </p:nvPr>
        </p:nvSpPr>
        <p:spPr>
          <a:xfrm>
            <a:off x="457200" y="1935480"/>
            <a:ext cx="8229600" cy="4389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7200"/>
              <a:t>Do the Right Thing</a:t>
            </a:r>
            <a:endParaRPr sz="7200"/>
          </a:p>
          <a:p>
            <a:pPr marL="0" lvl="0" indent="0" algn="ctr" rtl="0">
              <a:spcBef>
                <a:spcPts val="360"/>
              </a:spcBef>
              <a:spcAft>
                <a:spcPts val="0"/>
              </a:spcAft>
              <a:buNone/>
            </a:pPr>
            <a:r>
              <a:rPr lang="en-US" sz="7200"/>
              <a:t>Even When</a:t>
            </a:r>
            <a:endParaRPr sz="7200"/>
          </a:p>
          <a:p>
            <a:pPr marL="0" lvl="0" indent="0" algn="ctr" rtl="0">
              <a:spcBef>
                <a:spcPts val="360"/>
              </a:spcBef>
              <a:spcAft>
                <a:spcPts val="0"/>
              </a:spcAft>
              <a:buNone/>
            </a:pPr>
            <a:r>
              <a:rPr lang="en-US" sz="7200"/>
              <a:t>No One is Looking!</a:t>
            </a:r>
            <a:endParaRPr sz="7200"/>
          </a:p>
        </p:txBody>
      </p:sp>
      <p:sp>
        <p:nvSpPr>
          <p:cNvPr id="423" name="Google Shape;423;p48"/>
          <p:cNvSpPr txBox="1">
            <a:spLocks noGrp="1"/>
          </p:cNvSpPr>
          <p:nvPr>
            <p:ph type="sldNum" idx="12"/>
          </p:nvPr>
        </p:nvSpPr>
        <p:spPr>
          <a:xfrm>
            <a:off x="7924800" y="6356350"/>
            <a:ext cx="762000" cy="365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p:nvPr>
        </p:nvSpPr>
        <p:spPr>
          <a:xfrm>
            <a:off x="609600" y="762000"/>
            <a:ext cx="7851648" cy="1828800"/>
          </a:xfrm>
          <a:prstGeom prst="rect">
            <a:avLst/>
          </a:prstGeom>
          <a:noFill/>
          <a:ln>
            <a:noFill/>
          </a:ln>
        </p:spPr>
        <p:txBody>
          <a:bodyPr spcFirstLastPara="1" wrap="square" lIns="0" tIns="0" rIns="18275" bIns="0" anchor="b" anchorCtr="0">
            <a:noAutofit/>
          </a:bodyPr>
          <a:lstStyle/>
          <a:p>
            <a:pPr marL="0" lvl="0" indent="0" algn="ctr" rtl="0">
              <a:spcBef>
                <a:spcPts val="0"/>
              </a:spcBef>
              <a:spcAft>
                <a:spcPts val="0"/>
              </a:spcAft>
              <a:buClr>
                <a:srgbClr val="4CE0EA"/>
              </a:buClr>
              <a:buSzPts val="5600"/>
              <a:buFont typeface="Calibri"/>
              <a:buNone/>
            </a:pPr>
            <a:r>
              <a:rPr lang="en-US"/>
              <a:t>Asexual vs. Sexual Reproduction</a:t>
            </a:r>
            <a:endParaRPr/>
          </a:p>
        </p:txBody>
      </p:sp>
      <p:sp>
        <p:nvSpPr>
          <p:cNvPr id="148" name="Google Shape;148;p1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a:t>
            </a:fld>
            <a:endParaRPr/>
          </a:p>
        </p:txBody>
      </p:sp>
      <p:pic>
        <p:nvPicPr>
          <p:cNvPr id="149" name="Google Shape;149;p19" descr="http://www.tulane.edu/~wiser/protozoology/notes/images/ciliate.gif"/>
          <p:cNvPicPr preferRelativeResize="0"/>
          <p:nvPr/>
        </p:nvPicPr>
        <p:blipFill rotWithShape="1">
          <a:blip r:embed="rId3">
            <a:alphaModFix/>
          </a:blip>
          <a:srcRect/>
          <a:stretch/>
        </p:blipFill>
        <p:spPr>
          <a:xfrm>
            <a:off x="1447800" y="3048000"/>
            <a:ext cx="6372225" cy="331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400"/>
              <a:buFont typeface="Calibri"/>
              <a:buNone/>
            </a:pPr>
            <a:r>
              <a:rPr lang="en-US" sz="5400"/>
              <a:t>What’s the Difference!</a:t>
            </a:r>
            <a:endParaRPr sz="5400"/>
          </a:p>
        </p:txBody>
      </p:sp>
      <p:sp>
        <p:nvSpPr>
          <p:cNvPr id="155" name="Google Shape;155;p20"/>
          <p:cNvSpPr txBox="1">
            <a:spLocks noGrp="1"/>
          </p:cNvSpPr>
          <p:nvPr>
            <p:ph type="body" idx="1"/>
          </p:nvPr>
        </p:nvSpPr>
        <p:spPr>
          <a:xfrm>
            <a:off x="304800" y="2027238"/>
            <a:ext cx="4038600" cy="452596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Asexual Reproduction</a:t>
            </a:r>
            <a:endParaRPr/>
          </a:p>
          <a:p>
            <a:pPr marL="640080" lvl="1" indent="-246888" algn="l" rtl="0">
              <a:spcBef>
                <a:spcPts val="480"/>
              </a:spcBef>
              <a:spcAft>
                <a:spcPts val="0"/>
              </a:spcAft>
              <a:buSzPts val="2040"/>
              <a:buChar char="●"/>
            </a:pPr>
            <a:r>
              <a:rPr lang="en-US"/>
              <a:t>involves only </a:t>
            </a:r>
            <a:r>
              <a:rPr lang="en-US">
                <a:solidFill>
                  <a:srgbClr val="FF00FF"/>
                </a:solidFill>
              </a:rPr>
              <a:t>1</a:t>
            </a:r>
            <a:r>
              <a:rPr lang="en-US"/>
              <a:t> parent</a:t>
            </a:r>
            <a:endParaRPr/>
          </a:p>
          <a:p>
            <a:pPr marL="640080" lvl="1" indent="-246888" algn="l" rtl="0">
              <a:spcBef>
                <a:spcPts val="480"/>
              </a:spcBef>
              <a:spcAft>
                <a:spcPts val="0"/>
              </a:spcAft>
              <a:buSzPts val="2040"/>
              <a:buChar char="●"/>
            </a:pPr>
            <a:r>
              <a:rPr lang="en-US"/>
              <a:t>offspring </a:t>
            </a:r>
            <a:r>
              <a:rPr lang="en-US">
                <a:solidFill>
                  <a:srgbClr val="FF00FF"/>
                </a:solidFill>
              </a:rPr>
              <a:t>genetically identical</a:t>
            </a:r>
            <a:r>
              <a:rPr lang="en-US"/>
              <a:t> to parent</a:t>
            </a:r>
            <a:endParaRPr/>
          </a:p>
          <a:p>
            <a:pPr marL="640080" lvl="1" indent="-246888" algn="l" rtl="0">
              <a:spcBef>
                <a:spcPts val="480"/>
              </a:spcBef>
              <a:spcAft>
                <a:spcPts val="0"/>
              </a:spcAft>
              <a:buSzPts val="2040"/>
              <a:buChar char="●"/>
            </a:pPr>
            <a:r>
              <a:rPr lang="en-US"/>
              <a:t>involves regular </a:t>
            </a:r>
            <a:r>
              <a:rPr lang="en-US">
                <a:solidFill>
                  <a:srgbClr val="FF00FF"/>
                </a:solidFill>
              </a:rPr>
              <a:t>body cells</a:t>
            </a:r>
            <a:endParaRPr/>
          </a:p>
          <a:p>
            <a:pPr marL="640080" lvl="1" indent="-246888" algn="l" rtl="0">
              <a:spcBef>
                <a:spcPts val="480"/>
              </a:spcBef>
              <a:spcAft>
                <a:spcPts val="0"/>
              </a:spcAft>
              <a:buSzPts val="2040"/>
              <a:buChar char="●"/>
            </a:pPr>
            <a:r>
              <a:rPr lang="en-US"/>
              <a:t>its </a:t>
            </a:r>
            <a:r>
              <a:rPr lang="en-US">
                <a:solidFill>
                  <a:srgbClr val="FF00FF"/>
                </a:solidFill>
              </a:rPr>
              <a:t>quick</a:t>
            </a:r>
            <a:r>
              <a:rPr lang="en-US"/>
              <a:t> </a:t>
            </a:r>
            <a:endParaRPr/>
          </a:p>
          <a:p>
            <a:pPr marL="640080" lvl="1" indent="-117348" algn="l" rtl="0">
              <a:spcBef>
                <a:spcPts val="480"/>
              </a:spcBef>
              <a:spcAft>
                <a:spcPts val="0"/>
              </a:spcAft>
              <a:buSzPts val="2040"/>
              <a:buNone/>
            </a:pPr>
            <a:endParaRPr/>
          </a:p>
          <a:p>
            <a:pPr marL="274320" lvl="0" indent="-117475" algn="l" rtl="0">
              <a:spcBef>
                <a:spcPts val="520"/>
              </a:spcBef>
              <a:spcAft>
                <a:spcPts val="0"/>
              </a:spcAft>
              <a:buSzPts val="2470"/>
              <a:buNone/>
            </a:pPr>
            <a:endParaRPr/>
          </a:p>
          <a:p>
            <a:pPr marL="640080" lvl="1" indent="-117348" algn="l" rtl="0">
              <a:spcBef>
                <a:spcPts val="480"/>
              </a:spcBef>
              <a:spcAft>
                <a:spcPts val="0"/>
              </a:spcAft>
              <a:buSzPts val="2040"/>
              <a:buNone/>
            </a:pPr>
            <a:endParaRPr/>
          </a:p>
        </p:txBody>
      </p:sp>
      <p:sp>
        <p:nvSpPr>
          <p:cNvPr id="156" name="Google Shape;156;p20"/>
          <p:cNvSpPr txBox="1">
            <a:spLocks noGrp="1"/>
          </p:cNvSpPr>
          <p:nvPr>
            <p:ph type="body" idx="2"/>
          </p:nvPr>
        </p:nvSpPr>
        <p:spPr>
          <a:xfrm>
            <a:off x="4648200" y="2027238"/>
            <a:ext cx="4038600" cy="452596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Sexual Reproduction</a:t>
            </a:r>
            <a:endParaRPr/>
          </a:p>
          <a:p>
            <a:pPr marL="640080" lvl="1" indent="-246888" algn="l" rtl="0">
              <a:spcBef>
                <a:spcPts val="480"/>
              </a:spcBef>
              <a:spcAft>
                <a:spcPts val="0"/>
              </a:spcAft>
              <a:buSzPts val="2040"/>
              <a:buChar char="●"/>
            </a:pPr>
            <a:r>
              <a:rPr lang="en-US"/>
              <a:t>involves </a:t>
            </a:r>
            <a:r>
              <a:rPr lang="en-US">
                <a:solidFill>
                  <a:srgbClr val="FF00FF"/>
                </a:solidFill>
              </a:rPr>
              <a:t>2</a:t>
            </a:r>
            <a:r>
              <a:rPr lang="en-US"/>
              <a:t> parents</a:t>
            </a:r>
            <a:endParaRPr/>
          </a:p>
          <a:p>
            <a:pPr marL="640080" lvl="1" indent="-246888" algn="l" rtl="0">
              <a:spcBef>
                <a:spcPts val="480"/>
              </a:spcBef>
              <a:spcAft>
                <a:spcPts val="0"/>
              </a:spcAft>
              <a:buSzPts val="2040"/>
              <a:buChar char="●"/>
            </a:pPr>
            <a:r>
              <a:rPr lang="en-US"/>
              <a:t>offspring </a:t>
            </a:r>
            <a:r>
              <a:rPr lang="en-US">
                <a:solidFill>
                  <a:srgbClr val="FF00FF"/>
                </a:solidFill>
              </a:rPr>
              <a:t>genetic mix</a:t>
            </a:r>
            <a:r>
              <a:rPr lang="en-US"/>
              <a:t> of both parents</a:t>
            </a:r>
            <a:endParaRPr/>
          </a:p>
          <a:p>
            <a:pPr marL="640080" lvl="1" indent="-246888" algn="l" rtl="0">
              <a:spcBef>
                <a:spcPts val="480"/>
              </a:spcBef>
              <a:spcAft>
                <a:spcPts val="0"/>
              </a:spcAft>
              <a:buSzPts val="2040"/>
              <a:buChar char="●"/>
            </a:pPr>
            <a:r>
              <a:rPr lang="en-US"/>
              <a:t>involves specialized </a:t>
            </a:r>
            <a:r>
              <a:rPr lang="en-US">
                <a:solidFill>
                  <a:srgbClr val="FF00FF"/>
                </a:solidFill>
              </a:rPr>
              <a:t>sex cells</a:t>
            </a:r>
            <a:endParaRPr/>
          </a:p>
          <a:p>
            <a:pPr marL="640080" lvl="1" indent="-246888" algn="l" rtl="0">
              <a:spcBef>
                <a:spcPts val="480"/>
              </a:spcBef>
              <a:spcAft>
                <a:spcPts val="0"/>
              </a:spcAft>
              <a:buSzPts val="2040"/>
              <a:buChar char="●"/>
            </a:pPr>
            <a:r>
              <a:rPr lang="en-US"/>
              <a:t>its </a:t>
            </a:r>
            <a:r>
              <a:rPr lang="en-US">
                <a:solidFill>
                  <a:srgbClr val="FF00FF"/>
                </a:solidFill>
              </a:rPr>
              <a:t>slow</a:t>
            </a:r>
            <a:endParaRPr>
              <a:solidFill>
                <a:srgbClr val="FF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highlight>
                  <a:srgbClr val="FF00FF"/>
                </a:highlight>
              </a:rPr>
              <a:t>Asexual</a:t>
            </a:r>
            <a:r>
              <a:rPr lang="en-US"/>
              <a:t> Reproduction</a:t>
            </a:r>
            <a:endParaRPr/>
          </a:p>
        </p:txBody>
      </p:sp>
      <p:sp>
        <p:nvSpPr>
          <p:cNvPr id="162" name="Google Shape;162;p2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Requires only one parent</a:t>
            </a:r>
            <a:endParaRPr/>
          </a:p>
          <a:p>
            <a:pPr marL="274320" lvl="0" indent="-274320" algn="l" rtl="0">
              <a:spcBef>
                <a:spcPts val="520"/>
              </a:spcBef>
              <a:spcAft>
                <a:spcPts val="0"/>
              </a:spcAft>
              <a:buSzPts val="2470"/>
              <a:buChar char="●"/>
            </a:pPr>
            <a:r>
              <a:rPr lang="en-US"/>
              <a:t>Offspring have 100% of the </a:t>
            </a:r>
            <a:r>
              <a:rPr lang="en-US">
                <a:solidFill>
                  <a:srgbClr val="FF00FF"/>
                </a:solidFill>
              </a:rPr>
              <a:t>same chromosomes</a:t>
            </a:r>
            <a:r>
              <a:rPr lang="en-US"/>
              <a:t> as the parent.</a:t>
            </a:r>
            <a:endParaRPr/>
          </a:p>
          <a:p>
            <a:pPr marL="640080" lvl="1" indent="-246888" algn="l" rtl="0">
              <a:spcBef>
                <a:spcPts val="480"/>
              </a:spcBef>
              <a:spcAft>
                <a:spcPts val="0"/>
              </a:spcAft>
              <a:buSzPts val="2040"/>
              <a:buChar char="●"/>
            </a:pPr>
            <a:r>
              <a:rPr lang="en-US"/>
              <a:t>In other words, the offspring are exact “</a:t>
            </a:r>
            <a:r>
              <a:rPr lang="en-US">
                <a:solidFill>
                  <a:srgbClr val="FF00FF"/>
                </a:solidFill>
              </a:rPr>
              <a:t>clones</a:t>
            </a:r>
            <a:r>
              <a:rPr lang="en-US"/>
              <a:t>” of the parent.</a:t>
            </a:r>
            <a:endParaRPr/>
          </a:p>
          <a:p>
            <a:pPr marL="640080" lvl="1" indent="-246888" algn="l" rtl="0">
              <a:spcBef>
                <a:spcPts val="480"/>
              </a:spcBef>
              <a:spcAft>
                <a:spcPts val="0"/>
              </a:spcAft>
              <a:buSzPts val="2040"/>
              <a:buChar char="●"/>
            </a:pPr>
            <a:r>
              <a:rPr lang="en-US"/>
              <a:t>Most</a:t>
            </a:r>
            <a:r>
              <a:rPr lang="en-US">
                <a:solidFill>
                  <a:srgbClr val="FF00FF"/>
                </a:solidFill>
              </a:rPr>
              <a:t> unicellular</a:t>
            </a:r>
            <a:r>
              <a:rPr lang="en-US"/>
              <a:t> organisms </a:t>
            </a:r>
            <a:endParaRPr/>
          </a:p>
          <a:p>
            <a:pPr marL="393192" lvl="1" indent="0" algn="l" rtl="0">
              <a:spcBef>
                <a:spcPts val="480"/>
              </a:spcBef>
              <a:spcAft>
                <a:spcPts val="0"/>
              </a:spcAft>
              <a:buSzPts val="2040"/>
              <a:buNone/>
            </a:pPr>
            <a:r>
              <a:rPr lang="en-US"/>
              <a:t>   reproduce this way.</a:t>
            </a:r>
            <a:endParaRPr/>
          </a:p>
          <a:p>
            <a:pPr marL="640080" lvl="1" indent="-246888" algn="l" rtl="0">
              <a:spcBef>
                <a:spcPts val="480"/>
              </a:spcBef>
              <a:spcAft>
                <a:spcPts val="0"/>
              </a:spcAft>
              <a:buSzPts val="2040"/>
              <a:buChar char="●"/>
            </a:pPr>
            <a:r>
              <a:rPr lang="en-US">
                <a:solidFill>
                  <a:srgbClr val="FF00FF"/>
                </a:solidFill>
              </a:rPr>
              <a:t>Mitosis</a:t>
            </a:r>
            <a:r>
              <a:rPr lang="en-US"/>
              <a:t> (process of dividing)</a:t>
            </a:r>
            <a:endParaRPr/>
          </a:p>
          <a:p>
            <a:pPr marL="640080" lvl="1" indent="-246888" algn="l" rtl="0">
              <a:spcBef>
                <a:spcPts val="480"/>
              </a:spcBef>
              <a:spcAft>
                <a:spcPts val="0"/>
              </a:spcAft>
              <a:buSzPts val="2040"/>
              <a:buChar char="●"/>
            </a:pPr>
            <a:r>
              <a:rPr lang="en-US" u="sng">
                <a:solidFill>
                  <a:schemeClr val="hlink"/>
                </a:solidFill>
                <a:hlinkClick r:id="rId3"/>
              </a:rPr>
              <a:t>Movie</a:t>
            </a:r>
            <a:endParaRPr/>
          </a:p>
          <a:p>
            <a:pPr marL="274320" lvl="0" indent="-274320" algn="l" rtl="0">
              <a:spcBef>
                <a:spcPts val="520"/>
              </a:spcBef>
              <a:spcAft>
                <a:spcPts val="0"/>
              </a:spcAft>
              <a:buSzPts val="2470"/>
              <a:buNone/>
            </a:pPr>
            <a:endParaRPr/>
          </a:p>
          <a:p>
            <a:pPr marL="274320" lvl="0" indent="-117475" algn="l" rtl="0">
              <a:spcBef>
                <a:spcPts val="520"/>
              </a:spcBef>
              <a:spcAft>
                <a:spcPts val="0"/>
              </a:spcAft>
              <a:buSzPts val="2470"/>
              <a:buNone/>
            </a:pPr>
            <a:endParaRPr/>
          </a:p>
        </p:txBody>
      </p:sp>
      <p:sp>
        <p:nvSpPr>
          <p:cNvPr id="163" name="Google Shape;163;p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a:t>
            </a:fld>
            <a:endParaRPr/>
          </a:p>
        </p:txBody>
      </p:sp>
      <p:pic>
        <p:nvPicPr>
          <p:cNvPr id="164" name="Google Shape;164;p21"/>
          <p:cNvPicPr preferRelativeResize="0"/>
          <p:nvPr/>
        </p:nvPicPr>
        <p:blipFill rotWithShape="1">
          <a:blip r:embed="rId4">
            <a:alphaModFix/>
          </a:blip>
          <a:srcRect/>
          <a:stretch/>
        </p:blipFill>
        <p:spPr>
          <a:xfrm>
            <a:off x="5105400" y="3733800"/>
            <a:ext cx="1984220" cy="297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Asexual Reproduction</a:t>
            </a:r>
            <a:endParaRPr/>
          </a:p>
        </p:txBody>
      </p:sp>
      <p:sp>
        <p:nvSpPr>
          <p:cNvPr id="170" name="Google Shape;170;p2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Binary </a:t>
            </a:r>
            <a:r>
              <a:rPr lang="en-US">
                <a:solidFill>
                  <a:srgbClr val="FF00FF"/>
                </a:solidFill>
              </a:rPr>
              <a:t>Fission</a:t>
            </a:r>
            <a:endParaRPr>
              <a:solidFill>
                <a:srgbClr val="FF00FF"/>
              </a:solidFill>
            </a:endParaRPr>
          </a:p>
          <a:p>
            <a:pPr marL="640080" lvl="1" indent="-246888" algn="l" rtl="0">
              <a:spcBef>
                <a:spcPts val="480"/>
              </a:spcBef>
              <a:spcAft>
                <a:spcPts val="0"/>
              </a:spcAft>
              <a:buSzPts val="2040"/>
              <a:buChar char="●"/>
            </a:pPr>
            <a:r>
              <a:rPr lang="en-US"/>
              <a:t>Bacteria, </a:t>
            </a:r>
            <a:r>
              <a:rPr lang="en-US">
                <a:solidFill>
                  <a:srgbClr val="FF00FF"/>
                </a:solidFill>
              </a:rPr>
              <a:t>Amoeba</a:t>
            </a:r>
            <a:endParaRPr>
              <a:solidFill>
                <a:srgbClr val="FF00FF"/>
              </a:solidFill>
            </a:endParaRPr>
          </a:p>
          <a:p>
            <a:pPr marL="640080" lvl="0" indent="0" algn="l" rtl="0">
              <a:spcBef>
                <a:spcPts val="480"/>
              </a:spcBef>
              <a:spcAft>
                <a:spcPts val="0"/>
              </a:spcAft>
              <a:buNone/>
            </a:pPr>
            <a:r>
              <a:rPr lang="en-US"/>
              <a:t>Paramecium, and</a:t>
            </a:r>
            <a:endParaRPr/>
          </a:p>
          <a:p>
            <a:pPr marL="640080" lvl="0" indent="0" algn="l" rtl="0">
              <a:spcBef>
                <a:spcPts val="480"/>
              </a:spcBef>
              <a:spcAft>
                <a:spcPts val="0"/>
              </a:spcAft>
              <a:buNone/>
            </a:pPr>
            <a:r>
              <a:rPr lang="en-US">
                <a:solidFill>
                  <a:srgbClr val="FF00FF"/>
                </a:solidFill>
              </a:rPr>
              <a:t>Starfish</a:t>
            </a:r>
            <a:endParaRPr>
              <a:solidFill>
                <a:srgbClr val="FF00FF"/>
              </a:solidFill>
            </a:endParaRPr>
          </a:p>
          <a:p>
            <a:pPr marL="640080" lvl="1" indent="-117348" algn="l" rtl="0">
              <a:spcBef>
                <a:spcPts val="480"/>
              </a:spcBef>
              <a:spcAft>
                <a:spcPts val="0"/>
              </a:spcAft>
              <a:buSzPts val="2040"/>
              <a:buNone/>
            </a:pPr>
            <a:endParaRPr/>
          </a:p>
        </p:txBody>
      </p:sp>
      <p:sp>
        <p:nvSpPr>
          <p:cNvPr id="171" name="Google Shape;171;p2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a:t>
            </a:fld>
            <a:endParaRPr/>
          </a:p>
        </p:txBody>
      </p:sp>
      <p:pic>
        <p:nvPicPr>
          <p:cNvPr id="172" name="Google Shape;172;p22" descr="Paramecium">
            <a:hlinkClick r:id="rId3"/>
          </p:cNvPr>
          <p:cNvPicPr preferRelativeResize="0"/>
          <p:nvPr/>
        </p:nvPicPr>
        <p:blipFill rotWithShape="1">
          <a:blip r:embed="rId4">
            <a:alphaModFix/>
          </a:blip>
          <a:srcRect/>
          <a:stretch/>
        </p:blipFill>
        <p:spPr>
          <a:xfrm>
            <a:off x="5149150" y="2081725"/>
            <a:ext cx="3390900" cy="2314575"/>
          </a:xfrm>
          <a:prstGeom prst="rect">
            <a:avLst/>
          </a:prstGeom>
          <a:noFill/>
          <a:ln>
            <a:noFill/>
          </a:ln>
        </p:spPr>
      </p:pic>
      <p:sp>
        <p:nvSpPr>
          <p:cNvPr id="173" name="Google Shape;173;p22"/>
          <p:cNvSpPr txBox="1"/>
          <p:nvPr/>
        </p:nvSpPr>
        <p:spPr>
          <a:xfrm>
            <a:off x="533400" y="3810000"/>
            <a:ext cx="36576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Binary fission is a form of asexual reproduction where every organelle is copied and the organism divides in two.</a:t>
            </a:r>
            <a:endParaRPr sz="1800">
              <a:solidFill>
                <a:schemeClr val="dk1"/>
              </a:solidFill>
              <a:latin typeface="Constantia"/>
              <a:ea typeface="Constantia"/>
              <a:cs typeface="Constantia"/>
              <a:sym typeface="Constantia"/>
            </a:endParaRPr>
          </a:p>
        </p:txBody>
      </p:sp>
      <p:pic>
        <p:nvPicPr>
          <p:cNvPr id="174" name="Google Shape;174;p22" descr="bacteria"/>
          <p:cNvPicPr preferRelativeResize="0"/>
          <p:nvPr/>
        </p:nvPicPr>
        <p:blipFill rotWithShape="1">
          <a:blip r:embed="rId5">
            <a:alphaModFix/>
          </a:blip>
          <a:srcRect/>
          <a:stretch/>
        </p:blipFill>
        <p:spPr>
          <a:xfrm>
            <a:off x="4724400" y="4953000"/>
            <a:ext cx="1933575" cy="1304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457200" y="37913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Asexual Reproduction</a:t>
            </a:r>
            <a:endParaRPr/>
          </a:p>
        </p:txBody>
      </p:sp>
      <p:sp>
        <p:nvSpPr>
          <p:cNvPr id="180" name="Google Shape;180;p23"/>
          <p:cNvSpPr txBox="1">
            <a:spLocks noGrp="1"/>
          </p:cNvSpPr>
          <p:nvPr>
            <p:ph type="body" idx="1"/>
          </p:nvPr>
        </p:nvSpPr>
        <p:spPr>
          <a:xfrm>
            <a:off x="782125" y="1439525"/>
            <a:ext cx="3903900" cy="7314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Clr>
                <a:srgbClr val="FF00FF"/>
              </a:buClr>
              <a:buSzPts val="2470"/>
              <a:buChar char="●"/>
            </a:pPr>
            <a:r>
              <a:rPr lang="en-US">
                <a:solidFill>
                  <a:srgbClr val="FF00FF"/>
                </a:solidFill>
              </a:rPr>
              <a:t>Vegetative Propagation</a:t>
            </a:r>
            <a:endParaRPr>
              <a:solidFill>
                <a:srgbClr val="FF00FF"/>
              </a:solidFill>
            </a:endParaRPr>
          </a:p>
          <a:p>
            <a:pPr marL="274320" lvl="0" indent="0" algn="l" rtl="0">
              <a:spcBef>
                <a:spcPts val="0"/>
              </a:spcBef>
              <a:spcAft>
                <a:spcPts val="0"/>
              </a:spcAft>
              <a:buNone/>
            </a:pPr>
            <a:r>
              <a:rPr lang="en-US"/>
              <a:t>“plant cuttings”</a:t>
            </a:r>
            <a:endParaRPr/>
          </a:p>
          <a:p>
            <a:pPr marL="0" lvl="0" indent="0" algn="l" rtl="0">
              <a:spcBef>
                <a:spcPts val="0"/>
              </a:spcBef>
              <a:spcAft>
                <a:spcPts val="0"/>
              </a:spcAft>
              <a:buNone/>
            </a:pPr>
            <a:r>
              <a:rPr lang="en-US">
                <a:solidFill>
                  <a:srgbClr val="000000"/>
                </a:solidFill>
              </a:rPr>
              <a:t>ex.</a:t>
            </a:r>
            <a:r>
              <a:rPr lang="en-US">
                <a:solidFill>
                  <a:srgbClr val="FF00FF"/>
                </a:solidFill>
              </a:rPr>
              <a:t> Linden</a:t>
            </a:r>
            <a:r>
              <a:rPr lang="en-US"/>
              <a:t>(tree), spider plants, </a:t>
            </a:r>
            <a:r>
              <a:rPr lang="en-US">
                <a:solidFill>
                  <a:srgbClr val="FF00FF"/>
                </a:solidFill>
              </a:rPr>
              <a:t>cactus</a:t>
            </a:r>
            <a:r>
              <a:rPr lang="en-US"/>
              <a:t> and </a:t>
            </a:r>
            <a:r>
              <a:rPr lang="en-US">
                <a:solidFill>
                  <a:srgbClr val="FF00FF"/>
                </a:solidFill>
              </a:rPr>
              <a:t>daffodils</a:t>
            </a:r>
            <a:endParaRPr>
              <a:solidFill>
                <a:srgbClr val="FF00FF"/>
              </a:solidFill>
            </a:endParaRPr>
          </a:p>
        </p:txBody>
      </p:sp>
      <p:sp>
        <p:nvSpPr>
          <p:cNvPr id="181" name="Google Shape;181;p2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182" name="Google Shape;182;p23"/>
          <p:cNvSpPr/>
          <p:nvPr/>
        </p:nvSpPr>
        <p:spPr>
          <a:xfrm>
            <a:off x="457200" y="3586125"/>
            <a:ext cx="3630300" cy="20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onstantia"/>
                <a:ea typeface="Constantia"/>
                <a:cs typeface="Constantia"/>
                <a:sym typeface="Constantia"/>
              </a:rPr>
              <a:t>Vegetative reproduction is a type of asexual reproduction in plants that relies on multi-cellular structures formed by the parent plant.  It has long been exploited in horticulture and agriculture, with various methods employed to multiply stocks of plants.</a:t>
            </a:r>
            <a:endParaRPr sz="2000"/>
          </a:p>
        </p:txBody>
      </p:sp>
      <p:pic>
        <p:nvPicPr>
          <p:cNvPr id="183" name="Google Shape;183;p23"/>
          <p:cNvPicPr preferRelativeResize="0"/>
          <p:nvPr/>
        </p:nvPicPr>
        <p:blipFill>
          <a:blip r:embed="rId3">
            <a:alphaModFix/>
          </a:blip>
          <a:stretch>
            <a:fillRect/>
          </a:stretch>
        </p:blipFill>
        <p:spPr>
          <a:xfrm>
            <a:off x="4327373" y="2029473"/>
            <a:ext cx="4629101" cy="2406475"/>
          </a:xfrm>
          <a:prstGeom prst="rect">
            <a:avLst/>
          </a:prstGeom>
          <a:noFill/>
          <a:ln>
            <a:noFill/>
          </a:ln>
        </p:spPr>
      </p:pic>
      <p:pic>
        <p:nvPicPr>
          <p:cNvPr id="184" name="Google Shape;184;p23"/>
          <p:cNvPicPr preferRelativeResize="0"/>
          <p:nvPr/>
        </p:nvPicPr>
        <p:blipFill>
          <a:blip r:embed="rId4">
            <a:alphaModFix/>
          </a:blip>
          <a:stretch>
            <a:fillRect/>
          </a:stretch>
        </p:blipFill>
        <p:spPr>
          <a:xfrm>
            <a:off x="4327363" y="4230725"/>
            <a:ext cx="4297281" cy="2406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US"/>
              <a:t>Asexual Reproduction</a:t>
            </a:r>
            <a:endParaRPr/>
          </a:p>
        </p:txBody>
      </p:sp>
      <p:sp>
        <p:nvSpPr>
          <p:cNvPr id="190" name="Google Shape;190;p24"/>
          <p:cNvSpPr txBox="1">
            <a:spLocks noGrp="1"/>
          </p:cNvSpPr>
          <p:nvPr>
            <p:ph type="body" idx="1"/>
          </p:nvPr>
        </p:nvSpPr>
        <p:spPr>
          <a:xfrm>
            <a:off x="457200" y="1935475"/>
            <a:ext cx="4861500" cy="43890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Budding</a:t>
            </a:r>
            <a:endParaRPr/>
          </a:p>
          <a:p>
            <a:pPr marL="0" lvl="0" indent="0" algn="l" rtl="0">
              <a:spcBef>
                <a:spcPts val="480"/>
              </a:spcBef>
              <a:spcAft>
                <a:spcPts val="0"/>
              </a:spcAft>
              <a:buNone/>
            </a:pPr>
            <a:r>
              <a:rPr lang="en-US">
                <a:solidFill>
                  <a:srgbClr val="000000"/>
                </a:solidFill>
              </a:rPr>
              <a:t>ex.</a:t>
            </a:r>
            <a:r>
              <a:rPr lang="en-US">
                <a:solidFill>
                  <a:srgbClr val="FF00FF"/>
                </a:solidFill>
              </a:rPr>
              <a:t> Hydra, daffodil, mushroom, and sea sponge</a:t>
            </a:r>
            <a:endParaRPr>
              <a:solidFill>
                <a:srgbClr val="FF00FF"/>
              </a:solidFill>
            </a:endParaRPr>
          </a:p>
          <a:p>
            <a:pPr marL="914400" lvl="2" indent="-246887" algn="l" rtl="0">
              <a:spcBef>
                <a:spcPts val="420"/>
              </a:spcBef>
              <a:spcAft>
                <a:spcPts val="0"/>
              </a:spcAft>
              <a:buSzPts val="1470"/>
              <a:buChar char="●"/>
            </a:pPr>
            <a:r>
              <a:rPr lang="en-US" u="sng">
                <a:solidFill>
                  <a:schemeClr val="hlink"/>
                </a:solidFill>
                <a:hlinkClick r:id="rId3"/>
              </a:rPr>
              <a:t>Movie</a:t>
            </a:r>
            <a:endParaRPr/>
          </a:p>
        </p:txBody>
      </p:sp>
      <p:sp>
        <p:nvSpPr>
          <p:cNvPr id="191" name="Google Shape;191;p2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9</a:t>
            </a:fld>
            <a:endParaRPr/>
          </a:p>
        </p:txBody>
      </p:sp>
      <p:pic>
        <p:nvPicPr>
          <p:cNvPr id="192" name="Google Shape;192;p24" descr="http://johnfriedmann.com/biogloss/hydra.jpg"/>
          <p:cNvPicPr preferRelativeResize="0"/>
          <p:nvPr/>
        </p:nvPicPr>
        <p:blipFill rotWithShape="1">
          <a:blip r:embed="rId4">
            <a:alphaModFix/>
          </a:blip>
          <a:srcRect/>
          <a:stretch/>
        </p:blipFill>
        <p:spPr>
          <a:xfrm>
            <a:off x="4572000" y="2894200"/>
            <a:ext cx="2628900" cy="3430394"/>
          </a:xfrm>
          <a:prstGeom prst="rect">
            <a:avLst/>
          </a:prstGeom>
          <a:noFill/>
          <a:ln>
            <a:noFill/>
          </a:ln>
        </p:spPr>
      </p:pic>
      <p:pic>
        <p:nvPicPr>
          <p:cNvPr id="193" name="Google Shape;193;p24" descr="http://johnfriedmann.com/biogloss/budding.jpg"/>
          <p:cNvPicPr preferRelativeResize="0"/>
          <p:nvPr/>
        </p:nvPicPr>
        <p:blipFill rotWithShape="1">
          <a:blip r:embed="rId5">
            <a:alphaModFix/>
          </a:blip>
          <a:srcRect/>
          <a:stretch/>
        </p:blipFill>
        <p:spPr>
          <a:xfrm rot="3976980">
            <a:off x="6298000" y="661300"/>
            <a:ext cx="3333750" cy="2105026"/>
          </a:xfrm>
          <a:prstGeom prst="rect">
            <a:avLst/>
          </a:prstGeom>
          <a:noFill/>
          <a:ln>
            <a:noFill/>
          </a:ln>
        </p:spPr>
      </p:pic>
      <p:sp>
        <p:nvSpPr>
          <p:cNvPr id="194" name="Google Shape;194;p24"/>
          <p:cNvSpPr/>
          <p:nvPr/>
        </p:nvSpPr>
        <p:spPr>
          <a:xfrm>
            <a:off x="228600" y="3810000"/>
            <a:ext cx="4183800" cy="254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onstantia"/>
                <a:ea typeface="Constantia"/>
                <a:cs typeface="Constantia"/>
                <a:sym typeface="Constantia"/>
              </a:rPr>
              <a:t>Budding is a means of asexual reproduction whereby a new individual develops from an </a:t>
            </a:r>
            <a:r>
              <a:rPr lang="en-US" sz="2000">
                <a:solidFill>
                  <a:srgbClr val="FF00FF"/>
                </a:solidFill>
                <a:latin typeface="Constantia"/>
                <a:ea typeface="Constantia"/>
                <a:cs typeface="Constantia"/>
                <a:sym typeface="Constantia"/>
              </a:rPr>
              <a:t>outgrowth</a:t>
            </a:r>
            <a:r>
              <a:rPr lang="en-US" sz="2000">
                <a:solidFill>
                  <a:schemeClr val="dk1"/>
                </a:solidFill>
                <a:latin typeface="Constantia"/>
                <a:ea typeface="Constantia"/>
                <a:cs typeface="Constantia"/>
                <a:sym typeface="Constantia"/>
              </a:rPr>
              <a:t> of a parent, </a:t>
            </a:r>
            <a:r>
              <a:rPr lang="en-US" sz="2000">
                <a:solidFill>
                  <a:srgbClr val="FF00FF"/>
                </a:solidFill>
                <a:latin typeface="Constantia"/>
                <a:ea typeface="Constantia"/>
                <a:cs typeface="Constantia"/>
                <a:sym typeface="Constantia"/>
              </a:rPr>
              <a:t>splits</a:t>
            </a:r>
            <a:r>
              <a:rPr lang="en-US" sz="2000">
                <a:solidFill>
                  <a:schemeClr val="dk1"/>
                </a:solidFill>
                <a:latin typeface="Constantia"/>
                <a:ea typeface="Constantia"/>
                <a:cs typeface="Constantia"/>
                <a:sym typeface="Constantia"/>
              </a:rPr>
              <a:t> off, and lives independently.</a:t>
            </a:r>
            <a:endParaRPr sz="2000"/>
          </a:p>
        </p:txBody>
      </p:sp>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1329</Words>
  <Application>Microsoft Office PowerPoint</Application>
  <PresentationFormat>On-screen Show (4:3)</PresentationFormat>
  <Paragraphs>324</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Noto Sans Symbols</vt:lpstr>
      <vt:lpstr>Calibri</vt:lpstr>
      <vt:lpstr>Century Schoolbook</vt:lpstr>
      <vt:lpstr>Constantia</vt:lpstr>
      <vt:lpstr>Arial</vt:lpstr>
      <vt:lpstr>Flow</vt:lpstr>
      <vt:lpstr>Flow</vt:lpstr>
      <vt:lpstr>Science Starter: Continue working on the vocabulary foldable.  (Due Wednesday)</vt:lpstr>
      <vt:lpstr>PowerPoint Presentation</vt:lpstr>
      <vt:lpstr>VOCABULARY FOLDABLE       (DUE WEDNESDAY) 1.  Good Things 2.  Social Contract Rater 3.  Asexual Reproduction Notes 4.  Sexual Reproduction Notes 4.  Asexual &amp; Sexual Reproduction Video 5.  Launch</vt:lpstr>
      <vt:lpstr>Asexual vs. Sexual Reproduction</vt:lpstr>
      <vt:lpstr>What’s the Difference!</vt:lpstr>
      <vt:lpstr>Asexual Reproduction</vt:lpstr>
      <vt:lpstr>Asexual Reproduction</vt:lpstr>
      <vt:lpstr>Asexual Reproduction</vt:lpstr>
      <vt:lpstr>Asexual Reproduction</vt:lpstr>
      <vt:lpstr>Asexual Reproduction</vt:lpstr>
      <vt:lpstr>Asexual Reproduction</vt:lpstr>
      <vt:lpstr>Asexual Reproduction</vt:lpstr>
      <vt:lpstr>Launch</vt:lpstr>
      <vt:lpstr>Science Starter:  Turn in Vocabulary Foldable  Handout--Types of Asexual Reproduction  Cut out terms and pictures Keep definitions in order and glue to red paper Use notes to match terms, definitions and pictures</vt:lpstr>
      <vt:lpstr>1.  Good Things 2.  Social Contract Rater 3.  Sexual Reproduction Notes 4.  Asexual &amp; Sexual Reproduction Video 5.  Launch</vt:lpstr>
      <vt:lpstr>Day 2 </vt:lpstr>
      <vt:lpstr>Sexual Reproduction</vt:lpstr>
      <vt:lpstr>Sexual Reproduction</vt:lpstr>
      <vt:lpstr>Sexual Reproduction</vt:lpstr>
      <vt:lpstr>Sexual Reproduction</vt:lpstr>
      <vt:lpstr>Sexual Reproduction Summary</vt:lpstr>
      <vt:lpstr>Sexual Reproduction</vt:lpstr>
      <vt:lpstr>Which is Better? It depends!</vt:lpstr>
      <vt:lpstr>Amoeba Sisters Video and Notes Page</vt:lpstr>
      <vt:lpstr>Launch</vt:lpstr>
      <vt:lpstr>Science Starter: Finish Amoeba Sisters Video Notes  Page (turn in for a grade)</vt:lpstr>
      <vt:lpstr>1.  Good Things 2.  Social Contract Rater 3.  Question of the day: What is your favorite animal? 4.  Venn Diagram Comparing Asexual and Sexual Reproduction 5.  Asexual &amp; Sexual  Reproduction Video 5.  Launch</vt:lpstr>
      <vt:lpstr>Venn Diagram Handout-- You may work with a partner</vt:lpstr>
      <vt:lpstr>Summarize</vt:lpstr>
      <vt:lpstr>Launch</vt:lpstr>
      <vt:lpstr>Science Starter: Study for Asexual vs. Sexual Reproduction Quiz</vt:lpstr>
      <vt:lpstr>1.  Good Things 2.  Social Contract Rater 3.  Turn in the following:  Asexual Reproduction Notes Sexual Reproduction Notes Venn Diagram Comparing Asexual and Sexual Reproduction 4.  Quiz over Asexual and Sexual Reproduction   Mark each statement as either Asexual or Sexual Reproduction Turn in the Quiz and pick up the Fun Bugs Activity.   5.  Fun Bug Activity--Follow the instructions on the page 6.  Launch</vt:lpstr>
      <vt:lpstr>Launch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Starter: Continue working on the vocabulary foldable.  (Due Wednesday)</dc:title>
  <dc:creator>Amy_Hinds</dc:creator>
  <cp:lastModifiedBy>Amy_Hinds</cp:lastModifiedBy>
  <cp:revision>1</cp:revision>
  <dcterms:modified xsi:type="dcterms:W3CDTF">2018-11-27T19:56:19Z</dcterms:modified>
</cp:coreProperties>
</file>