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5" r:id="rId1"/>
  </p:sldMasterIdLst>
  <p:notesMasterIdLst>
    <p:notesMasterId r:id="rId28"/>
  </p:notesMasterIdLst>
  <p:sldIdLst>
    <p:sldId id="256" r:id="rId2"/>
    <p:sldId id="257" r:id="rId3"/>
    <p:sldId id="259" r:id="rId4"/>
    <p:sldId id="301" r:id="rId5"/>
    <p:sldId id="262" r:id="rId6"/>
    <p:sldId id="284" r:id="rId7"/>
    <p:sldId id="289" r:id="rId8"/>
    <p:sldId id="293" r:id="rId9"/>
    <p:sldId id="302" r:id="rId10"/>
    <p:sldId id="294" r:id="rId11"/>
    <p:sldId id="285" r:id="rId12"/>
    <p:sldId id="290" r:id="rId13"/>
    <p:sldId id="295" r:id="rId14"/>
    <p:sldId id="303" r:id="rId15"/>
    <p:sldId id="296" r:id="rId16"/>
    <p:sldId id="286" r:id="rId17"/>
    <p:sldId id="287" r:id="rId18"/>
    <p:sldId id="291" r:id="rId19"/>
    <p:sldId id="297" r:id="rId20"/>
    <p:sldId id="304" r:id="rId21"/>
    <p:sldId id="298" r:id="rId22"/>
    <p:sldId id="288" r:id="rId23"/>
    <p:sldId id="292" r:id="rId24"/>
    <p:sldId id="299" r:id="rId25"/>
    <p:sldId id="305" r:id="rId26"/>
    <p:sldId id="300" r:id="rId27"/>
  </p:sldIdLst>
  <p:sldSz cx="9144000" cy="6858000" type="screen4x3"/>
  <p:notesSz cx="6858000" cy="9144000"/>
  <p:embeddedFontLst>
    <p:embeddedFont>
      <p:font typeface="Roboto Slab" panose="020B0604020202020204" charset="0"/>
      <p:regular r:id="rId29"/>
      <p:bold r:id="rId30"/>
    </p:embeddedFont>
    <p:embeddedFont>
      <p:font typeface="Roboto" panose="020B0604020202020204" charset="0"/>
      <p:regular r:id="rId31"/>
      <p:bold r:id="rId32"/>
      <p:italic r:id="rId33"/>
      <p:boldItalic r:id="rId34"/>
    </p:embeddedFont>
    <p:embeddedFont>
      <p:font typeface="Oxygen" panose="020B0604020202020204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C308D0-F6D2-4B57-A066-90D9AC94AD20}">
  <a:tblStyle styleId="{E0C308D0-F6D2-4B57-A066-90D9AC94AD2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7608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786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0348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9506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8260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6142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2611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8194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5806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2026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90475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8377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4335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4042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7208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2013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5388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7650" y="3501375"/>
            <a:ext cx="9144000" cy="2515500"/>
          </a:xfrm>
          <a:prstGeom prst="rect">
            <a:avLst/>
          </a:prstGeom>
          <a:solidFill>
            <a:srgbClr val="004430">
              <a:alpha val="5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9175" y="3951150"/>
            <a:ext cx="65982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0" y="5687975"/>
            <a:ext cx="9197400" cy="1177900"/>
            <a:chOff x="0" y="5687975"/>
            <a:chExt cx="9197400" cy="1177900"/>
          </a:xfrm>
        </p:grpSpPr>
        <p:sp>
          <p:nvSpPr>
            <p:cNvPr id="13" name="Google Shape;13;p2"/>
            <p:cNvSpPr/>
            <p:nvPr/>
          </p:nvSpPr>
          <p:spPr>
            <a:xfrm>
              <a:off x="0" y="5948175"/>
              <a:ext cx="9197400" cy="917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72200" y="5687975"/>
              <a:ext cx="703500" cy="3363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-7650" y="2331875"/>
            <a:ext cx="9159300" cy="4526125"/>
          </a:xfrm>
          <a:custGeom>
            <a:avLst/>
            <a:gdLst/>
            <a:ahLst/>
            <a:cxnLst/>
            <a:rect l="l" t="t" r="r" b="b"/>
            <a:pathLst>
              <a:path w="366372" h="181045" extrusionOk="0">
                <a:moveTo>
                  <a:pt x="0" y="0"/>
                </a:moveTo>
                <a:lnTo>
                  <a:pt x="0" y="181045"/>
                </a:lnTo>
                <a:lnTo>
                  <a:pt x="366372" y="181045"/>
                </a:lnTo>
                <a:lnTo>
                  <a:pt x="366372" y="0"/>
                </a:lnTo>
                <a:lnTo>
                  <a:pt x="59329" y="0"/>
                </a:lnTo>
                <a:lnTo>
                  <a:pt x="45720" y="13609"/>
                </a:lnTo>
                <a:lnTo>
                  <a:pt x="32264" y="1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884073" y="2888416"/>
            <a:ext cx="56601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884073" y="4243950"/>
            <a:ext cx="56601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3000"/>
              <a:buNone/>
              <a:defRPr sz="3000">
                <a:solidFill>
                  <a:srgbClr val="B7B7B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(sea)">
  <p:cSld name="TITLE_AND_BODY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-275" y="-75"/>
            <a:ext cx="9144000" cy="6858000"/>
          </a:xfrm>
          <a:prstGeom prst="rect">
            <a:avLst/>
          </a:prstGeom>
          <a:noFill/>
          <a:ln w="228600" cap="flat" cmpd="sng">
            <a:solidFill>
              <a:srgbClr val="539EB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257425" y="2278854"/>
            <a:ext cx="6153300" cy="421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539EB9"/>
              </a:buClr>
              <a:buSzPts val="2400"/>
              <a:buChar char="◍"/>
              <a:defRPr sz="24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36" name="Google Shape;36;p6" descr="Sea, Ocean, Infinity, Wide,"/>
          <p:cNvPicPr preferRelativeResize="0"/>
          <p:nvPr/>
        </p:nvPicPr>
        <p:blipFill rotWithShape="1">
          <a:blip r:embed="rId2">
            <a:alphaModFix/>
          </a:blip>
          <a:srcRect l="12148" t="41829" r="47083" b="28534"/>
          <a:stretch/>
        </p:blipFill>
        <p:spPr>
          <a:xfrm>
            <a:off x="-118825" y="859450"/>
            <a:ext cx="2061925" cy="11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80577" y="6333125"/>
            <a:ext cx="452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(sky)">
  <p:cSld name="TITLE_AND_BODY_1_1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-275" y="-75"/>
            <a:ext cx="9144000" cy="6858000"/>
          </a:xfrm>
          <a:prstGeom prst="rect">
            <a:avLst/>
          </a:prstGeom>
          <a:noFill/>
          <a:ln w="228600" cap="flat" cmpd="sng">
            <a:solidFill>
              <a:srgbClr val="689EE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2257425" y="2278854"/>
            <a:ext cx="6153300" cy="421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689EE1"/>
              </a:buClr>
              <a:buSzPts val="2400"/>
              <a:buChar char="◍"/>
              <a:defRPr sz="24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pic>
        <p:nvPicPr>
          <p:cNvPr id="42" name="Google Shape;42;p7" descr="Sea, Ocean, Infinity, Wide,"/>
          <p:cNvPicPr preferRelativeResize="0"/>
          <p:nvPr/>
        </p:nvPicPr>
        <p:blipFill rotWithShape="1">
          <a:blip r:embed="rId2">
            <a:alphaModFix/>
          </a:blip>
          <a:srcRect l="12148" t="41829" r="47083" b="28534"/>
          <a:stretch/>
        </p:blipFill>
        <p:spPr>
          <a:xfrm>
            <a:off x="-118825" y="859450"/>
            <a:ext cx="2061925" cy="11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 descr="Flat land, big sky, Wicken Fen"/>
          <p:cNvPicPr preferRelativeResize="0"/>
          <p:nvPr/>
        </p:nvPicPr>
        <p:blipFill rotWithShape="1">
          <a:blip r:embed="rId3">
            <a:alphaModFix/>
          </a:blip>
          <a:srcRect l="17543" t="27744" r="33752" b="32456"/>
          <a:stretch/>
        </p:blipFill>
        <p:spPr>
          <a:xfrm>
            <a:off x="-118825" y="859450"/>
            <a:ext cx="2061925" cy="112412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480577" y="6333125"/>
            <a:ext cx="452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(leaf)" type="twoColTx">
  <p:cSld name="TITLE_AND_TWO_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-275" y="-75"/>
            <a:ext cx="9144000" cy="6858000"/>
          </a:xfrm>
          <a:prstGeom prst="rect">
            <a:avLst/>
          </a:prstGeom>
          <a:noFill/>
          <a:ln w="228600" cap="flat" cmpd="sng">
            <a:solidFill>
              <a:srgbClr val="8EC64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" name="Google Shape;47;p8" descr="File:Green leaf leaves.jpg"/>
          <p:cNvPicPr preferRelativeResize="0"/>
          <p:nvPr/>
        </p:nvPicPr>
        <p:blipFill rotWithShape="1">
          <a:blip r:embed="rId2">
            <a:alphaModFix/>
          </a:blip>
          <a:srcRect l="23060" t="43020" r="25498" b="19584"/>
          <a:stretch/>
        </p:blipFill>
        <p:spPr>
          <a:xfrm rot="10800000">
            <a:off x="-118827" y="859451"/>
            <a:ext cx="2061927" cy="1124124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2257425" y="2352675"/>
            <a:ext cx="3120900" cy="421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◍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5566073" y="2352675"/>
            <a:ext cx="3120900" cy="421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◍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480577" y="6333125"/>
            <a:ext cx="452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 (sea)">
  <p:cSld name="TITLE_AND_TWO_COLUMNS_2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-275" y="-75"/>
            <a:ext cx="9144000" cy="6858000"/>
          </a:xfrm>
          <a:prstGeom prst="rect">
            <a:avLst/>
          </a:prstGeom>
          <a:noFill/>
          <a:ln w="228600" cap="flat" cmpd="sng">
            <a:solidFill>
              <a:srgbClr val="539EB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9" descr="Sea, Ocean, Infinity, Wide,"/>
          <p:cNvPicPr preferRelativeResize="0"/>
          <p:nvPr/>
        </p:nvPicPr>
        <p:blipFill rotWithShape="1">
          <a:blip r:embed="rId2">
            <a:alphaModFix/>
          </a:blip>
          <a:srcRect l="12148" t="41829" r="47083" b="28534"/>
          <a:stretch/>
        </p:blipFill>
        <p:spPr>
          <a:xfrm>
            <a:off x="-118825" y="859450"/>
            <a:ext cx="2061925" cy="11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2257425" y="2352675"/>
            <a:ext cx="3120900" cy="421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539EB9"/>
              </a:buClr>
              <a:buSzPts val="1800"/>
              <a:buChar char="◍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5566073" y="2352675"/>
            <a:ext cx="3120900" cy="421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539EB9"/>
              </a:buClr>
              <a:buSzPts val="1800"/>
              <a:buChar char="◍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39EB9"/>
              </a:buClr>
              <a:buSzPts val="2400"/>
              <a:buNone/>
              <a:defRPr>
                <a:solidFill>
                  <a:srgbClr val="539EB9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480577" y="6333125"/>
            <a:ext cx="452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 (sky)">
  <p:cSld name="TITLE_AND_TWO_COLUMNS_1_1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/>
          <p:nvPr/>
        </p:nvSpPr>
        <p:spPr>
          <a:xfrm>
            <a:off x="-275" y="-75"/>
            <a:ext cx="9144000" cy="6858000"/>
          </a:xfrm>
          <a:prstGeom prst="rect">
            <a:avLst/>
          </a:prstGeom>
          <a:noFill/>
          <a:ln w="228600" cap="flat" cmpd="sng">
            <a:solidFill>
              <a:srgbClr val="689EE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" name="Google Shape;84;p13" descr="Flat land, big sky, Wicken Fen"/>
          <p:cNvPicPr preferRelativeResize="0"/>
          <p:nvPr/>
        </p:nvPicPr>
        <p:blipFill rotWithShape="1">
          <a:blip r:embed="rId2">
            <a:alphaModFix/>
          </a:blip>
          <a:srcRect l="17543" t="27744" r="33752" b="32456"/>
          <a:stretch/>
        </p:blipFill>
        <p:spPr>
          <a:xfrm>
            <a:off x="-118825" y="859450"/>
            <a:ext cx="2061925" cy="112412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2257426" y="2486025"/>
            <a:ext cx="2051700" cy="408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689EE1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2"/>
          </p:nvPr>
        </p:nvSpPr>
        <p:spPr>
          <a:xfrm>
            <a:off x="4414202" y="2486025"/>
            <a:ext cx="2051700" cy="408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689EE1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3"/>
          </p:nvPr>
        </p:nvSpPr>
        <p:spPr>
          <a:xfrm>
            <a:off x="6570979" y="2486025"/>
            <a:ext cx="2051700" cy="408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689EE1"/>
              </a:buClr>
              <a:buSzPts val="1400"/>
              <a:buChar char="◍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400"/>
              <a:buChar char="○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400"/>
              <a:buChar char="■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2257425" y="1183300"/>
            <a:ext cx="6153300" cy="969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89EE1"/>
              </a:buClr>
              <a:buSzPts val="2400"/>
              <a:buNone/>
              <a:defRPr>
                <a:solidFill>
                  <a:srgbClr val="689EE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480577" y="6333125"/>
            <a:ext cx="452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sea)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/>
          <p:nvPr/>
        </p:nvSpPr>
        <p:spPr>
          <a:xfrm>
            <a:off x="261900" y="277350"/>
            <a:ext cx="8620200" cy="6303300"/>
          </a:xfrm>
          <a:prstGeom prst="rect">
            <a:avLst/>
          </a:prstGeom>
          <a:solidFill>
            <a:srgbClr val="539EB9">
              <a:alpha val="8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4345650" y="6580650"/>
            <a:ext cx="452700" cy="2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EC641"/>
              </a:buClr>
              <a:buSzPts val="2400"/>
              <a:buFont typeface="Roboto Slab"/>
              <a:buNone/>
              <a:defRPr sz="2400" b="1">
                <a:solidFill>
                  <a:srgbClr val="8EC64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"/>
              <a:buNone/>
              <a:defRPr sz="2400" b="1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8EC641"/>
              </a:buClr>
              <a:buSzPts val="3000"/>
              <a:buFont typeface="Roboto"/>
              <a:buChar char="◍"/>
              <a:defRPr sz="30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8EC641"/>
              </a:buClr>
              <a:buSzPts val="2400"/>
              <a:buFont typeface="Roboto"/>
              <a:buChar char="○"/>
              <a:defRPr sz="24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8EC641"/>
              </a:buClr>
              <a:buSzPts val="2400"/>
              <a:buFont typeface="Roboto"/>
              <a:buChar char="■"/>
              <a:defRPr sz="24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8EC641"/>
              </a:buClr>
              <a:buSzPts val="1800"/>
              <a:buFont typeface="Roboto"/>
              <a:buChar char="●"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8EC641"/>
              </a:buClr>
              <a:buSzPts val="1800"/>
              <a:buFont typeface="Roboto"/>
              <a:buChar char="○"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Char char="■"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Char char="●"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Char char="○"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"/>
              <a:buChar char="■"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77" y="6333125"/>
            <a:ext cx="452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9" r:id="rId7"/>
    <p:sldLayoutId id="2147483664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dpuzzle.com/media/5c351cf52d9dd040eee6be59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dpuzzle.com/media/5c351cf52d9dd040eee6be59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dpuzzle.com/media/5c351cf52d9dd040eee6be59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puzzle.com/media/5c351cf52d9dd040eee6be5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dpuzzle.com/media/5c351cf52d9dd040eee6be5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ctrTitle"/>
          </p:nvPr>
        </p:nvSpPr>
        <p:spPr>
          <a:xfrm>
            <a:off x="55417" y="44153"/>
            <a:ext cx="6137565" cy="967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 smtClean="0"/>
              <a:t>2</a:t>
            </a:r>
            <a:r>
              <a:rPr lang="en" sz="1800" u="sng" baseline="30000" dirty="0" smtClean="0"/>
              <a:t>nd</a:t>
            </a:r>
            <a:r>
              <a:rPr lang="en" sz="1800" u="sng" dirty="0" smtClean="0"/>
              <a:t> Period Science Starter:  </a:t>
            </a:r>
            <a:br>
              <a:rPr lang="en" sz="1800" u="sng" dirty="0" smtClean="0"/>
            </a:br>
            <a:r>
              <a:rPr lang="en" sz="1800" b="0" dirty="0" smtClean="0"/>
              <a:t>1.  Pick up a Silly Science Paper</a:t>
            </a:r>
            <a:r>
              <a:rPr lang="en" sz="1800" u="sng" dirty="0" smtClean="0"/>
              <a:t/>
            </a:r>
            <a:br>
              <a:rPr lang="en" sz="1800" u="sng" dirty="0" smtClean="0"/>
            </a:br>
            <a:r>
              <a:rPr lang="en" sz="1800" dirty="0" smtClean="0"/>
              <a:t>2.  Find your seat based on the chart below.</a:t>
            </a:r>
            <a:endParaRPr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317676" y="124686"/>
            <a:ext cx="2632364" cy="30777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Wednesday January 9, 2019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407758"/>
              </p:ext>
            </p:extLst>
          </p:nvPr>
        </p:nvGraphicFramePr>
        <p:xfrm>
          <a:off x="1454733" y="1094503"/>
          <a:ext cx="6871856" cy="56997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904426">
                  <a:extLst>
                    <a:ext uri="{9D8B030D-6E8A-4147-A177-3AD203B41FA5}">
                      <a16:colId xmlns:a16="http://schemas.microsoft.com/office/drawing/2014/main" val="3998008181"/>
                    </a:ext>
                  </a:extLst>
                </a:gridCol>
                <a:gridCol w="1050341">
                  <a:extLst>
                    <a:ext uri="{9D8B030D-6E8A-4147-A177-3AD203B41FA5}">
                      <a16:colId xmlns:a16="http://schemas.microsoft.com/office/drawing/2014/main" val="611461183"/>
                    </a:ext>
                  </a:extLst>
                </a:gridCol>
                <a:gridCol w="1050341">
                  <a:extLst>
                    <a:ext uri="{9D8B030D-6E8A-4147-A177-3AD203B41FA5}">
                      <a16:colId xmlns:a16="http://schemas.microsoft.com/office/drawing/2014/main" val="1004325220"/>
                    </a:ext>
                  </a:extLst>
                </a:gridCol>
                <a:gridCol w="1050341">
                  <a:extLst>
                    <a:ext uri="{9D8B030D-6E8A-4147-A177-3AD203B41FA5}">
                      <a16:colId xmlns:a16="http://schemas.microsoft.com/office/drawing/2014/main" val="347222223"/>
                    </a:ext>
                  </a:extLst>
                </a:gridCol>
                <a:gridCol w="1070733">
                  <a:extLst>
                    <a:ext uri="{9D8B030D-6E8A-4147-A177-3AD203B41FA5}">
                      <a16:colId xmlns:a16="http://schemas.microsoft.com/office/drawing/2014/main" val="2336969973"/>
                    </a:ext>
                  </a:extLst>
                </a:gridCol>
                <a:gridCol w="1745674">
                  <a:extLst>
                    <a:ext uri="{9D8B030D-6E8A-4147-A177-3AD203B41FA5}">
                      <a16:colId xmlns:a16="http://schemas.microsoft.com/office/drawing/2014/main" val="1487294521"/>
                    </a:ext>
                  </a:extLst>
                </a:gridCol>
              </a:tblGrid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Seat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</a:p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Seat </a:t>
                      </a:r>
                    </a:p>
                    <a:p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</a:p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368879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Cymone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Bryten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988219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Alyssa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Mason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76506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Dominique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Scotty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852327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Logan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Aiden</a:t>
                      </a:r>
                      <a:r>
                        <a:rPr lang="en-US" baseline="0" dirty="0" smtClean="0"/>
                        <a:t> B.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671112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Destiny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300891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Zoey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Nadia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369990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Vianna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343975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Zora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Latrail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194757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841720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Isabella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480429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Bethlisha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Wilson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315327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Malik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806628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Mallory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281035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Aidan</a:t>
                      </a:r>
                      <a:r>
                        <a:rPr lang="en-US" baseline="0" dirty="0" smtClean="0"/>
                        <a:t> H.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788866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537401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105508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Kinsley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3701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>
            <a:spLocks noGrp="1"/>
          </p:cNvSpPr>
          <p:nvPr>
            <p:ph type="ctrTitle" idx="4294967295"/>
          </p:nvPr>
        </p:nvSpPr>
        <p:spPr>
          <a:xfrm>
            <a:off x="1747800" y="1930150"/>
            <a:ext cx="5648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>
                <a:solidFill>
                  <a:srgbClr val="FFFFFF"/>
                </a:solidFill>
              </a:rPr>
              <a:t>Launch</a:t>
            </a:r>
            <a:endParaRPr sz="4800" dirty="0">
              <a:solidFill>
                <a:srgbClr val="FFFFFF"/>
              </a:solidFill>
            </a:endParaRPr>
          </a:p>
        </p:txBody>
      </p:sp>
      <p:sp>
        <p:nvSpPr>
          <p:cNvPr id="154" name="Google Shape;154;p25"/>
          <p:cNvSpPr txBox="1">
            <a:spLocks noGrp="1"/>
          </p:cNvSpPr>
          <p:nvPr>
            <p:ph type="subTitle" idx="4294967295"/>
          </p:nvPr>
        </p:nvSpPr>
        <p:spPr>
          <a:xfrm>
            <a:off x="1747800" y="3529571"/>
            <a:ext cx="5648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rgbClr val="FFFFFF"/>
                </a:solidFill>
              </a:rPr>
              <a:t>Do the right thing even when no one is looking.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" sz="4000" dirty="0" smtClean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rgbClr val="FFFFFF"/>
                </a:solidFill>
              </a:rPr>
              <a:t>It’s called integrity.</a:t>
            </a:r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155" name="Google Shape;155;p25"/>
          <p:cNvSpPr/>
          <p:nvPr/>
        </p:nvSpPr>
        <p:spPr>
          <a:xfrm>
            <a:off x="3797997" y="883935"/>
            <a:ext cx="1548004" cy="154792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sldNum" idx="12"/>
          </p:nvPr>
        </p:nvSpPr>
        <p:spPr>
          <a:xfrm>
            <a:off x="4345650" y="6580650"/>
            <a:ext cx="452700" cy="2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935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ctrTitle"/>
          </p:nvPr>
        </p:nvSpPr>
        <p:spPr>
          <a:xfrm>
            <a:off x="55417" y="44153"/>
            <a:ext cx="6137565" cy="967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 smtClean="0"/>
              <a:t>4</a:t>
            </a:r>
            <a:r>
              <a:rPr lang="en" sz="1800" u="sng" baseline="30000" dirty="0" smtClean="0"/>
              <a:t>th</a:t>
            </a:r>
            <a:r>
              <a:rPr lang="en" sz="1800" u="sng" dirty="0" smtClean="0"/>
              <a:t>  </a:t>
            </a:r>
            <a:r>
              <a:rPr lang="en" sz="1800" u="sng" dirty="0" smtClean="0"/>
              <a:t>Period Science Starter:  </a:t>
            </a:r>
            <a:br>
              <a:rPr lang="en" sz="1800" u="sng" dirty="0" smtClean="0"/>
            </a:br>
            <a:r>
              <a:rPr lang="en" sz="1800" b="0" dirty="0" smtClean="0"/>
              <a:t>1.  Pick up a Silly Science Paper</a:t>
            </a:r>
            <a:r>
              <a:rPr lang="en" sz="1800" u="sng" dirty="0" smtClean="0"/>
              <a:t/>
            </a:r>
            <a:br>
              <a:rPr lang="en" sz="1800" u="sng" dirty="0" smtClean="0"/>
            </a:br>
            <a:r>
              <a:rPr lang="en" sz="1800" dirty="0" smtClean="0"/>
              <a:t>2.  Find your seat based on the chart below.</a:t>
            </a:r>
            <a:endParaRPr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317676" y="124686"/>
            <a:ext cx="2632364" cy="30777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Wednesday January 9, 2019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661210"/>
              </p:ext>
            </p:extLst>
          </p:nvPr>
        </p:nvGraphicFramePr>
        <p:xfrm>
          <a:off x="1371600" y="1094503"/>
          <a:ext cx="6871856" cy="56997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904426">
                  <a:extLst>
                    <a:ext uri="{9D8B030D-6E8A-4147-A177-3AD203B41FA5}">
                      <a16:colId xmlns:a16="http://schemas.microsoft.com/office/drawing/2014/main" val="3998008181"/>
                    </a:ext>
                  </a:extLst>
                </a:gridCol>
                <a:gridCol w="1050341">
                  <a:extLst>
                    <a:ext uri="{9D8B030D-6E8A-4147-A177-3AD203B41FA5}">
                      <a16:colId xmlns:a16="http://schemas.microsoft.com/office/drawing/2014/main" val="611461183"/>
                    </a:ext>
                  </a:extLst>
                </a:gridCol>
                <a:gridCol w="1050341">
                  <a:extLst>
                    <a:ext uri="{9D8B030D-6E8A-4147-A177-3AD203B41FA5}">
                      <a16:colId xmlns:a16="http://schemas.microsoft.com/office/drawing/2014/main" val="1004325220"/>
                    </a:ext>
                  </a:extLst>
                </a:gridCol>
                <a:gridCol w="1050341">
                  <a:extLst>
                    <a:ext uri="{9D8B030D-6E8A-4147-A177-3AD203B41FA5}">
                      <a16:colId xmlns:a16="http://schemas.microsoft.com/office/drawing/2014/main" val="347222223"/>
                    </a:ext>
                  </a:extLst>
                </a:gridCol>
                <a:gridCol w="1070733">
                  <a:extLst>
                    <a:ext uri="{9D8B030D-6E8A-4147-A177-3AD203B41FA5}">
                      <a16:colId xmlns:a16="http://schemas.microsoft.com/office/drawing/2014/main" val="2336969973"/>
                    </a:ext>
                  </a:extLst>
                </a:gridCol>
                <a:gridCol w="1745674">
                  <a:extLst>
                    <a:ext uri="{9D8B030D-6E8A-4147-A177-3AD203B41FA5}">
                      <a16:colId xmlns:a16="http://schemas.microsoft.com/office/drawing/2014/main" val="1487294521"/>
                    </a:ext>
                  </a:extLst>
                </a:gridCol>
              </a:tblGrid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Seat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</a:p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Seat </a:t>
                      </a:r>
                    </a:p>
                    <a:p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</a:p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368879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Janelle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Jason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988219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76506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TJ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852327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Awab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Abby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671112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Cassie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Lexi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300891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Ricky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369990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Nolan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Joaquin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343975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Miriam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Alex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194757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Eduardo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841720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Alyssa</a:t>
                      </a:r>
                      <a:r>
                        <a:rPr lang="en-US" baseline="0" dirty="0" smtClean="0"/>
                        <a:t> 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480429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Maricela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315327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Bella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Israa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806628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Alyssa R.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Kiana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281035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Aniyah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Anthony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788866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Kylie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537401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105508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Salahadin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370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985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sldNum" idx="12"/>
          </p:nvPr>
        </p:nvSpPr>
        <p:spPr>
          <a:xfrm>
            <a:off x="8480577" y="6333125"/>
            <a:ext cx="452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425" y="429491"/>
            <a:ext cx="6153300" cy="1723109"/>
          </a:xfrm>
        </p:spPr>
        <p:txBody>
          <a:bodyPr/>
          <a:lstStyle/>
          <a:p>
            <a:r>
              <a:rPr lang="en-US" u="sng" dirty="0" smtClean="0"/>
              <a:t>Write the following dates in your agenda: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1/11—Dichotomous Key Assessment</a:t>
            </a:r>
            <a:br>
              <a:rPr lang="en-US" dirty="0" smtClean="0"/>
            </a:br>
            <a:r>
              <a:rPr lang="en-US" dirty="0" smtClean="0"/>
              <a:t>1/28—Unit 5 Part 1 Vocabulary </a:t>
            </a:r>
            <a:r>
              <a:rPr lang="en-US" dirty="0" err="1" smtClean="0"/>
              <a:t>Quizizz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1/29—Unit 5 Part 1 DCA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1891" y="2590800"/>
            <a:ext cx="7898686" cy="3970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Learning Target:</a:t>
            </a:r>
          </a:p>
          <a:p>
            <a:r>
              <a:rPr lang="en-US" sz="2800" i="1" dirty="0" smtClean="0"/>
              <a:t>I will learn how to classify organisms.</a:t>
            </a:r>
          </a:p>
          <a:p>
            <a:endParaRPr lang="en-US" sz="2800" i="1" dirty="0" smtClean="0"/>
          </a:p>
          <a:p>
            <a:endParaRPr lang="en-US" sz="2800" i="1" dirty="0"/>
          </a:p>
          <a:p>
            <a:endParaRPr lang="en-US" sz="2800" i="1" dirty="0" smtClean="0"/>
          </a:p>
          <a:p>
            <a:endParaRPr lang="en-US" sz="2800" i="1" dirty="0"/>
          </a:p>
          <a:p>
            <a:endParaRPr lang="en-US" sz="2800" i="1" dirty="0" smtClean="0"/>
          </a:p>
          <a:p>
            <a:r>
              <a:rPr lang="en-US" sz="2800" dirty="0" smtClean="0"/>
              <a:t>Success Criteria:</a:t>
            </a:r>
          </a:p>
          <a:p>
            <a:r>
              <a:rPr lang="en-US" sz="2800" i="1" dirty="0" smtClean="0"/>
              <a:t>I can read a dichotomous key.</a:t>
            </a:r>
            <a:endParaRPr lang="en-US" sz="2800" i="1" dirty="0"/>
          </a:p>
        </p:txBody>
      </p:sp>
      <p:pic>
        <p:nvPicPr>
          <p:cNvPr id="4" name="Picture 3" descr="Tamarix hohenackeri Bunge, un nuevo registro para la flora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642241"/>
            <a:ext cx="4488873" cy="231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2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subTitle" idx="1"/>
          </p:nvPr>
        </p:nvSpPr>
        <p:spPr>
          <a:xfrm>
            <a:off x="0" y="2590801"/>
            <a:ext cx="9143999" cy="39901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3600" dirty="0" smtClean="0"/>
              <a:t>Good Things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3600" dirty="0" smtClean="0"/>
              <a:t>Rater Check (Mrs. Hinds)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3600" dirty="0" smtClean="0"/>
              <a:t>Substitute Expectations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3600" dirty="0" smtClean="0">
                <a:hlinkClick r:id="rId3"/>
              </a:rPr>
              <a:t>Dichotomous Key Video Introduction</a:t>
            </a:r>
            <a:endParaRPr lang="en" sz="3600" dirty="0" smtClean="0"/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3600" dirty="0" smtClean="0"/>
              <a:t>Silly Science (</a:t>
            </a:r>
            <a:r>
              <a:rPr lang="en" sz="3200" dirty="0" smtClean="0"/>
              <a:t>Make sure you have 11 items)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3600" dirty="0" smtClean="0"/>
              <a:t>Begin Wacky People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3600" dirty="0" smtClean="0"/>
              <a:t>Rater Check in/Launch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" sz="3600" dirty="0" smtClean="0"/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dirty="0"/>
          </a:p>
        </p:txBody>
      </p:sp>
      <p:sp>
        <p:nvSpPr>
          <p:cNvPr id="135" name="Google Shape;135;p22"/>
          <p:cNvSpPr txBox="1">
            <a:spLocks noGrp="1"/>
          </p:cNvSpPr>
          <p:nvPr>
            <p:ph type="sldNum" idx="4294967295"/>
          </p:nvPr>
        </p:nvSpPr>
        <p:spPr>
          <a:xfrm>
            <a:off x="8480577" y="6333125"/>
            <a:ext cx="452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705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818" y="321249"/>
            <a:ext cx="8645237" cy="5802454"/>
          </a:xfrm>
        </p:spPr>
        <p:txBody>
          <a:bodyPr/>
          <a:lstStyle/>
          <a:p>
            <a:r>
              <a:rPr lang="en-US" sz="3200" u="sng" dirty="0" smtClean="0">
                <a:solidFill>
                  <a:schemeClr val="bg1"/>
                </a:solidFill>
              </a:rPr>
              <a:t>Silly Science:</a:t>
            </a:r>
            <a:br>
              <a:rPr lang="en-US" sz="3200" u="sng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a.  White marble—Whatnot</a:t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b.  Unsharpened Pencil—</a:t>
            </a:r>
            <a:r>
              <a:rPr lang="en-US" sz="3200" b="0" dirty="0" err="1" smtClean="0">
                <a:solidFill>
                  <a:schemeClr val="bg1"/>
                </a:solidFill>
              </a:rPr>
              <a:t>Wadget</a:t>
            </a:r>
            <a:r>
              <a:rPr lang="en-US" sz="3200" b="0" dirty="0" smtClean="0">
                <a:solidFill>
                  <a:schemeClr val="bg1"/>
                </a:solidFill>
              </a:rPr>
              <a:t/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c.  White Chalk—</a:t>
            </a:r>
            <a:r>
              <a:rPr lang="en-US" sz="3200" b="0" dirty="0" err="1" smtClean="0">
                <a:solidFill>
                  <a:schemeClr val="bg1"/>
                </a:solidFill>
              </a:rPr>
              <a:t>Screecher</a:t>
            </a:r>
            <a:r>
              <a:rPr lang="en-US" sz="3200" b="0" dirty="0" smtClean="0">
                <a:solidFill>
                  <a:schemeClr val="bg1"/>
                </a:solidFill>
              </a:rPr>
              <a:t/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d.  Wooden Splint—Gadget</a:t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e.  Sharpened Pencil—Widget</a:t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f.  Colored Marble—Fancy Whatnot</a:t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g.  Small Paperclip—Itsy Bitsy</a:t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h.  Eraser—</a:t>
            </a:r>
            <a:r>
              <a:rPr lang="en-US" sz="3200" b="0" dirty="0" err="1" smtClean="0">
                <a:solidFill>
                  <a:schemeClr val="bg1"/>
                </a:solidFill>
              </a:rPr>
              <a:t>Oopsey</a:t>
            </a:r>
            <a:r>
              <a:rPr lang="en-US" sz="3200" b="0" dirty="0" smtClean="0">
                <a:solidFill>
                  <a:schemeClr val="bg1"/>
                </a:solidFill>
              </a:rPr>
              <a:t/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err="1" smtClean="0">
                <a:solidFill>
                  <a:schemeClr val="bg1"/>
                </a:solidFill>
              </a:rPr>
              <a:t>i</a:t>
            </a:r>
            <a:r>
              <a:rPr lang="en-US" sz="3200" b="0" dirty="0" smtClean="0">
                <a:solidFill>
                  <a:schemeClr val="bg1"/>
                </a:solidFill>
              </a:rPr>
              <a:t>.  Die—</a:t>
            </a:r>
            <a:r>
              <a:rPr lang="en-US" sz="3200" b="0" dirty="0" err="1" smtClean="0">
                <a:solidFill>
                  <a:schemeClr val="bg1"/>
                </a:solidFill>
              </a:rPr>
              <a:t>Cubey</a:t>
            </a:r>
            <a:r>
              <a:rPr lang="en-US" sz="3200" b="0" dirty="0" smtClean="0">
                <a:solidFill>
                  <a:schemeClr val="bg1"/>
                </a:solidFill>
              </a:rPr>
              <a:t/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j.  Large Paperclip—Super Duper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56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>
            <a:spLocks noGrp="1"/>
          </p:cNvSpPr>
          <p:nvPr>
            <p:ph type="ctrTitle" idx="4294967295"/>
          </p:nvPr>
        </p:nvSpPr>
        <p:spPr>
          <a:xfrm>
            <a:off x="1747800" y="1930150"/>
            <a:ext cx="5648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>
                <a:solidFill>
                  <a:srgbClr val="FFFFFF"/>
                </a:solidFill>
              </a:rPr>
              <a:t>Launch</a:t>
            </a:r>
            <a:endParaRPr sz="4800" dirty="0">
              <a:solidFill>
                <a:srgbClr val="FFFFFF"/>
              </a:solidFill>
            </a:endParaRPr>
          </a:p>
        </p:txBody>
      </p:sp>
      <p:sp>
        <p:nvSpPr>
          <p:cNvPr id="154" name="Google Shape;154;p25"/>
          <p:cNvSpPr txBox="1">
            <a:spLocks noGrp="1"/>
          </p:cNvSpPr>
          <p:nvPr>
            <p:ph type="subTitle" idx="4294967295"/>
          </p:nvPr>
        </p:nvSpPr>
        <p:spPr>
          <a:xfrm>
            <a:off x="1747800" y="3529571"/>
            <a:ext cx="5648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rgbClr val="FFFFFF"/>
                </a:solidFill>
              </a:rPr>
              <a:t>Do the right thing even when no one is looking.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" sz="4000" dirty="0" smtClean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rgbClr val="FFFFFF"/>
                </a:solidFill>
              </a:rPr>
              <a:t>It’s called integrity.</a:t>
            </a:r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155" name="Google Shape;155;p25"/>
          <p:cNvSpPr/>
          <p:nvPr/>
        </p:nvSpPr>
        <p:spPr>
          <a:xfrm>
            <a:off x="3797997" y="883935"/>
            <a:ext cx="1548004" cy="154792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sldNum" idx="12"/>
          </p:nvPr>
        </p:nvSpPr>
        <p:spPr>
          <a:xfrm>
            <a:off x="4345650" y="6580650"/>
            <a:ext cx="452700" cy="2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679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ctrTitle"/>
          </p:nvPr>
        </p:nvSpPr>
        <p:spPr>
          <a:xfrm>
            <a:off x="55417" y="44153"/>
            <a:ext cx="6137565" cy="967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 smtClean="0"/>
              <a:t>Advisory </a:t>
            </a:r>
            <a:r>
              <a:rPr lang="en" sz="1800" u="sng" dirty="0" smtClean="0"/>
              <a:t>Starter:  </a:t>
            </a:r>
            <a:br>
              <a:rPr lang="en" sz="1800" u="sng" dirty="0" smtClean="0"/>
            </a:br>
            <a:r>
              <a:rPr lang="en" sz="1800" b="0" dirty="0" smtClean="0"/>
              <a:t>1.  Sign Social Contract</a:t>
            </a:r>
            <a:r>
              <a:rPr lang="en" sz="1800" u="sng" dirty="0" smtClean="0"/>
              <a:t/>
            </a:r>
            <a:br>
              <a:rPr lang="en" sz="1800" u="sng" dirty="0" smtClean="0"/>
            </a:br>
            <a:r>
              <a:rPr lang="en" sz="1800" dirty="0" smtClean="0"/>
              <a:t>2.  Find your seat based on the chart below.</a:t>
            </a:r>
            <a:endParaRPr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317676" y="124686"/>
            <a:ext cx="2632364" cy="30777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Wednesday January 9, 2019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918080"/>
              </p:ext>
            </p:extLst>
          </p:nvPr>
        </p:nvGraphicFramePr>
        <p:xfrm>
          <a:off x="1371600" y="1094503"/>
          <a:ext cx="6871856" cy="56997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904426">
                  <a:extLst>
                    <a:ext uri="{9D8B030D-6E8A-4147-A177-3AD203B41FA5}">
                      <a16:colId xmlns:a16="http://schemas.microsoft.com/office/drawing/2014/main" val="3998008181"/>
                    </a:ext>
                  </a:extLst>
                </a:gridCol>
                <a:gridCol w="1050341">
                  <a:extLst>
                    <a:ext uri="{9D8B030D-6E8A-4147-A177-3AD203B41FA5}">
                      <a16:colId xmlns:a16="http://schemas.microsoft.com/office/drawing/2014/main" val="611461183"/>
                    </a:ext>
                  </a:extLst>
                </a:gridCol>
                <a:gridCol w="1050341">
                  <a:extLst>
                    <a:ext uri="{9D8B030D-6E8A-4147-A177-3AD203B41FA5}">
                      <a16:colId xmlns:a16="http://schemas.microsoft.com/office/drawing/2014/main" val="1004325220"/>
                    </a:ext>
                  </a:extLst>
                </a:gridCol>
                <a:gridCol w="1050341">
                  <a:extLst>
                    <a:ext uri="{9D8B030D-6E8A-4147-A177-3AD203B41FA5}">
                      <a16:colId xmlns:a16="http://schemas.microsoft.com/office/drawing/2014/main" val="347222223"/>
                    </a:ext>
                  </a:extLst>
                </a:gridCol>
                <a:gridCol w="1070733">
                  <a:extLst>
                    <a:ext uri="{9D8B030D-6E8A-4147-A177-3AD203B41FA5}">
                      <a16:colId xmlns:a16="http://schemas.microsoft.com/office/drawing/2014/main" val="2336969973"/>
                    </a:ext>
                  </a:extLst>
                </a:gridCol>
                <a:gridCol w="1745674">
                  <a:extLst>
                    <a:ext uri="{9D8B030D-6E8A-4147-A177-3AD203B41FA5}">
                      <a16:colId xmlns:a16="http://schemas.microsoft.com/office/drawing/2014/main" val="1487294521"/>
                    </a:ext>
                  </a:extLst>
                </a:gridCol>
              </a:tblGrid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Seat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</a:p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Seat </a:t>
                      </a:r>
                    </a:p>
                    <a:p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</a:p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368879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Aniyah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Kailey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988219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Kayla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Kimberly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76506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Dominique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Liz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852327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Conor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Aubrey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671112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Luca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300891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Andrew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369990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Abby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343975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Ryleigh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194757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Chloe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841720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Luke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480429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315327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Isaiah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806628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Gavin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281035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Zachary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788866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537401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105508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Elyse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370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222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ctrTitle"/>
          </p:nvPr>
        </p:nvSpPr>
        <p:spPr>
          <a:xfrm>
            <a:off x="55417" y="44153"/>
            <a:ext cx="6137565" cy="967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/>
              <a:t>6</a:t>
            </a:r>
            <a:r>
              <a:rPr lang="en" sz="1800" u="sng" baseline="30000" dirty="0" smtClean="0"/>
              <a:t>th</a:t>
            </a:r>
            <a:r>
              <a:rPr lang="en" sz="1800" u="sng" dirty="0" smtClean="0"/>
              <a:t>  </a:t>
            </a:r>
            <a:r>
              <a:rPr lang="en" sz="1800" u="sng" dirty="0" smtClean="0"/>
              <a:t>Period Science Starter:  </a:t>
            </a:r>
            <a:br>
              <a:rPr lang="en" sz="1800" u="sng" dirty="0" smtClean="0"/>
            </a:br>
            <a:r>
              <a:rPr lang="en" sz="1800" b="0" dirty="0" smtClean="0"/>
              <a:t>1.  Pick up a Silly Science Paper</a:t>
            </a:r>
            <a:r>
              <a:rPr lang="en" sz="1800" u="sng" dirty="0" smtClean="0"/>
              <a:t/>
            </a:r>
            <a:br>
              <a:rPr lang="en" sz="1800" u="sng" dirty="0" smtClean="0"/>
            </a:br>
            <a:r>
              <a:rPr lang="en" sz="1800" dirty="0" smtClean="0"/>
              <a:t>2.  Find your seat based on the chart below.</a:t>
            </a:r>
            <a:endParaRPr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317676" y="124686"/>
            <a:ext cx="2632364" cy="30777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Wednesday January 9, 2019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552316"/>
              </p:ext>
            </p:extLst>
          </p:nvPr>
        </p:nvGraphicFramePr>
        <p:xfrm>
          <a:off x="1371600" y="1094503"/>
          <a:ext cx="6871856" cy="56997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904426">
                  <a:extLst>
                    <a:ext uri="{9D8B030D-6E8A-4147-A177-3AD203B41FA5}">
                      <a16:colId xmlns:a16="http://schemas.microsoft.com/office/drawing/2014/main" val="3998008181"/>
                    </a:ext>
                  </a:extLst>
                </a:gridCol>
                <a:gridCol w="1050341">
                  <a:extLst>
                    <a:ext uri="{9D8B030D-6E8A-4147-A177-3AD203B41FA5}">
                      <a16:colId xmlns:a16="http://schemas.microsoft.com/office/drawing/2014/main" val="611461183"/>
                    </a:ext>
                  </a:extLst>
                </a:gridCol>
                <a:gridCol w="1050341">
                  <a:extLst>
                    <a:ext uri="{9D8B030D-6E8A-4147-A177-3AD203B41FA5}">
                      <a16:colId xmlns:a16="http://schemas.microsoft.com/office/drawing/2014/main" val="1004325220"/>
                    </a:ext>
                  </a:extLst>
                </a:gridCol>
                <a:gridCol w="1050341">
                  <a:extLst>
                    <a:ext uri="{9D8B030D-6E8A-4147-A177-3AD203B41FA5}">
                      <a16:colId xmlns:a16="http://schemas.microsoft.com/office/drawing/2014/main" val="347222223"/>
                    </a:ext>
                  </a:extLst>
                </a:gridCol>
                <a:gridCol w="1070733">
                  <a:extLst>
                    <a:ext uri="{9D8B030D-6E8A-4147-A177-3AD203B41FA5}">
                      <a16:colId xmlns:a16="http://schemas.microsoft.com/office/drawing/2014/main" val="2336969973"/>
                    </a:ext>
                  </a:extLst>
                </a:gridCol>
                <a:gridCol w="1745674">
                  <a:extLst>
                    <a:ext uri="{9D8B030D-6E8A-4147-A177-3AD203B41FA5}">
                      <a16:colId xmlns:a16="http://schemas.microsoft.com/office/drawing/2014/main" val="1487294521"/>
                    </a:ext>
                  </a:extLst>
                </a:gridCol>
              </a:tblGrid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Seat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</a:p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Seat </a:t>
                      </a:r>
                    </a:p>
                    <a:p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</a:p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368879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Felipe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David</a:t>
                      </a:r>
                      <a:r>
                        <a:rPr lang="en-US" baseline="0" dirty="0" smtClean="0"/>
                        <a:t> R.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988219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Kennedi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Andrew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76506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Legend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Autumn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852327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Elyse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671112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Joshua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300891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Isabella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Adiaha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369990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Iliana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Jerry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343975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Zach 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Jaylen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194757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841720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Willie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480429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Baraka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Zachary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315327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Conor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Shanelle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806628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Maggie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Zekiel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281035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Tommy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788866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Sophia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537401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Kimberly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105508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David 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370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24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sldNum" idx="12"/>
          </p:nvPr>
        </p:nvSpPr>
        <p:spPr>
          <a:xfrm>
            <a:off x="8480577" y="6333125"/>
            <a:ext cx="452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425" y="429491"/>
            <a:ext cx="6153300" cy="1723109"/>
          </a:xfrm>
        </p:spPr>
        <p:txBody>
          <a:bodyPr/>
          <a:lstStyle/>
          <a:p>
            <a:r>
              <a:rPr lang="en-US" u="sng" dirty="0" smtClean="0"/>
              <a:t>Write the following dates in your agenda: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1/11—Dichotomous Key Assessment</a:t>
            </a:r>
            <a:br>
              <a:rPr lang="en-US" dirty="0" smtClean="0"/>
            </a:br>
            <a:r>
              <a:rPr lang="en-US" dirty="0" smtClean="0"/>
              <a:t>1/28—Unit 5 Part 1 Vocabulary </a:t>
            </a:r>
            <a:r>
              <a:rPr lang="en-US" dirty="0" err="1" smtClean="0"/>
              <a:t>Quizizz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1/29—Unit 5 Part 1 DCA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1891" y="2590800"/>
            <a:ext cx="7898686" cy="3970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Learning Target:</a:t>
            </a:r>
          </a:p>
          <a:p>
            <a:r>
              <a:rPr lang="en-US" sz="2800" i="1" dirty="0" smtClean="0"/>
              <a:t>I will learn how to classify organisms.</a:t>
            </a:r>
          </a:p>
          <a:p>
            <a:endParaRPr lang="en-US" sz="2800" i="1" dirty="0" smtClean="0"/>
          </a:p>
          <a:p>
            <a:endParaRPr lang="en-US" sz="2800" i="1" dirty="0"/>
          </a:p>
          <a:p>
            <a:endParaRPr lang="en-US" sz="2800" i="1" dirty="0" smtClean="0"/>
          </a:p>
          <a:p>
            <a:endParaRPr lang="en-US" sz="2800" i="1" dirty="0"/>
          </a:p>
          <a:p>
            <a:endParaRPr lang="en-US" sz="2800" i="1" dirty="0" smtClean="0"/>
          </a:p>
          <a:p>
            <a:r>
              <a:rPr lang="en-US" sz="2800" dirty="0" smtClean="0"/>
              <a:t>Success Criteria:</a:t>
            </a:r>
          </a:p>
          <a:p>
            <a:r>
              <a:rPr lang="en-US" sz="2800" i="1" dirty="0" smtClean="0"/>
              <a:t>I can read a dichotomous key.</a:t>
            </a:r>
            <a:endParaRPr lang="en-US" sz="2800" i="1" dirty="0"/>
          </a:p>
        </p:txBody>
      </p:sp>
      <p:pic>
        <p:nvPicPr>
          <p:cNvPr id="4" name="Picture 3" descr="Tamarix hohenackeri Bunge, un nuevo registro para la flora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642241"/>
            <a:ext cx="4488873" cy="231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9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subTitle" idx="1"/>
          </p:nvPr>
        </p:nvSpPr>
        <p:spPr>
          <a:xfrm>
            <a:off x="0" y="2590801"/>
            <a:ext cx="9143999" cy="39901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3600" dirty="0" smtClean="0"/>
              <a:t>Good Things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3600" dirty="0" smtClean="0"/>
              <a:t>Rater Check (Mrs. Hinds)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3600" dirty="0" smtClean="0"/>
              <a:t>Substitute Expectations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3600" dirty="0" smtClean="0">
                <a:hlinkClick r:id="rId3"/>
              </a:rPr>
              <a:t>Dichotomous Key Video Introduction</a:t>
            </a:r>
            <a:endParaRPr lang="en" sz="3600" dirty="0" smtClean="0"/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3600" dirty="0" smtClean="0"/>
              <a:t>Silly Science (</a:t>
            </a:r>
            <a:r>
              <a:rPr lang="en" sz="3200" dirty="0" smtClean="0"/>
              <a:t>Make sure you have 11 items)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3600" dirty="0" smtClean="0"/>
              <a:t>Begin Wacky People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3600" dirty="0" smtClean="0"/>
              <a:t>Rater Check in/Launch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" sz="3600" dirty="0" smtClean="0"/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dirty="0"/>
          </a:p>
        </p:txBody>
      </p:sp>
      <p:sp>
        <p:nvSpPr>
          <p:cNvPr id="135" name="Google Shape;135;p22"/>
          <p:cNvSpPr txBox="1">
            <a:spLocks noGrp="1"/>
          </p:cNvSpPr>
          <p:nvPr>
            <p:ph type="sldNum" idx="4294967295"/>
          </p:nvPr>
        </p:nvSpPr>
        <p:spPr>
          <a:xfrm>
            <a:off x="8480577" y="6333125"/>
            <a:ext cx="452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105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sldNum" idx="12"/>
          </p:nvPr>
        </p:nvSpPr>
        <p:spPr>
          <a:xfrm>
            <a:off x="8480577" y="6333125"/>
            <a:ext cx="452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425" y="429491"/>
            <a:ext cx="6153300" cy="1723109"/>
          </a:xfrm>
        </p:spPr>
        <p:txBody>
          <a:bodyPr/>
          <a:lstStyle/>
          <a:p>
            <a:r>
              <a:rPr lang="en-US" u="sng" dirty="0" smtClean="0"/>
              <a:t>Write the following dates in your agenda: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1/11—Dichotomous Key Assessment</a:t>
            </a:r>
            <a:br>
              <a:rPr lang="en-US" dirty="0" smtClean="0"/>
            </a:br>
            <a:r>
              <a:rPr lang="en-US" dirty="0" smtClean="0"/>
              <a:t>1/28—Unit 5 Part 1 Vocabulary </a:t>
            </a:r>
            <a:r>
              <a:rPr lang="en-US" dirty="0" err="1" smtClean="0"/>
              <a:t>Quizizz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1/29—Unit 5 Part 1 DCA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1891" y="2590800"/>
            <a:ext cx="7898686" cy="3970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Learning Target:</a:t>
            </a:r>
          </a:p>
          <a:p>
            <a:r>
              <a:rPr lang="en-US" sz="2800" i="1" dirty="0" smtClean="0"/>
              <a:t>I will learn how to classify organisms.</a:t>
            </a:r>
          </a:p>
          <a:p>
            <a:endParaRPr lang="en-US" sz="2800" i="1" dirty="0" smtClean="0"/>
          </a:p>
          <a:p>
            <a:endParaRPr lang="en-US" sz="2800" i="1" dirty="0"/>
          </a:p>
          <a:p>
            <a:endParaRPr lang="en-US" sz="2800" i="1" dirty="0" smtClean="0"/>
          </a:p>
          <a:p>
            <a:endParaRPr lang="en-US" sz="2800" i="1" dirty="0"/>
          </a:p>
          <a:p>
            <a:endParaRPr lang="en-US" sz="2800" i="1" dirty="0" smtClean="0"/>
          </a:p>
          <a:p>
            <a:r>
              <a:rPr lang="en-US" sz="2800" dirty="0" smtClean="0"/>
              <a:t>Success Criteria:</a:t>
            </a:r>
          </a:p>
          <a:p>
            <a:r>
              <a:rPr lang="en-US" sz="2800" i="1" dirty="0" smtClean="0"/>
              <a:t>I can read a dichotomous key.</a:t>
            </a:r>
            <a:endParaRPr lang="en-US" sz="2800" i="1" dirty="0"/>
          </a:p>
        </p:txBody>
      </p:sp>
      <p:pic>
        <p:nvPicPr>
          <p:cNvPr id="4" name="Picture 3" descr="Tamarix hohenackeri Bunge, un nuevo registro para la flora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642241"/>
            <a:ext cx="4488873" cy="2315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818" y="321249"/>
            <a:ext cx="8645237" cy="5802454"/>
          </a:xfrm>
        </p:spPr>
        <p:txBody>
          <a:bodyPr/>
          <a:lstStyle/>
          <a:p>
            <a:r>
              <a:rPr lang="en-US" sz="3200" u="sng" dirty="0" smtClean="0">
                <a:solidFill>
                  <a:schemeClr val="bg1"/>
                </a:solidFill>
              </a:rPr>
              <a:t>Silly Science:</a:t>
            </a:r>
            <a:br>
              <a:rPr lang="en-US" sz="3200" u="sng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a.  White marble—Whatnot</a:t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b.  Unsharpened Pencil—</a:t>
            </a:r>
            <a:r>
              <a:rPr lang="en-US" sz="3200" b="0" dirty="0" err="1" smtClean="0">
                <a:solidFill>
                  <a:schemeClr val="bg1"/>
                </a:solidFill>
              </a:rPr>
              <a:t>Wadget</a:t>
            </a:r>
            <a:r>
              <a:rPr lang="en-US" sz="3200" b="0" dirty="0" smtClean="0">
                <a:solidFill>
                  <a:schemeClr val="bg1"/>
                </a:solidFill>
              </a:rPr>
              <a:t/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c.  White Chalk—</a:t>
            </a:r>
            <a:r>
              <a:rPr lang="en-US" sz="3200" b="0" dirty="0" err="1" smtClean="0">
                <a:solidFill>
                  <a:schemeClr val="bg1"/>
                </a:solidFill>
              </a:rPr>
              <a:t>Screecher</a:t>
            </a:r>
            <a:r>
              <a:rPr lang="en-US" sz="3200" b="0" dirty="0" smtClean="0">
                <a:solidFill>
                  <a:schemeClr val="bg1"/>
                </a:solidFill>
              </a:rPr>
              <a:t/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d.  Wooden Splint—Gadget</a:t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e.  Sharpened Pencil—Widget</a:t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f.  Colored Marble—Fancy Whatnot</a:t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g.  Small Paperclip—Itsy Bitsy</a:t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h.  Eraser—</a:t>
            </a:r>
            <a:r>
              <a:rPr lang="en-US" sz="3200" b="0" dirty="0" err="1" smtClean="0">
                <a:solidFill>
                  <a:schemeClr val="bg1"/>
                </a:solidFill>
              </a:rPr>
              <a:t>Oopsey</a:t>
            </a:r>
            <a:r>
              <a:rPr lang="en-US" sz="3200" b="0" dirty="0" smtClean="0">
                <a:solidFill>
                  <a:schemeClr val="bg1"/>
                </a:solidFill>
              </a:rPr>
              <a:t/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err="1" smtClean="0">
                <a:solidFill>
                  <a:schemeClr val="bg1"/>
                </a:solidFill>
              </a:rPr>
              <a:t>i</a:t>
            </a:r>
            <a:r>
              <a:rPr lang="en-US" sz="3200" b="0" dirty="0" smtClean="0">
                <a:solidFill>
                  <a:schemeClr val="bg1"/>
                </a:solidFill>
              </a:rPr>
              <a:t>.  Die—</a:t>
            </a:r>
            <a:r>
              <a:rPr lang="en-US" sz="3200" b="0" dirty="0" err="1" smtClean="0">
                <a:solidFill>
                  <a:schemeClr val="bg1"/>
                </a:solidFill>
              </a:rPr>
              <a:t>Cubey</a:t>
            </a:r>
            <a:r>
              <a:rPr lang="en-US" sz="3200" b="0" dirty="0" smtClean="0">
                <a:solidFill>
                  <a:schemeClr val="bg1"/>
                </a:solidFill>
              </a:rPr>
              <a:t/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j.  Large Paperclip—Super Duper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383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>
            <a:spLocks noGrp="1"/>
          </p:cNvSpPr>
          <p:nvPr>
            <p:ph type="ctrTitle" idx="4294967295"/>
          </p:nvPr>
        </p:nvSpPr>
        <p:spPr>
          <a:xfrm>
            <a:off x="1747800" y="1930150"/>
            <a:ext cx="5648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>
                <a:solidFill>
                  <a:srgbClr val="FFFFFF"/>
                </a:solidFill>
              </a:rPr>
              <a:t>Launch</a:t>
            </a:r>
            <a:endParaRPr sz="4800" dirty="0">
              <a:solidFill>
                <a:srgbClr val="FFFFFF"/>
              </a:solidFill>
            </a:endParaRPr>
          </a:p>
        </p:txBody>
      </p:sp>
      <p:sp>
        <p:nvSpPr>
          <p:cNvPr id="154" name="Google Shape;154;p25"/>
          <p:cNvSpPr txBox="1">
            <a:spLocks noGrp="1"/>
          </p:cNvSpPr>
          <p:nvPr>
            <p:ph type="subTitle" idx="4294967295"/>
          </p:nvPr>
        </p:nvSpPr>
        <p:spPr>
          <a:xfrm>
            <a:off x="1747800" y="3529571"/>
            <a:ext cx="5648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rgbClr val="FFFFFF"/>
                </a:solidFill>
              </a:rPr>
              <a:t>Do the right thing even when no one is looking.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" sz="4000" dirty="0" smtClean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rgbClr val="FFFFFF"/>
                </a:solidFill>
              </a:rPr>
              <a:t>It’s called integrity.</a:t>
            </a:r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155" name="Google Shape;155;p25"/>
          <p:cNvSpPr/>
          <p:nvPr/>
        </p:nvSpPr>
        <p:spPr>
          <a:xfrm>
            <a:off x="3797997" y="883935"/>
            <a:ext cx="1548004" cy="154792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sldNum" idx="12"/>
          </p:nvPr>
        </p:nvSpPr>
        <p:spPr>
          <a:xfrm>
            <a:off x="4345650" y="6580650"/>
            <a:ext cx="452700" cy="2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403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ctrTitle"/>
          </p:nvPr>
        </p:nvSpPr>
        <p:spPr>
          <a:xfrm>
            <a:off x="55417" y="44153"/>
            <a:ext cx="6137565" cy="967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 smtClean="0"/>
              <a:t>7</a:t>
            </a:r>
            <a:r>
              <a:rPr lang="en" sz="1800" u="sng" baseline="30000" dirty="0" smtClean="0"/>
              <a:t>th</a:t>
            </a:r>
            <a:r>
              <a:rPr lang="en" sz="1800" u="sng" dirty="0" smtClean="0"/>
              <a:t>  </a:t>
            </a:r>
            <a:r>
              <a:rPr lang="en" sz="1800" u="sng" dirty="0" smtClean="0"/>
              <a:t>Period Science Starter:  </a:t>
            </a:r>
            <a:br>
              <a:rPr lang="en" sz="1800" u="sng" dirty="0" smtClean="0"/>
            </a:br>
            <a:r>
              <a:rPr lang="en" sz="1800" b="0" dirty="0" smtClean="0"/>
              <a:t>1.  Pick up a Silly Science Paper</a:t>
            </a:r>
            <a:r>
              <a:rPr lang="en" sz="1800" u="sng" dirty="0" smtClean="0"/>
              <a:t/>
            </a:r>
            <a:br>
              <a:rPr lang="en" sz="1800" u="sng" dirty="0" smtClean="0"/>
            </a:br>
            <a:r>
              <a:rPr lang="en" sz="1800" dirty="0" smtClean="0"/>
              <a:t>2.  Find your seat based on the chart below.</a:t>
            </a:r>
            <a:endParaRPr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317676" y="124686"/>
            <a:ext cx="2632364" cy="30777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Wednesday January 9, 2019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322018"/>
              </p:ext>
            </p:extLst>
          </p:nvPr>
        </p:nvGraphicFramePr>
        <p:xfrm>
          <a:off x="1371600" y="1094503"/>
          <a:ext cx="6871856" cy="56997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904426">
                  <a:extLst>
                    <a:ext uri="{9D8B030D-6E8A-4147-A177-3AD203B41FA5}">
                      <a16:colId xmlns:a16="http://schemas.microsoft.com/office/drawing/2014/main" val="3998008181"/>
                    </a:ext>
                  </a:extLst>
                </a:gridCol>
                <a:gridCol w="1050341">
                  <a:extLst>
                    <a:ext uri="{9D8B030D-6E8A-4147-A177-3AD203B41FA5}">
                      <a16:colId xmlns:a16="http://schemas.microsoft.com/office/drawing/2014/main" val="611461183"/>
                    </a:ext>
                  </a:extLst>
                </a:gridCol>
                <a:gridCol w="1050341">
                  <a:extLst>
                    <a:ext uri="{9D8B030D-6E8A-4147-A177-3AD203B41FA5}">
                      <a16:colId xmlns:a16="http://schemas.microsoft.com/office/drawing/2014/main" val="1004325220"/>
                    </a:ext>
                  </a:extLst>
                </a:gridCol>
                <a:gridCol w="1050341">
                  <a:extLst>
                    <a:ext uri="{9D8B030D-6E8A-4147-A177-3AD203B41FA5}">
                      <a16:colId xmlns:a16="http://schemas.microsoft.com/office/drawing/2014/main" val="347222223"/>
                    </a:ext>
                  </a:extLst>
                </a:gridCol>
                <a:gridCol w="1070733">
                  <a:extLst>
                    <a:ext uri="{9D8B030D-6E8A-4147-A177-3AD203B41FA5}">
                      <a16:colId xmlns:a16="http://schemas.microsoft.com/office/drawing/2014/main" val="2336969973"/>
                    </a:ext>
                  </a:extLst>
                </a:gridCol>
                <a:gridCol w="1745674">
                  <a:extLst>
                    <a:ext uri="{9D8B030D-6E8A-4147-A177-3AD203B41FA5}">
                      <a16:colId xmlns:a16="http://schemas.microsoft.com/office/drawing/2014/main" val="1487294521"/>
                    </a:ext>
                  </a:extLst>
                </a:gridCol>
              </a:tblGrid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Seat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</a:p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Seat </a:t>
                      </a:r>
                    </a:p>
                    <a:p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</a:p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368879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Sayl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Luke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988219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Ryleigh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Jess. O.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76506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Luis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Loisgrace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852327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Joseph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Hwiseong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671112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300891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Savannah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Caraline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369990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Jessica H.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343975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Milania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Tyler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194757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Jocelyn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Aaryan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841720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Natalie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480429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Isaiah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315327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Augustine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Jessie V.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806628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Matvey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281035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Arianna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788866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537401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Chloe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105508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Carlos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370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48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sldNum" idx="12"/>
          </p:nvPr>
        </p:nvSpPr>
        <p:spPr>
          <a:xfrm>
            <a:off x="8480577" y="6333125"/>
            <a:ext cx="452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425" y="429491"/>
            <a:ext cx="6153300" cy="1723109"/>
          </a:xfrm>
        </p:spPr>
        <p:txBody>
          <a:bodyPr/>
          <a:lstStyle/>
          <a:p>
            <a:r>
              <a:rPr lang="en-US" u="sng" dirty="0" smtClean="0"/>
              <a:t>Write the following dates in your agenda: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1/11—Dichotomous Key Assessment</a:t>
            </a:r>
            <a:br>
              <a:rPr lang="en-US" dirty="0" smtClean="0"/>
            </a:br>
            <a:r>
              <a:rPr lang="en-US" dirty="0" smtClean="0"/>
              <a:t>1/28—Unit 5 Part 1 Vocabulary </a:t>
            </a:r>
            <a:r>
              <a:rPr lang="en-US" dirty="0" err="1" smtClean="0"/>
              <a:t>Quizizz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1/29—Unit 5 Part 1 DCA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1891" y="2590800"/>
            <a:ext cx="7898686" cy="3970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Learning Target:</a:t>
            </a:r>
          </a:p>
          <a:p>
            <a:r>
              <a:rPr lang="en-US" sz="2800" i="1" dirty="0" smtClean="0"/>
              <a:t>I will learn how to classify organisms.</a:t>
            </a:r>
          </a:p>
          <a:p>
            <a:endParaRPr lang="en-US" sz="2800" i="1" dirty="0" smtClean="0"/>
          </a:p>
          <a:p>
            <a:endParaRPr lang="en-US" sz="2800" i="1" dirty="0"/>
          </a:p>
          <a:p>
            <a:endParaRPr lang="en-US" sz="2800" i="1" dirty="0" smtClean="0"/>
          </a:p>
          <a:p>
            <a:endParaRPr lang="en-US" sz="2800" i="1" dirty="0"/>
          </a:p>
          <a:p>
            <a:endParaRPr lang="en-US" sz="2800" i="1" dirty="0" smtClean="0"/>
          </a:p>
          <a:p>
            <a:r>
              <a:rPr lang="en-US" sz="2800" dirty="0" smtClean="0"/>
              <a:t>Success Criteria:</a:t>
            </a:r>
          </a:p>
          <a:p>
            <a:r>
              <a:rPr lang="en-US" sz="2800" i="1" dirty="0" smtClean="0"/>
              <a:t>I can read a dichotomous key.</a:t>
            </a:r>
            <a:endParaRPr lang="en-US" sz="2800" i="1" dirty="0"/>
          </a:p>
        </p:txBody>
      </p:sp>
      <p:pic>
        <p:nvPicPr>
          <p:cNvPr id="4" name="Picture 3" descr="Tamarix hohenackeri Bunge, un nuevo registro para la flora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642241"/>
            <a:ext cx="4488873" cy="231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3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subTitle" idx="1"/>
          </p:nvPr>
        </p:nvSpPr>
        <p:spPr>
          <a:xfrm>
            <a:off x="0" y="2590801"/>
            <a:ext cx="9143999" cy="39901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3600" dirty="0" smtClean="0"/>
              <a:t>Good Things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3600" dirty="0" smtClean="0"/>
              <a:t>Rater Check (Mrs. Hinds)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3600" dirty="0" smtClean="0"/>
              <a:t>Substitute Expectations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3600" dirty="0" smtClean="0">
                <a:hlinkClick r:id="rId3"/>
              </a:rPr>
              <a:t>Dichotomous Key Video Introduction</a:t>
            </a:r>
            <a:endParaRPr lang="en" sz="3600" dirty="0" smtClean="0"/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3600" dirty="0" smtClean="0"/>
              <a:t>Silly Science (</a:t>
            </a:r>
            <a:r>
              <a:rPr lang="en" sz="3200" dirty="0" smtClean="0"/>
              <a:t>Make sure you have 11 items)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3600" dirty="0" smtClean="0"/>
              <a:t>Begin Wacky People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3600" dirty="0" smtClean="0"/>
              <a:t>Rater Check in/Launch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" sz="3600" dirty="0" smtClean="0"/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dirty="0"/>
          </a:p>
        </p:txBody>
      </p:sp>
      <p:sp>
        <p:nvSpPr>
          <p:cNvPr id="135" name="Google Shape;135;p22"/>
          <p:cNvSpPr txBox="1">
            <a:spLocks noGrp="1"/>
          </p:cNvSpPr>
          <p:nvPr>
            <p:ph type="sldNum" idx="4294967295"/>
          </p:nvPr>
        </p:nvSpPr>
        <p:spPr>
          <a:xfrm>
            <a:off x="8480577" y="6333125"/>
            <a:ext cx="452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86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818" y="321249"/>
            <a:ext cx="8645237" cy="5802454"/>
          </a:xfrm>
        </p:spPr>
        <p:txBody>
          <a:bodyPr/>
          <a:lstStyle/>
          <a:p>
            <a:r>
              <a:rPr lang="en-US" sz="3200" u="sng" dirty="0" smtClean="0">
                <a:solidFill>
                  <a:schemeClr val="bg1"/>
                </a:solidFill>
              </a:rPr>
              <a:t>Silly Science:</a:t>
            </a:r>
            <a:br>
              <a:rPr lang="en-US" sz="3200" u="sng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a.  White marble—Whatnot</a:t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b.  Unsharpened Pencil—</a:t>
            </a:r>
            <a:r>
              <a:rPr lang="en-US" sz="3200" b="0" dirty="0" err="1" smtClean="0">
                <a:solidFill>
                  <a:schemeClr val="bg1"/>
                </a:solidFill>
              </a:rPr>
              <a:t>Wadget</a:t>
            </a:r>
            <a:r>
              <a:rPr lang="en-US" sz="3200" b="0" dirty="0" smtClean="0">
                <a:solidFill>
                  <a:schemeClr val="bg1"/>
                </a:solidFill>
              </a:rPr>
              <a:t/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c.  White Chalk—</a:t>
            </a:r>
            <a:r>
              <a:rPr lang="en-US" sz="3200" b="0" dirty="0" err="1" smtClean="0">
                <a:solidFill>
                  <a:schemeClr val="bg1"/>
                </a:solidFill>
              </a:rPr>
              <a:t>Screecher</a:t>
            </a:r>
            <a:r>
              <a:rPr lang="en-US" sz="3200" b="0" dirty="0" smtClean="0">
                <a:solidFill>
                  <a:schemeClr val="bg1"/>
                </a:solidFill>
              </a:rPr>
              <a:t/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d.  Wooden Splint—Gadget</a:t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e.  Sharpened Pencil—Widget</a:t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f.  Colored Marble—Fancy Whatnot</a:t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g.  Small Paperclip—Itsy Bitsy</a:t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h.  Eraser—</a:t>
            </a:r>
            <a:r>
              <a:rPr lang="en-US" sz="3200" b="0" dirty="0" err="1" smtClean="0">
                <a:solidFill>
                  <a:schemeClr val="bg1"/>
                </a:solidFill>
              </a:rPr>
              <a:t>Oopsey</a:t>
            </a:r>
            <a:r>
              <a:rPr lang="en-US" sz="3200" b="0" dirty="0" smtClean="0">
                <a:solidFill>
                  <a:schemeClr val="bg1"/>
                </a:solidFill>
              </a:rPr>
              <a:t/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err="1" smtClean="0">
                <a:solidFill>
                  <a:schemeClr val="bg1"/>
                </a:solidFill>
              </a:rPr>
              <a:t>i</a:t>
            </a:r>
            <a:r>
              <a:rPr lang="en-US" sz="3200" b="0" dirty="0" smtClean="0">
                <a:solidFill>
                  <a:schemeClr val="bg1"/>
                </a:solidFill>
              </a:rPr>
              <a:t>.  Die—</a:t>
            </a:r>
            <a:r>
              <a:rPr lang="en-US" sz="3200" b="0" dirty="0" err="1" smtClean="0">
                <a:solidFill>
                  <a:schemeClr val="bg1"/>
                </a:solidFill>
              </a:rPr>
              <a:t>Cubey</a:t>
            </a:r>
            <a:r>
              <a:rPr lang="en-US" sz="3200" b="0" dirty="0" smtClean="0">
                <a:solidFill>
                  <a:schemeClr val="bg1"/>
                </a:solidFill>
              </a:rPr>
              <a:t/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j.  Large Paperclip—Super Duper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383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>
            <a:spLocks noGrp="1"/>
          </p:cNvSpPr>
          <p:nvPr>
            <p:ph type="ctrTitle" idx="4294967295"/>
          </p:nvPr>
        </p:nvSpPr>
        <p:spPr>
          <a:xfrm>
            <a:off x="1747800" y="1930150"/>
            <a:ext cx="5648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>
                <a:solidFill>
                  <a:srgbClr val="FFFFFF"/>
                </a:solidFill>
              </a:rPr>
              <a:t>Launch</a:t>
            </a:r>
            <a:endParaRPr sz="4800" dirty="0">
              <a:solidFill>
                <a:srgbClr val="FFFFFF"/>
              </a:solidFill>
            </a:endParaRPr>
          </a:p>
        </p:txBody>
      </p:sp>
      <p:sp>
        <p:nvSpPr>
          <p:cNvPr id="154" name="Google Shape;154;p25"/>
          <p:cNvSpPr txBox="1">
            <a:spLocks noGrp="1"/>
          </p:cNvSpPr>
          <p:nvPr>
            <p:ph type="subTitle" idx="4294967295"/>
          </p:nvPr>
        </p:nvSpPr>
        <p:spPr>
          <a:xfrm>
            <a:off x="1747800" y="3529571"/>
            <a:ext cx="5648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rgbClr val="FFFFFF"/>
                </a:solidFill>
              </a:rPr>
              <a:t>Do the right thing even when no one is looking.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" sz="4000" dirty="0" smtClean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rgbClr val="FFFFFF"/>
                </a:solidFill>
              </a:rPr>
              <a:t>It’s called integrity.</a:t>
            </a:r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155" name="Google Shape;155;p25"/>
          <p:cNvSpPr/>
          <p:nvPr/>
        </p:nvSpPr>
        <p:spPr>
          <a:xfrm>
            <a:off x="3797997" y="883935"/>
            <a:ext cx="1548004" cy="154792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sldNum" idx="12"/>
          </p:nvPr>
        </p:nvSpPr>
        <p:spPr>
          <a:xfrm>
            <a:off x="4345650" y="6580650"/>
            <a:ext cx="452700" cy="2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013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subTitle" idx="1"/>
          </p:nvPr>
        </p:nvSpPr>
        <p:spPr>
          <a:xfrm>
            <a:off x="0" y="2590801"/>
            <a:ext cx="9143999" cy="39901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3600" dirty="0" smtClean="0"/>
              <a:t>Good Things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3600" dirty="0" smtClean="0"/>
              <a:t>Rater Check (Mrs. Hinds)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3600" dirty="0" smtClean="0"/>
              <a:t>Substitute Expectations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3600" dirty="0" smtClean="0">
                <a:hlinkClick r:id="rId3"/>
              </a:rPr>
              <a:t>Dichotomous Key Video Introduction</a:t>
            </a:r>
            <a:endParaRPr lang="en" sz="3600" dirty="0" smtClean="0"/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3600" dirty="0" smtClean="0"/>
              <a:t>Silly Science (</a:t>
            </a:r>
            <a:r>
              <a:rPr lang="en" sz="3200" dirty="0" smtClean="0"/>
              <a:t>Make sure you have 11 items)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3600" dirty="0" smtClean="0"/>
              <a:t>Begin Wacky People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3600" dirty="0" smtClean="0"/>
              <a:t>Rater Check in/Launch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" sz="3600" dirty="0" smtClean="0"/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dirty="0"/>
          </a:p>
        </p:txBody>
      </p:sp>
      <p:sp>
        <p:nvSpPr>
          <p:cNvPr id="135" name="Google Shape;135;p22"/>
          <p:cNvSpPr txBox="1">
            <a:spLocks noGrp="1"/>
          </p:cNvSpPr>
          <p:nvPr>
            <p:ph type="sldNum" idx="4294967295"/>
          </p:nvPr>
        </p:nvSpPr>
        <p:spPr>
          <a:xfrm>
            <a:off x="8480577" y="6333125"/>
            <a:ext cx="452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818" y="321249"/>
            <a:ext cx="8645237" cy="5802454"/>
          </a:xfrm>
        </p:spPr>
        <p:txBody>
          <a:bodyPr/>
          <a:lstStyle/>
          <a:p>
            <a:r>
              <a:rPr lang="en-US" sz="3200" u="sng" dirty="0" smtClean="0">
                <a:solidFill>
                  <a:schemeClr val="bg1"/>
                </a:solidFill>
              </a:rPr>
              <a:t>Silly Science:</a:t>
            </a:r>
            <a:br>
              <a:rPr lang="en-US" sz="3200" u="sng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a.  White marble—Whatnot</a:t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b.  Unsharpened Pencil—</a:t>
            </a:r>
            <a:r>
              <a:rPr lang="en-US" sz="3200" b="0" dirty="0" err="1" smtClean="0">
                <a:solidFill>
                  <a:schemeClr val="bg1"/>
                </a:solidFill>
              </a:rPr>
              <a:t>Wadget</a:t>
            </a:r>
            <a:r>
              <a:rPr lang="en-US" sz="3200" b="0" dirty="0" smtClean="0">
                <a:solidFill>
                  <a:schemeClr val="bg1"/>
                </a:solidFill>
              </a:rPr>
              <a:t/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c.  White Chalk—</a:t>
            </a:r>
            <a:r>
              <a:rPr lang="en-US" sz="3200" b="0" dirty="0" err="1" smtClean="0">
                <a:solidFill>
                  <a:schemeClr val="bg1"/>
                </a:solidFill>
              </a:rPr>
              <a:t>Screecher</a:t>
            </a:r>
            <a:r>
              <a:rPr lang="en-US" sz="3200" b="0" dirty="0" smtClean="0">
                <a:solidFill>
                  <a:schemeClr val="bg1"/>
                </a:solidFill>
              </a:rPr>
              <a:t/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d.  Wooden Splint—Gadget</a:t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e.  Sharpened Pencil—Widget</a:t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f.  Colored Marble—Fancy Whatnot</a:t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g.  Small Paperclip—Itsy Bitsy</a:t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h.  Eraser—</a:t>
            </a:r>
            <a:r>
              <a:rPr lang="en-US" sz="3200" b="0" dirty="0" err="1" smtClean="0">
                <a:solidFill>
                  <a:schemeClr val="bg1"/>
                </a:solidFill>
              </a:rPr>
              <a:t>Oopsey</a:t>
            </a:r>
            <a:r>
              <a:rPr lang="en-US" sz="3200" b="0" dirty="0" smtClean="0">
                <a:solidFill>
                  <a:schemeClr val="bg1"/>
                </a:solidFill>
              </a:rPr>
              <a:t/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err="1" smtClean="0">
                <a:solidFill>
                  <a:schemeClr val="bg1"/>
                </a:solidFill>
              </a:rPr>
              <a:t>i</a:t>
            </a:r>
            <a:r>
              <a:rPr lang="en-US" sz="3200" b="0" dirty="0" smtClean="0">
                <a:solidFill>
                  <a:schemeClr val="bg1"/>
                </a:solidFill>
              </a:rPr>
              <a:t>.  Die—</a:t>
            </a:r>
            <a:r>
              <a:rPr lang="en-US" sz="3200" b="0" dirty="0" err="1" smtClean="0">
                <a:solidFill>
                  <a:schemeClr val="bg1"/>
                </a:solidFill>
              </a:rPr>
              <a:t>Cubey</a:t>
            </a:r>
            <a:r>
              <a:rPr lang="en-US" sz="3200" b="0" dirty="0" smtClean="0">
                <a:solidFill>
                  <a:schemeClr val="bg1"/>
                </a:solidFill>
              </a:rPr>
              <a:t/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j.  Large Paperclip—Super Duper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327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>
            <a:spLocks noGrp="1"/>
          </p:cNvSpPr>
          <p:nvPr>
            <p:ph type="ctrTitle" idx="4294967295"/>
          </p:nvPr>
        </p:nvSpPr>
        <p:spPr>
          <a:xfrm>
            <a:off x="1747800" y="1930150"/>
            <a:ext cx="5648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>
                <a:solidFill>
                  <a:srgbClr val="FFFFFF"/>
                </a:solidFill>
              </a:rPr>
              <a:t>Launch</a:t>
            </a:r>
            <a:endParaRPr sz="4800" dirty="0">
              <a:solidFill>
                <a:srgbClr val="FFFFFF"/>
              </a:solidFill>
            </a:endParaRPr>
          </a:p>
        </p:txBody>
      </p:sp>
      <p:sp>
        <p:nvSpPr>
          <p:cNvPr id="154" name="Google Shape;154;p25"/>
          <p:cNvSpPr txBox="1">
            <a:spLocks noGrp="1"/>
          </p:cNvSpPr>
          <p:nvPr>
            <p:ph type="subTitle" idx="4294967295"/>
          </p:nvPr>
        </p:nvSpPr>
        <p:spPr>
          <a:xfrm>
            <a:off x="1747800" y="3529571"/>
            <a:ext cx="5648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rgbClr val="FFFFFF"/>
                </a:solidFill>
              </a:rPr>
              <a:t>Do the right thing even when no one is looking.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" sz="4000" dirty="0" smtClean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000" dirty="0" smtClean="0">
                <a:solidFill>
                  <a:srgbClr val="FFFFFF"/>
                </a:solidFill>
              </a:rPr>
              <a:t>It’s called integrity.</a:t>
            </a:r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155" name="Google Shape;155;p25"/>
          <p:cNvSpPr/>
          <p:nvPr/>
        </p:nvSpPr>
        <p:spPr>
          <a:xfrm>
            <a:off x="3797997" y="883935"/>
            <a:ext cx="1548004" cy="154792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sldNum" idx="12"/>
          </p:nvPr>
        </p:nvSpPr>
        <p:spPr>
          <a:xfrm>
            <a:off x="4345650" y="6580650"/>
            <a:ext cx="452700" cy="27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>
            <a:spLocks noGrp="1"/>
          </p:cNvSpPr>
          <p:nvPr>
            <p:ph type="ctrTitle"/>
          </p:nvPr>
        </p:nvSpPr>
        <p:spPr>
          <a:xfrm>
            <a:off x="55417" y="44153"/>
            <a:ext cx="6137565" cy="967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 dirty="0" smtClean="0"/>
              <a:t>3</a:t>
            </a:r>
            <a:r>
              <a:rPr lang="en" sz="1800" u="sng" baseline="30000" dirty="0" smtClean="0"/>
              <a:t>rd</a:t>
            </a:r>
            <a:r>
              <a:rPr lang="en" sz="1800" u="sng" dirty="0" smtClean="0"/>
              <a:t> </a:t>
            </a:r>
            <a:r>
              <a:rPr lang="en" sz="1800" u="sng" dirty="0" smtClean="0"/>
              <a:t>Period Science Starter:  </a:t>
            </a:r>
            <a:br>
              <a:rPr lang="en" sz="1800" u="sng" dirty="0" smtClean="0"/>
            </a:br>
            <a:r>
              <a:rPr lang="en" sz="1800" b="0" dirty="0" smtClean="0"/>
              <a:t>1.  Pick up a Silly Science Paper</a:t>
            </a:r>
            <a:r>
              <a:rPr lang="en" sz="1800" u="sng" dirty="0" smtClean="0"/>
              <a:t/>
            </a:r>
            <a:br>
              <a:rPr lang="en" sz="1800" u="sng" dirty="0" smtClean="0"/>
            </a:br>
            <a:r>
              <a:rPr lang="en" sz="1800" dirty="0" smtClean="0"/>
              <a:t>2.  Find your seat based on the chart below.</a:t>
            </a:r>
            <a:endParaRPr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6317676" y="124686"/>
            <a:ext cx="2632364" cy="30777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Wednesday January 9, 2019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680979"/>
              </p:ext>
            </p:extLst>
          </p:nvPr>
        </p:nvGraphicFramePr>
        <p:xfrm>
          <a:off x="1246911" y="1094503"/>
          <a:ext cx="6871856" cy="56997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904426">
                  <a:extLst>
                    <a:ext uri="{9D8B030D-6E8A-4147-A177-3AD203B41FA5}">
                      <a16:colId xmlns:a16="http://schemas.microsoft.com/office/drawing/2014/main" val="3998008181"/>
                    </a:ext>
                  </a:extLst>
                </a:gridCol>
                <a:gridCol w="1050341">
                  <a:extLst>
                    <a:ext uri="{9D8B030D-6E8A-4147-A177-3AD203B41FA5}">
                      <a16:colId xmlns:a16="http://schemas.microsoft.com/office/drawing/2014/main" val="611461183"/>
                    </a:ext>
                  </a:extLst>
                </a:gridCol>
                <a:gridCol w="1050341">
                  <a:extLst>
                    <a:ext uri="{9D8B030D-6E8A-4147-A177-3AD203B41FA5}">
                      <a16:colId xmlns:a16="http://schemas.microsoft.com/office/drawing/2014/main" val="1004325220"/>
                    </a:ext>
                  </a:extLst>
                </a:gridCol>
                <a:gridCol w="1050341">
                  <a:extLst>
                    <a:ext uri="{9D8B030D-6E8A-4147-A177-3AD203B41FA5}">
                      <a16:colId xmlns:a16="http://schemas.microsoft.com/office/drawing/2014/main" val="347222223"/>
                    </a:ext>
                  </a:extLst>
                </a:gridCol>
                <a:gridCol w="1070733">
                  <a:extLst>
                    <a:ext uri="{9D8B030D-6E8A-4147-A177-3AD203B41FA5}">
                      <a16:colId xmlns:a16="http://schemas.microsoft.com/office/drawing/2014/main" val="2336969973"/>
                    </a:ext>
                  </a:extLst>
                </a:gridCol>
                <a:gridCol w="1745674">
                  <a:extLst>
                    <a:ext uri="{9D8B030D-6E8A-4147-A177-3AD203B41FA5}">
                      <a16:colId xmlns:a16="http://schemas.microsoft.com/office/drawing/2014/main" val="1487294521"/>
                    </a:ext>
                  </a:extLst>
                </a:gridCol>
              </a:tblGrid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Seat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</a:p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Seat </a:t>
                      </a:r>
                    </a:p>
                    <a:p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</a:p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368879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Caitlyn B.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Alex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988219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Zariya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Hunter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76506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Ethan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Skylar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852327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Addie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671112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Lauren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300891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Athena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Kayla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369990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Marriss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7343975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Braedon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194757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John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841720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Landon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480429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Gavin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Keaghen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315327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Luca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Dam’ieon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806628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Tony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281035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Cymari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788866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Kailey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Jenna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537401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Kaitlyn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105508"/>
                  </a:ext>
                </a:extLst>
              </a:tr>
              <a:tr h="157942"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Cheyenne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370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29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sldNum" idx="12"/>
          </p:nvPr>
        </p:nvSpPr>
        <p:spPr>
          <a:xfrm>
            <a:off x="8480577" y="6333125"/>
            <a:ext cx="452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425" y="429491"/>
            <a:ext cx="6153300" cy="1723109"/>
          </a:xfrm>
        </p:spPr>
        <p:txBody>
          <a:bodyPr/>
          <a:lstStyle/>
          <a:p>
            <a:r>
              <a:rPr lang="en-US" u="sng" dirty="0" smtClean="0"/>
              <a:t>Write the following dates in your agenda: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1/11—Dichotomous Key Assessment</a:t>
            </a:r>
            <a:br>
              <a:rPr lang="en-US" dirty="0" smtClean="0"/>
            </a:br>
            <a:r>
              <a:rPr lang="en-US" dirty="0" smtClean="0"/>
              <a:t>1/28—Unit 5 Part 1 Vocabulary </a:t>
            </a:r>
            <a:r>
              <a:rPr lang="en-US" dirty="0" err="1" smtClean="0"/>
              <a:t>Quizizz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1/29—Unit 5 Part 1 DCA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1891" y="2590800"/>
            <a:ext cx="7898686" cy="3970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Learning Target:</a:t>
            </a:r>
          </a:p>
          <a:p>
            <a:r>
              <a:rPr lang="en-US" sz="2800" i="1" dirty="0" smtClean="0"/>
              <a:t>I will learn how to classify organisms.</a:t>
            </a:r>
          </a:p>
          <a:p>
            <a:endParaRPr lang="en-US" sz="2800" i="1" dirty="0" smtClean="0"/>
          </a:p>
          <a:p>
            <a:endParaRPr lang="en-US" sz="2800" i="1" dirty="0"/>
          </a:p>
          <a:p>
            <a:endParaRPr lang="en-US" sz="2800" i="1" dirty="0" smtClean="0"/>
          </a:p>
          <a:p>
            <a:endParaRPr lang="en-US" sz="2800" i="1" dirty="0"/>
          </a:p>
          <a:p>
            <a:endParaRPr lang="en-US" sz="2800" i="1" dirty="0" smtClean="0"/>
          </a:p>
          <a:p>
            <a:r>
              <a:rPr lang="en-US" sz="2800" dirty="0" smtClean="0"/>
              <a:t>Success Criteria:</a:t>
            </a:r>
          </a:p>
          <a:p>
            <a:r>
              <a:rPr lang="en-US" sz="2800" i="1" dirty="0" smtClean="0"/>
              <a:t>I can read a dichotomous key.</a:t>
            </a:r>
            <a:endParaRPr lang="en-US" sz="2800" i="1" dirty="0"/>
          </a:p>
        </p:txBody>
      </p:sp>
      <p:pic>
        <p:nvPicPr>
          <p:cNvPr id="4" name="Picture 3" descr="Tamarix hohenackeri Bunge, un nuevo registro para la flora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642241"/>
            <a:ext cx="4488873" cy="231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4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>
            <a:spLocks noGrp="1"/>
          </p:cNvSpPr>
          <p:nvPr>
            <p:ph type="subTitle" idx="1"/>
          </p:nvPr>
        </p:nvSpPr>
        <p:spPr>
          <a:xfrm>
            <a:off x="0" y="2590801"/>
            <a:ext cx="9143999" cy="39901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3600" dirty="0" smtClean="0"/>
              <a:t>Good Things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3600" dirty="0" smtClean="0"/>
              <a:t>Rater Check (Mrs. Hinds)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3600" dirty="0" smtClean="0"/>
              <a:t>Substitute Expectations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3600" dirty="0" smtClean="0">
                <a:hlinkClick r:id="rId3"/>
              </a:rPr>
              <a:t>Dichotomous Key Video Introduction</a:t>
            </a:r>
            <a:endParaRPr lang="en" sz="3600" dirty="0" smtClean="0"/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3600" dirty="0" smtClean="0"/>
              <a:t>Silly Science (</a:t>
            </a:r>
            <a:r>
              <a:rPr lang="en" sz="3200" dirty="0" smtClean="0"/>
              <a:t>Make sure you have 11 items)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3600" dirty="0" smtClean="0"/>
              <a:t>Begin Wacky People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" sz="3600" dirty="0" smtClean="0"/>
              <a:t>Rater Check in/Launch</a:t>
            </a:r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" sz="3600" dirty="0" smtClean="0"/>
          </a:p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dirty="0"/>
          </a:p>
        </p:txBody>
      </p:sp>
      <p:sp>
        <p:nvSpPr>
          <p:cNvPr id="135" name="Google Shape;135;p22"/>
          <p:cNvSpPr txBox="1">
            <a:spLocks noGrp="1"/>
          </p:cNvSpPr>
          <p:nvPr>
            <p:ph type="sldNum" idx="4294967295"/>
          </p:nvPr>
        </p:nvSpPr>
        <p:spPr>
          <a:xfrm>
            <a:off x="8480577" y="6333125"/>
            <a:ext cx="452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182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818" y="321249"/>
            <a:ext cx="8645237" cy="5802454"/>
          </a:xfrm>
        </p:spPr>
        <p:txBody>
          <a:bodyPr/>
          <a:lstStyle/>
          <a:p>
            <a:r>
              <a:rPr lang="en-US" sz="3200" u="sng" dirty="0" smtClean="0">
                <a:solidFill>
                  <a:schemeClr val="bg1"/>
                </a:solidFill>
              </a:rPr>
              <a:t>Silly Science:</a:t>
            </a:r>
            <a:br>
              <a:rPr lang="en-US" sz="3200" u="sng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a.  White marble—Whatnot</a:t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b.  Unsharpened Pencil—</a:t>
            </a:r>
            <a:r>
              <a:rPr lang="en-US" sz="3200" b="0" dirty="0" err="1" smtClean="0">
                <a:solidFill>
                  <a:schemeClr val="bg1"/>
                </a:solidFill>
              </a:rPr>
              <a:t>Wadget</a:t>
            </a:r>
            <a:r>
              <a:rPr lang="en-US" sz="3200" b="0" dirty="0" smtClean="0">
                <a:solidFill>
                  <a:schemeClr val="bg1"/>
                </a:solidFill>
              </a:rPr>
              <a:t/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c.  White Chalk—</a:t>
            </a:r>
            <a:r>
              <a:rPr lang="en-US" sz="3200" b="0" dirty="0" err="1" smtClean="0">
                <a:solidFill>
                  <a:schemeClr val="bg1"/>
                </a:solidFill>
              </a:rPr>
              <a:t>Screecher</a:t>
            </a:r>
            <a:r>
              <a:rPr lang="en-US" sz="3200" b="0" dirty="0" smtClean="0">
                <a:solidFill>
                  <a:schemeClr val="bg1"/>
                </a:solidFill>
              </a:rPr>
              <a:t/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d.  Wooden Splint—Gadget</a:t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e.  Sharpened Pencil—Widget</a:t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f.  Colored Marble—Fancy Whatnot</a:t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g.  Small Paperclip—Itsy Bitsy</a:t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h.  Eraser—</a:t>
            </a:r>
            <a:r>
              <a:rPr lang="en-US" sz="3200" b="0" dirty="0" err="1" smtClean="0">
                <a:solidFill>
                  <a:schemeClr val="bg1"/>
                </a:solidFill>
              </a:rPr>
              <a:t>Oopsey</a:t>
            </a:r>
            <a:r>
              <a:rPr lang="en-US" sz="3200" b="0" dirty="0" smtClean="0">
                <a:solidFill>
                  <a:schemeClr val="bg1"/>
                </a:solidFill>
              </a:rPr>
              <a:t/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err="1" smtClean="0">
                <a:solidFill>
                  <a:schemeClr val="bg1"/>
                </a:solidFill>
              </a:rPr>
              <a:t>i</a:t>
            </a:r>
            <a:r>
              <a:rPr lang="en-US" sz="3200" b="0" dirty="0" smtClean="0">
                <a:solidFill>
                  <a:schemeClr val="bg1"/>
                </a:solidFill>
              </a:rPr>
              <a:t>.  Die—</a:t>
            </a:r>
            <a:r>
              <a:rPr lang="en-US" sz="3200" b="0" dirty="0" err="1" smtClean="0">
                <a:solidFill>
                  <a:schemeClr val="bg1"/>
                </a:solidFill>
              </a:rPr>
              <a:t>Cubey</a:t>
            </a:r>
            <a:r>
              <a:rPr lang="en-US" sz="3200" b="0" dirty="0" smtClean="0">
                <a:solidFill>
                  <a:schemeClr val="bg1"/>
                </a:solidFill>
              </a:rPr>
              <a:t/>
            </a:r>
            <a:br>
              <a:rPr lang="en-US" sz="3200" b="0" dirty="0" smtClean="0">
                <a:solidFill>
                  <a:schemeClr val="bg1"/>
                </a:solidFill>
              </a:rPr>
            </a:br>
            <a:r>
              <a:rPr lang="en-US" sz="3200" b="0" dirty="0" smtClean="0">
                <a:solidFill>
                  <a:schemeClr val="bg1"/>
                </a:solidFill>
              </a:rPr>
              <a:t>j.  Large Paperclip—Super Duper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905769"/>
      </p:ext>
    </p:extLst>
  </p:cSld>
  <p:clrMapOvr>
    <a:masterClrMapping/>
  </p:clrMapOvr>
</p:sld>
</file>

<file path=ppt/theme/theme1.xml><?xml version="1.0" encoding="utf-8"?>
<a:theme xmlns:a="http://schemas.openxmlformats.org/drawingml/2006/main" name="Arie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905</Words>
  <Application>Microsoft Office PowerPoint</Application>
  <PresentationFormat>On-screen Show (4:3)</PresentationFormat>
  <Paragraphs>545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Roboto Slab</vt:lpstr>
      <vt:lpstr>Roboto</vt:lpstr>
      <vt:lpstr>Oxygen</vt:lpstr>
      <vt:lpstr>Ariel template</vt:lpstr>
      <vt:lpstr>2nd Period Science Starter:   1.  Pick up a Silly Science Paper 2.  Find your seat based on the chart below.</vt:lpstr>
      <vt:lpstr>Write the following dates in your agenda: 1/11—Dichotomous Key Assessment 1/28—Unit 5 Part 1 Vocabulary Quizizz 1/29—Unit 5 Part 1 DCA</vt:lpstr>
      <vt:lpstr>PowerPoint Presentation</vt:lpstr>
      <vt:lpstr>Silly Science: a.  White marble—Whatnot b.  Unsharpened Pencil—Wadget c.  White Chalk—Screecher d.  Wooden Splint—Gadget e.  Sharpened Pencil—Widget f.  Colored Marble—Fancy Whatnot g.  Small Paperclip—Itsy Bitsy h.  Eraser—Oopsey i.  Die—Cubey j.  Large Paperclip—Super Duper </vt:lpstr>
      <vt:lpstr>Launch</vt:lpstr>
      <vt:lpstr>3rd Period Science Starter:   1.  Pick up a Silly Science Paper 2.  Find your seat based on the chart below.</vt:lpstr>
      <vt:lpstr>Write the following dates in your agenda: 1/11—Dichotomous Key Assessment 1/28—Unit 5 Part 1 Vocabulary Quizizz 1/29—Unit 5 Part 1 DCA</vt:lpstr>
      <vt:lpstr>PowerPoint Presentation</vt:lpstr>
      <vt:lpstr>Silly Science: a.  White marble—Whatnot b.  Unsharpened Pencil—Wadget c.  White Chalk—Screecher d.  Wooden Splint—Gadget e.  Sharpened Pencil—Widget f.  Colored Marble—Fancy Whatnot g.  Small Paperclip—Itsy Bitsy h.  Eraser—Oopsey i.  Die—Cubey j.  Large Paperclip—Super Duper </vt:lpstr>
      <vt:lpstr>Launch</vt:lpstr>
      <vt:lpstr>4th  Period Science Starter:   1.  Pick up a Silly Science Paper 2.  Find your seat based on the chart below.</vt:lpstr>
      <vt:lpstr>Write the following dates in your agenda: 1/11—Dichotomous Key Assessment 1/28—Unit 5 Part 1 Vocabulary Quizizz 1/29—Unit 5 Part 1 DCA</vt:lpstr>
      <vt:lpstr>PowerPoint Presentation</vt:lpstr>
      <vt:lpstr>Silly Science: a.  White marble—Whatnot b.  Unsharpened Pencil—Wadget c.  White Chalk—Screecher d.  Wooden Splint—Gadget e.  Sharpened Pencil—Widget f.  Colored Marble—Fancy Whatnot g.  Small Paperclip—Itsy Bitsy h.  Eraser—Oopsey i.  Die—Cubey j.  Large Paperclip—Super Duper </vt:lpstr>
      <vt:lpstr>Launch</vt:lpstr>
      <vt:lpstr>Advisory Starter:   1.  Sign Social Contract 2.  Find your seat based on the chart below.</vt:lpstr>
      <vt:lpstr>6th  Period Science Starter:   1.  Pick up a Silly Science Paper 2.  Find your seat based on the chart below.</vt:lpstr>
      <vt:lpstr>Write the following dates in your agenda: 1/11—Dichotomous Key Assessment 1/28—Unit 5 Part 1 Vocabulary Quizizz 1/29—Unit 5 Part 1 DCA</vt:lpstr>
      <vt:lpstr>PowerPoint Presentation</vt:lpstr>
      <vt:lpstr>Silly Science: a.  White marble—Whatnot b.  Unsharpened Pencil—Wadget c.  White Chalk—Screecher d.  Wooden Splint—Gadget e.  Sharpened Pencil—Widget f.  Colored Marble—Fancy Whatnot g.  Small Paperclip—Itsy Bitsy h.  Eraser—Oopsey i.  Die—Cubey j.  Large Paperclip—Super Duper </vt:lpstr>
      <vt:lpstr>Launch</vt:lpstr>
      <vt:lpstr>7th  Period Science Starter:   1.  Pick up a Silly Science Paper 2.  Find your seat based on the chart below.</vt:lpstr>
      <vt:lpstr>Write the following dates in your agenda: 1/11—Dichotomous Key Assessment 1/28—Unit 5 Part 1 Vocabulary Quizizz 1/29—Unit 5 Part 1 DCA</vt:lpstr>
      <vt:lpstr>PowerPoint Presentation</vt:lpstr>
      <vt:lpstr>Silly Science: a.  White marble—Whatnot b.  Unsharpened Pencil—Wadget c.  White Chalk—Screecher d.  Wooden Splint—Gadget e.  Sharpened Pencil—Widget f.  Colored Marble—Fancy Whatnot g.  Small Paperclip—Itsy Bitsy h.  Eraser—Oopsey i.  Die—Cubey j.  Large Paperclip—Super Duper </vt:lpstr>
      <vt:lpstr>Launch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Starter:   Find your seat based on the chart below.</dc:title>
  <dc:creator>Amy_Hinds</dc:creator>
  <cp:lastModifiedBy>e126455</cp:lastModifiedBy>
  <cp:revision>9</cp:revision>
  <dcterms:modified xsi:type="dcterms:W3CDTF">2019-01-08T22:15:45Z</dcterms:modified>
</cp:coreProperties>
</file>