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8" r:id="rId2"/>
    <p:sldId id="256" r:id="rId3"/>
    <p:sldId id="257" r:id="rId4"/>
    <p:sldId id="259" r:id="rId5"/>
    <p:sldId id="260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"/>
    </p:cViewPr>
  </p:sorterViewPr>
  <p:notesViewPr>
    <p:cSldViewPr>
      <p:cViewPr varScale="1">
        <p:scale>
          <a:sx n="55" d="100"/>
          <a:sy n="55" d="100"/>
        </p:scale>
        <p:origin x="-285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D143B-DB73-4BCC-8C57-472F1C73166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4226D-ED06-42D0-94DE-81944DE1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9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1CD4-4315-4BCC-8B76-4082E3C2D3A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9276BD-A54B-467F-9718-527F3A4E00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1CD4-4315-4BCC-8B76-4082E3C2D3A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76BD-A54B-467F-9718-527F3A4E0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1CD4-4315-4BCC-8B76-4082E3C2D3A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76BD-A54B-467F-9718-527F3A4E0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1CD4-4315-4BCC-8B76-4082E3C2D3A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76BD-A54B-467F-9718-527F3A4E0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1CD4-4315-4BCC-8B76-4082E3C2D3A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76BD-A54B-467F-9718-527F3A4E00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1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6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1CD4-4315-4BCC-8B76-4082E3C2D3A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76BD-A54B-467F-9718-527F3A4E00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1CD4-4315-4BCC-8B76-4082E3C2D3A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76BD-A54B-467F-9718-527F3A4E00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1CD4-4315-4BCC-8B76-4082E3C2D3A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76BD-A54B-467F-9718-527F3A4E0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1CD4-4315-4BCC-8B76-4082E3C2D3A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76BD-A54B-467F-9718-527F3A4E0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1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1CD4-4315-4BCC-8B76-4082E3C2D3A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76BD-A54B-467F-9718-527F3A4E0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1CD4-4315-4BCC-8B76-4082E3C2D3A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76BD-A54B-467F-9718-527F3A4E0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9C11CD4-4315-4BCC-8B76-4082E3C2D3A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9276BD-A54B-467F-9718-527F3A4E00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1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genetics.utah.edu/content/astrobiology/conditions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2483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smtClean="0">
                <a:solidFill>
                  <a:srgbClr val="FFC000"/>
                </a:solidFill>
              </a:rPr>
              <a:t>May 5--Pick </a:t>
            </a:r>
            <a:r>
              <a:rPr lang="en-US" sz="4000" b="1" dirty="0" smtClean="0">
                <a:solidFill>
                  <a:srgbClr val="FFC000"/>
                </a:solidFill>
              </a:rPr>
              <a:t>up workbook &amp; reading from black table by my computer</a:t>
            </a:r>
          </a:p>
          <a:p>
            <a:pPr marL="0" indent="0">
              <a:buNone/>
            </a:pPr>
            <a:r>
              <a:rPr lang="en-US" sz="4000" b="1" dirty="0" smtClean="0"/>
              <a:t>Learning Target:</a:t>
            </a:r>
          </a:p>
          <a:p>
            <a:pPr marL="0" indent="0">
              <a:buNone/>
            </a:pPr>
            <a:r>
              <a:rPr lang="en-US" sz="4000" dirty="0" smtClean="0"/>
              <a:t>Analyze the characteristics of objects in our solar system that allow life to exist.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 smtClean="0"/>
              <a:t>Science Starter:</a:t>
            </a:r>
          </a:p>
          <a:p>
            <a:pPr marL="0" indent="0">
              <a:buNone/>
            </a:pPr>
            <a:r>
              <a:rPr lang="en-US" sz="4000" dirty="0" smtClean="0"/>
              <a:t>Read pgs. 280-282 &amp; answer question 1 on pg. 280 &amp; question 2 on pg. 282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232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657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Traps </a:t>
            </a:r>
            <a:r>
              <a:rPr lang="en-US" i="1" dirty="0">
                <a:solidFill>
                  <a:srgbClr val="FFFF00"/>
                </a:solidFill>
              </a:rPr>
              <a:t>heat</a:t>
            </a:r>
            <a:r>
              <a:rPr lang="en-US" i="1" dirty="0"/>
              <a:t>, shields the surface from harmful </a:t>
            </a:r>
            <a:r>
              <a:rPr lang="en-US" i="1" dirty="0">
                <a:solidFill>
                  <a:srgbClr val="FFFF00"/>
                </a:solidFill>
              </a:rPr>
              <a:t>radiation</a:t>
            </a:r>
            <a:r>
              <a:rPr lang="en-US" i="1" dirty="0"/>
              <a:t>, and provides chemicals needed for life, such as </a:t>
            </a:r>
            <a:r>
              <a:rPr lang="en-US" i="1" dirty="0">
                <a:solidFill>
                  <a:srgbClr val="FFFF00"/>
                </a:solidFill>
              </a:rPr>
              <a:t>nitrogen</a:t>
            </a:r>
            <a:r>
              <a:rPr lang="en-US" i="1" dirty="0"/>
              <a:t> and </a:t>
            </a:r>
            <a:r>
              <a:rPr lang="en-US" i="1" dirty="0">
                <a:solidFill>
                  <a:srgbClr val="FFFF00"/>
                </a:solidFill>
              </a:rPr>
              <a:t>carbon dioxide</a:t>
            </a:r>
            <a:r>
              <a:rPr lang="en-US" i="1" dirty="0"/>
              <a:t>. 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736542" cy="508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1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Not Enough of the Factor</a:t>
            </a:r>
          </a:p>
          <a:p>
            <a:pPr lvl="1"/>
            <a:r>
              <a:rPr lang="en-US" sz="2000" dirty="0" smtClean="0"/>
              <a:t>Small </a:t>
            </a:r>
            <a:r>
              <a:rPr lang="en-US" sz="2000" dirty="0"/>
              <a:t>planets and moons have insufficient </a:t>
            </a:r>
            <a:r>
              <a:rPr lang="en-US" sz="2000" dirty="0">
                <a:solidFill>
                  <a:srgbClr val="FFFF00"/>
                </a:solidFill>
              </a:rPr>
              <a:t>gravity</a:t>
            </a:r>
            <a:r>
              <a:rPr lang="en-US" sz="2000" dirty="0"/>
              <a:t> to hold an atmosphere. The gas molecules escape to space, leaving the planet or moon without an </a:t>
            </a:r>
            <a:r>
              <a:rPr lang="en-US" sz="2000" dirty="0">
                <a:solidFill>
                  <a:srgbClr val="FFFF00"/>
                </a:solidFill>
              </a:rPr>
              <a:t>insulating</a:t>
            </a:r>
            <a:r>
              <a:rPr lang="en-US" sz="2000" dirty="0"/>
              <a:t> blanket or a protective shield. </a:t>
            </a:r>
            <a:r>
              <a:rPr lang="en-US" dirty="0"/>
              <a:t>	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/>
              <a:t>Just Right</a:t>
            </a:r>
            <a:endParaRPr lang="en-US" sz="2000" dirty="0" smtClean="0"/>
          </a:p>
          <a:p>
            <a:pPr lvl="1"/>
            <a:r>
              <a:rPr lang="en-US" sz="2000" dirty="0" smtClean="0"/>
              <a:t>Earth </a:t>
            </a:r>
            <a:r>
              <a:rPr lang="en-US" sz="2000" dirty="0"/>
              <a:t>&amp; </a:t>
            </a:r>
            <a:r>
              <a:rPr lang="en-US" sz="2000" dirty="0">
                <a:solidFill>
                  <a:schemeClr val="tx1"/>
                </a:solidFill>
              </a:rPr>
              <a:t>Venus </a:t>
            </a:r>
            <a:r>
              <a:rPr lang="en-US" sz="2000" dirty="0"/>
              <a:t>are </a:t>
            </a:r>
            <a:r>
              <a:rPr lang="en-US" sz="2000" dirty="0" smtClean="0"/>
              <a:t>the </a:t>
            </a:r>
            <a:r>
              <a:rPr lang="en-US" sz="2000" dirty="0"/>
              <a:t>right size to hold a sufficient-sized atmosphere. Earth’s atmosphere is about </a:t>
            </a:r>
            <a:r>
              <a:rPr lang="en-US" sz="2000" dirty="0">
                <a:solidFill>
                  <a:srgbClr val="FFFF00"/>
                </a:solidFill>
              </a:rPr>
              <a:t>100</a:t>
            </a:r>
            <a:r>
              <a:rPr lang="en-US" sz="2000" dirty="0"/>
              <a:t> miles thick. It keeps the surface </a:t>
            </a:r>
            <a:r>
              <a:rPr lang="en-US" sz="2000" dirty="0">
                <a:solidFill>
                  <a:srgbClr val="FFFF00"/>
                </a:solidFill>
              </a:rPr>
              <a:t>warm</a:t>
            </a:r>
            <a:r>
              <a:rPr lang="en-US" sz="2000" dirty="0"/>
              <a:t> &amp; </a:t>
            </a:r>
            <a:r>
              <a:rPr lang="en-US" sz="2000" dirty="0">
                <a:solidFill>
                  <a:srgbClr val="FFFF00"/>
                </a:solidFill>
              </a:rPr>
              <a:t>protects</a:t>
            </a:r>
            <a:r>
              <a:rPr lang="en-US" sz="2000" dirty="0"/>
              <a:t> it from </a:t>
            </a:r>
            <a:r>
              <a:rPr lang="en-US" sz="2000" dirty="0">
                <a:solidFill>
                  <a:srgbClr val="FFFF00"/>
                </a:solidFill>
              </a:rPr>
              <a:t>radiation</a:t>
            </a:r>
            <a:r>
              <a:rPr lang="en-US" sz="2000" dirty="0"/>
              <a:t> &amp; </a:t>
            </a:r>
            <a:r>
              <a:rPr lang="en-US" sz="2000" dirty="0">
                <a:solidFill>
                  <a:schemeClr val="tx1"/>
                </a:solidFill>
              </a:rPr>
              <a:t>small- to medium-sized </a:t>
            </a:r>
            <a:r>
              <a:rPr lang="en-US" sz="2000" dirty="0">
                <a:solidFill>
                  <a:srgbClr val="FFFF00"/>
                </a:solidFill>
              </a:rPr>
              <a:t>meteorites. </a:t>
            </a:r>
            <a:r>
              <a:rPr lang="en-US" sz="2000" dirty="0"/>
              <a:t>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3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Much of the Factor</a:t>
            </a:r>
          </a:p>
          <a:p>
            <a:pPr lvl="1"/>
            <a:r>
              <a:rPr lang="en-US" sz="2000" dirty="0" smtClean="0"/>
              <a:t>Venus’s </a:t>
            </a:r>
            <a:r>
              <a:rPr lang="en-US" sz="2000" dirty="0"/>
              <a:t>atmosphere is 100 times thicker than Earth’s. It is made almost entirely of </a:t>
            </a:r>
            <a:r>
              <a:rPr lang="en-US" sz="2000" dirty="0">
                <a:solidFill>
                  <a:srgbClr val="FFFF00"/>
                </a:solidFill>
              </a:rPr>
              <a:t>greenhouse</a:t>
            </a:r>
            <a:r>
              <a:rPr lang="en-US" sz="2000" dirty="0"/>
              <a:t> gasses, making the surface too hot for life. The four giant planets are completely made of gas. </a:t>
            </a:r>
            <a:r>
              <a:rPr lang="en-US" dirty="0"/>
              <a:t>	</a:t>
            </a:r>
          </a:p>
          <a:p>
            <a:endParaRPr lang="en-US" dirty="0" smtClean="0"/>
          </a:p>
          <a:p>
            <a:r>
              <a:rPr lang="en-US" dirty="0" smtClean="0"/>
              <a:t>Situations in the Solar System</a:t>
            </a:r>
          </a:p>
          <a:p>
            <a:pPr lvl="1"/>
            <a:r>
              <a:rPr lang="en-US" sz="2000" dirty="0"/>
              <a:t>Of the solid planets &amp; moons, only </a:t>
            </a:r>
            <a:r>
              <a:rPr lang="en-US" sz="2000" dirty="0">
                <a:solidFill>
                  <a:srgbClr val="FFFF00"/>
                </a:solidFill>
              </a:rPr>
              <a:t>Earth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FF00"/>
                </a:solidFill>
              </a:rPr>
              <a:t>Venus</a:t>
            </a:r>
            <a:r>
              <a:rPr lang="en-US" sz="2000" dirty="0"/>
              <a:t>, &amp; </a:t>
            </a:r>
            <a:r>
              <a:rPr lang="en-US" sz="2000" dirty="0">
                <a:solidFill>
                  <a:srgbClr val="FFFF00"/>
                </a:solidFill>
              </a:rPr>
              <a:t>Titan</a:t>
            </a:r>
            <a:r>
              <a:rPr lang="en-US" sz="2000" dirty="0"/>
              <a:t> have significant atmospheres. Mars’ atmosphere is about 1/100</a:t>
            </a:r>
            <a:r>
              <a:rPr lang="en-US" sz="2000" baseline="30000" dirty="0"/>
              <a:t>th </a:t>
            </a:r>
            <a:r>
              <a:rPr lang="en-US" sz="2000" dirty="0"/>
              <a:t>that of Earth’s, too small for significant insulation or shielding. 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438" y="2133600"/>
            <a:ext cx="3995300" cy="445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Organisms use light or chemical energy to run their life processes. 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Enough of the Factor</a:t>
            </a:r>
          </a:p>
          <a:p>
            <a:pPr lvl="1"/>
            <a:r>
              <a:rPr lang="en-US" sz="2000" dirty="0"/>
              <a:t>When there is too </a:t>
            </a:r>
            <a:r>
              <a:rPr lang="en-US" sz="2000" dirty="0">
                <a:solidFill>
                  <a:srgbClr val="FFFF00"/>
                </a:solidFill>
              </a:rPr>
              <a:t>little sunlight </a:t>
            </a:r>
            <a:r>
              <a:rPr lang="en-US" sz="2000" dirty="0"/>
              <a:t>or too few of the chemicals that provide </a:t>
            </a:r>
            <a:r>
              <a:rPr lang="en-US" sz="2000" dirty="0">
                <a:solidFill>
                  <a:srgbClr val="FFFF00"/>
                </a:solidFill>
              </a:rPr>
              <a:t>energy</a:t>
            </a:r>
            <a:r>
              <a:rPr lang="en-US" sz="2000" dirty="0"/>
              <a:t> to cells, such as iron or sulfur, </a:t>
            </a:r>
            <a:r>
              <a:rPr lang="en-US" sz="2000" dirty="0">
                <a:solidFill>
                  <a:srgbClr val="FFFF00"/>
                </a:solidFill>
              </a:rPr>
              <a:t>organisms</a:t>
            </a:r>
            <a:r>
              <a:rPr lang="en-US" sz="2000" dirty="0"/>
              <a:t> die. </a:t>
            </a: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Just Right</a:t>
            </a:r>
          </a:p>
          <a:p>
            <a:pPr lvl="1"/>
            <a:r>
              <a:rPr lang="en-US" sz="2000" dirty="0" smtClean="0"/>
              <a:t>With </a:t>
            </a:r>
            <a:r>
              <a:rPr lang="en-US" sz="2000" dirty="0"/>
              <a:t>a steady input of either light or </a:t>
            </a:r>
            <a:r>
              <a:rPr lang="en-US" sz="2000" dirty="0">
                <a:solidFill>
                  <a:srgbClr val="FFFF00"/>
                </a:solidFill>
              </a:rPr>
              <a:t>chemical energy</a:t>
            </a:r>
            <a:r>
              <a:rPr lang="en-US" sz="2000" dirty="0"/>
              <a:t>, cells can run the chemical </a:t>
            </a:r>
            <a:r>
              <a:rPr lang="en-US" sz="2000" dirty="0">
                <a:solidFill>
                  <a:srgbClr val="FFFF00"/>
                </a:solidFill>
              </a:rPr>
              <a:t>reactions</a:t>
            </a:r>
            <a:r>
              <a:rPr lang="en-US" sz="2000" dirty="0"/>
              <a:t> necessary for life. </a:t>
            </a:r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Much of the Factor</a:t>
            </a:r>
          </a:p>
          <a:p>
            <a:pPr lvl="1"/>
            <a:r>
              <a:rPr lang="en-US" sz="2000" dirty="0" smtClean="0"/>
              <a:t>Light </a:t>
            </a:r>
            <a:r>
              <a:rPr lang="en-US" sz="2000" dirty="0"/>
              <a:t>energy is a problem if it makes a planet too </a:t>
            </a:r>
            <a:r>
              <a:rPr lang="en-US" sz="2000" dirty="0">
                <a:solidFill>
                  <a:srgbClr val="FFFF00"/>
                </a:solidFill>
              </a:rPr>
              <a:t>hot </a:t>
            </a:r>
            <a:r>
              <a:rPr lang="en-US" sz="2000" dirty="0"/>
              <a:t>or if there are too many harmful rays, such as </a:t>
            </a:r>
            <a:r>
              <a:rPr lang="en-US" sz="2000" dirty="0">
                <a:solidFill>
                  <a:srgbClr val="FFFF00"/>
                </a:solidFill>
              </a:rPr>
              <a:t>ultraviolet</a:t>
            </a:r>
            <a:r>
              <a:rPr lang="en-US" sz="2000" dirty="0"/>
              <a:t>. Too many energy-rich chemicals is not a problem 	</a:t>
            </a:r>
          </a:p>
          <a:p>
            <a:endParaRPr lang="en-US" dirty="0"/>
          </a:p>
          <a:p>
            <a:r>
              <a:rPr lang="en-US" dirty="0" smtClean="0"/>
              <a:t>Situation in the Solar System</a:t>
            </a:r>
          </a:p>
          <a:p>
            <a:pPr lvl="1"/>
            <a:r>
              <a:rPr lang="en-US" sz="2000" b="1" dirty="0" smtClean="0"/>
              <a:t>Surface</a:t>
            </a:r>
            <a:r>
              <a:rPr lang="en-US" sz="2000" b="1" dirty="0"/>
              <a:t>: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FFFF00"/>
                </a:solidFill>
              </a:rPr>
              <a:t>inner</a:t>
            </a:r>
            <a:r>
              <a:rPr lang="en-US" sz="2000" dirty="0"/>
              <a:t> planets get too </a:t>
            </a:r>
            <a:r>
              <a:rPr lang="en-US" sz="2000" dirty="0">
                <a:solidFill>
                  <a:srgbClr val="FFFF00"/>
                </a:solidFill>
              </a:rPr>
              <a:t>much</a:t>
            </a:r>
            <a:r>
              <a:rPr lang="en-US" sz="2000" dirty="0"/>
              <a:t> sunlight for life. The </a:t>
            </a:r>
            <a:r>
              <a:rPr lang="en-US" sz="2000" dirty="0">
                <a:solidFill>
                  <a:srgbClr val="FFFF00"/>
                </a:solidFill>
              </a:rPr>
              <a:t>outer</a:t>
            </a:r>
            <a:r>
              <a:rPr lang="en-US" sz="2000" dirty="0"/>
              <a:t> planets get too </a:t>
            </a:r>
            <a:r>
              <a:rPr lang="en-US" sz="2000" dirty="0">
                <a:solidFill>
                  <a:srgbClr val="FFFF00"/>
                </a:solidFill>
              </a:rPr>
              <a:t>little</a:t>
            </a:r>
            <a:r>
              <a:rPr lang="en-US" sz="2000" dirty="0"/>
              <a:t>. </a:t>
            </a:r>
          </a:p>
          <a:p>
            <a:pPr lvl="1"/>
            <a:r>
              <a:rPr lang="en-US" sz="2000" b="1" dirty="0" smtClean="0"/>
              <a:t>Sub-surface</a:t>
            </a:r>
            <a:r>
              <a:rPr lang="en-US" sz="2000" b="1" dirty="0"/>
              <a:t>: </a:t>
            </a:r>
            <a:r>
              <a:rPr lang="en-US" sz="2000" dirty="0"/>
              <a:t>Most </a:t>
            </a:r>
            <a:r>
              <a:rPr lang="en-US" sz="2000" dirty="0">
                <a:solidFill>
                  <a:srgbClr val="FFFF00"/>
                </a:solidFill>
              </a:rPr>
              <a:t>solid</a:t>
            </a:r>
            <a:r>
              <a:rPr lang="en-US" sz="2000" dirty="0"/>
              <a:t> planets &amp; moons have energy-rich chemicals. </a:t>
            </a: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Used to build and maintain an organism’s body. 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9" y="2057400"/>
            <a:ext cx="7584498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4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Enough of the Factor</a:t>
            </a:r>
          </a:p>
          <a:p>
            <a:pPr lvl="1"/>
            <a:r>
              <a:rPr lang="en-US" sz="2000" dirty="0" smtClean="0"/>
              <a:t>Without </a:t>
            </a:r>
            <a:r>
              <a:rPr lang="en-US" sz="2000" dirty="0"/>
              <a:t>chemicals to </a:t>
            </a:r>
            <a:r>
              <a:rPr lang="en-US" sz="2000" dirty="0" smtClean="0"/>
              <a:t>make </a:t>
            </a:r>
            <a:r>
              <a:rPr lang="en-US" sz="2000" dirty="0" smtClean="0">
                <a:solidFill>
                  <a:srgbClr val="FFFF00"/>
                </a:solidFill>
              </a:rPr>
              <a:t>proteins </a:t>
            </a:r>
            <a:r>
              <a:rPr lang="en-US" sz="2000" dirty="0">
                <a:solidFill>
                  <a:srgbClr val="FFFF00"/>
                </a:solidFill>
              </a:rPr>
              <a:t>&amp; carbohydrates, organisms cannot grow</a:t>
            </a:r>
            <a:r>
              <a:rPr lang="en-US" sz="2000" dirty="0"/>
              <a:t>. Planets without systems to deliver nutrients to its organisms (e.g., a water cycle or volcanic activity) cannot support life. Also, when nutrients are </a:t>
            </a:r>
            <a:r>
              <a:rPr lang="en-US" sz="2000" dirty="0">
                <a:solidFill>
                  <a:srgbClr val="FFFF00"/>
                </a:solidFill>
              </a:rPr>
              <a:t>spread so thin </a:t>
            </a:r>
            <a:r>
              <a:rPr lang="en-US" sz="2000" dirty="0"/>
              <a:t>that they are hard to obtain, such as on a gas planet, </a:t>
            </a:r>
            <a:r>
              <a:rPr lang="en-US" sz="2000" dirty="0">
                <a:solidFill>
                  <a:srgbClr val="FFFF00"/>
                </a:solidFill>
              </a:rPr>
              <a:t>life cannot exist</a:t>
            </a:r>
            <a:r>
              <a:rPr lang="en-US" sz="2000" dirty="0"/>
              <a:t>.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Just Right</a:t>
            </a:r>
          </a:p>
          <a:p>
            <a:pPr lvl="1"/>
            <a:r>
              <a:rPr lang="en-US" sz="2000" dirty="0" smtClean="0"/>
              <a:t>All </a:t>
            </a:r>
            <a:r>
              <a:rPr lang="en-US" sz="2000" dirty="0"/>
              <a:t>solid planets &amp; moons have the </a:t>
            </a:r>
            <a:r>
              <a:rPr lang="en-US" sz="2000" dirty="0">
                <a:solidFill>
                  <a:srgbClr val="FFFF00"/>
                </a:solidFill>
              </a:rPr>
              <a:t>same general chemical makeup</a:t>
            </a:r>
            <a:r>
              <a:rPr lang="en-US" sz="2000" dirty="0"/>
              <a:t>, so nutrients are present. Those with a </a:t>
            </a:r>
            <a:r>
              <a:rPr lang="en-US" sz="2000" dirty="0">
                <a:solidFill>
                  <a:srgbClr val="FFFF00"/>
                </a:solidFill>
              </a:rPr>
              <a:t>water cycle or volcanic activity</a:t>
            </a:r>
            <a:r>
              <a:rPr lang="en-US" sz="2000" dirty="0"/>
              <a:t> can transport and replenish the chemicals required by </a:t>
            </a:r>
            <a:r>
              <a:rPr lang="en-US" sz="2000" dirty="0">
                <a:solidFill>
                  <a:srgbClr val="FFFF00"/>
                </a:solidFill>
              </a:rPr>
              <a:t>living organisms</a:t>
            </a:r>
            <a:r>
              <a:rPr lang="en-US" sz="2000" dirty="0"/>
              <a:t>. 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Too Much of the Factor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Too </a:t>
            </a:r>
            <a:r>
              <a:rPr lang="en-US" sz="2000" dirty="0">
                <a:solidFill>
                  <a:srgbClr val="FFFF00"/>
                </a:solidFill>
              </a:rPr>
              <a:t>many nutrients are not a problem</a:t>
            </a:r>
            <a:r>
              <a:rPr lang="en-US" sz="2000" dirty="0"/>
              <a:t>. However, too active a circulation system, such as the </a:t>
            </a:r>
            <a:r>
              <a:rPr lang="en-US" sz="2000" dirty="0">
                <a:solidFill>
                  <a:srgbClr val="FFFF00"/>
                </a:solidFill>
              </a:rPr>
              <a:t>constant volcanism </a:t>
            </a:r>
            <a:r>
              <a:rPr lang="en-US" sz="2000" dirty="0"/>
              <a:t>on Jupiter’s moon, Io, or the </a:t>
            </a:r>
            <a:r>
              <a:rPr lang="en-US" sz="2000" dirty="0">
                <a:solidFill>
                  <a:srgbClr val="FFFF00"/>
                </a:solidFill>
              </a:rPr>
              <a:t>churning atmospheres </a:t>
            </a:r>
            <a:r>
              <a:rPr lang="en-US" sz="2000" dirty="0"/>
              <a:t>of the gas planets, interferes with an organism’s ability to get enough nutrients. </a:t>
            </a:r>
            <a:r>
              <a:rPr lang="en-US" dirty="0"/>
              <a:t>	</a:t>
            </a:r>
          </a:p>
          <a:p>
            <a:pPr lvl="1"/>
            <a:endParaRPr lang="en-US" dirty="0"/>
          </a:p>
          <a:p>
            <a:r>
              <a:rPr lang="en-US" dirty="0" smtClean="0"/>
              <a:t>Situation in the Solar System</a:t>
            </a:r>
          </a:p>
          <a:p>
            <a:pPr lvl="1"/>
            <a:r>
              <a:rPr lang="en-US" sz="2000" b="1" dirty="0" smtClean="0"/>
              <a:t>Surface</a:t>
            </a:r>
            <a:r>
              <a:rPr lang="en-US" sz="2000" b="1" dirty="0"/>
              <a:t>: </a:t>
            </a:r>
            <a:r>
              <a:rPr lang="en-US" sz="2000" dirty="0"/>
              <a:t>Earth has a </a:t>
            </a:r>
            <a:r>
              <a:rPr lang="en-US" sz="2000" dirty="0">
                <a:solidFill>
                  <a:srgbClr val="FFFF00"/>
                </a:solidFill>
              </a:rPr>
              <a:t>water cycle</a:t>
            </a:r>
            <a:r>
              <a:rPr lang="en-US" sz="2000" dirty="0"/>
              <a:t>, an </a:t>
            </a:r>
            <a:r>
              <a:rPr lang="en-US" sz="2000" dirty="0">
                <a:solidFill>
                  <a:srgbClr val="FFFF00"/>
                </a:solidFill>
              </a:rPr>
              <a:t>atmosphere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FFFF00"/>
                </a:solidFill>
              </a:rPr>
              <a:t>volcanoes</a:t>
            </a:r>
            <a:r>
              <a:rPr lang="en-US" sz="2000" dirty="0"/>
              <a:t> to circulate nutrients. Venus, Titan, Io, and Mars have nutrients and ways to circulate them to organisms. </a:t>
            </a:r>
          </a:p>
          <a:p>
            <a:pPr lvl="1"/>
            <a:r>
              <a:rPr lang="en-US" sz="2000" b="1" dirty="0" smtClean="0"/>
              <a:t>Sub-surface</a:t>
            </a:r>
            <a:r>
              <a:rPr lang="en-US" sz="2000" b="1" dirty="0"/>
              <a:t>: </a:t>
            </a:r>
            <a:r>
              <a:rPr lang="en-US" sz="2000" dirty="0"/>
              <a:t>Any planet or moon with </a:t>
            </a:r>
            <a:r>
              <a:rPr lang="en-US" sz="2000" dirty="0">
                <a:solidFill>
                  <a:srgbClr val="FFFF00"/>
                </a:solidFill>
              </a:rPr>
              <a:t>sub-surface water or molten rock can circulate and replenish nutrients for organisms</a:t>
            </a:r>
            <a:r>
              <a:rPr lang="en-US" sz="2000" dirty="0"/>
              <a:t>. 	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13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10600" cy="6858000"/>
          </a:xfrm>
        </p:spPr>
        <p:txBody>
          <a:bodyPr/>
          <a:lstStyle/>
          <a:p>
            <a:r>
              <a:rPr lang="en-US" sz="3600" dirty="0" smtClean="0"/>
              <a:t>1.  Read passage on pgs</a:t>
            </a:r>
            <a:r>
              <a:rPr lang="en-US" sz="3600" dirty="0" smtClean="0"/>
              <a:t>. 30-31 of the workbook.  Answer questions 1-5 on pgs. 32-34 in your workbook.  (Mark your text with proof for your answers.)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2.  Early finishers may:</a:t>
            </a:r>
            <a:br>
              <a:rPr lang="en-US" sz="3600" dirty="0" smtClean="0"/>
            </a:br>
            <a:r>
              <a:rPr lang="en-US" sz="3600" dirty="0" smtClean="0"/>
              <a:t>Read pgs. 35-41 in the workbook.  Read all reading passages and answer the questions from the readings.  </a:t>
            </a:r>
            <a:br>
              <a:rPr lang="en-US" sz="36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2737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What Makes a World Habitable?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Workbook pgs. 16-18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34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make a Planet Habitable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Temperature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Water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Atmosphere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Energy  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Nutrients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1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8" y="1600201"/>
            <a:ext cx="76120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6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7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Temperature influences how </a:t>
            </a:r>
            <a:r>
              <a:rPr lang="en-US" b="1" dirty="0" smtClean="0">
                <a:solidFill>
                  <a:srgbClr val="FFFF00"/>
                </a:solidFill>
              </a:rPr>
              <a:t>quickly</a:t>
            </a:r>
            <a:r>
              <a:rPr lang="en-US" b="1" dirty="0" smtClean="0"/>
              <a:t> atoms &amp; molecules </a:t>
            </a:r>
            <a:r>
              <a:rPr lang="en-US" b="1" dirty="0" smtClean="0">
                <a:solidFill>
                  <a:srgbClr val="FFFF00"/>
                </a:solidFill>
              </a:rPr>
              <a:t>move</a:t>
            </a:r>
          </a:p>
          <a:p>
            <a:endParaRPr lang="en-US" dirty="0" smtClean="0"/>
          </a:p>
          <a:p>
            <a:r>
              <a:rPr lang="en-US" b="1" dirty="0" smtClean="0"/>
              <a:t>Not enough of the factor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Low </a:t>
            </a:r>
            <a:r>
              <a:rPr lang="en-US" sz="2000" dirty="0" smtClean="0">
                <a:solidFill>
                  <a:schemeClr val="tx1"/>
                </a:solidFill>
              </a:rPr>
              <a:t>temperatures </a:t>
            </a:r>
            <a:r>
              <a:rPr lang="en-US" sz="2000" dirty="0" smtClean="0"/>
              <a:t>cause chemicals to react </a:t>
            </a:r>
            <a:r>
              <a:rPr lang="en-US" sz="2000" dirty="0" smtClean="0">
                <a:solidFill>
                  <a:srgbClr val="FFFF00"/>
                </a:solidFill>
              </a:rPr>
              <a:t>slowly</a:t>
            </a:r>
            <a:r>
              <a:rPr lang="en-US" sz="2000" dirty="0" smtClean="0"/>
              <a:t>, which interferes with the reactions necessary for</a:t>
            </a:r>
            <a:r>
              <a:rPr lang="en-US" sz="2000" dirty="0" smtClean="0">
                <a:solidFill>
                  <a:srgbClr val="FFFF00"/>
                </a:solidFill>
              </a:rPr>
              <a:t> life</a:t>
            </a:r>
            <a:r>
              <a:rPr lang="en-US" sz="2000" dirty="0" smtClean="0"/>
              <a:t>.  Also low temperatures freeze water, making liquid water unavailable. </a:t>
            </a:r>
          </a:p>
          <a:p>
            <a:r>
              <a:rPr lang="en-US" b="1" dirty="0" smtClean="0"/>
              <a:t>Just Right</a:t>
            </a:r>
            <a:endParaRPr lang="en-US" dirty="0"/>
          </a:p>
          <a:p>
            <a:pPr lvl="1"/>
            <a:r>
              <a:rPr lang="en-US" sz="2000" dirty="0" smtClean="0"/>
              <a:t>Life </a:t>
            </a:r>
            <a:r>
              <a:rPr lang="en-US" sz="2000" dirty="0"/>
              <a:t>seems </a:t>
            </a:r>
            <a:r>
              <a:rPr lang="en-US" sz="2000" dirty="0">
                <a:solidFill>
                  <a:srgbClr val="FFFF00"/>
                </a:solidFill>
              </a:rPr>
              <a:t>limited</a:t>
            </a:r>
            <a:r>
              <a:rPr lang="en-US" sz="2000" dirty="0"/>
              <a:t> to a temperature range of </a:t>
            </a:r>
            <a:r>
              <a:rPr lang="en-US" sz="2000" dirty="0">
                <a:solidFill>
                  <a:srgbClr val="FFFF00"/>
                </a:solidFill>
              </a:rPr>
              <a:t>minus 15</a:t>
            </a:r>
            <a:r>
              <a:rPr lang="en-US" sz="2000" baseline="30000" dirty="0">
                <a:solidFill>
                  <a:srgbClr val="FFFF00"/>
                </a:solidFill>
              </a:rPr>
              <a:t>o</a:t>
            </a:r>
            <a:r>
              <a:rPr lang="en-US" sz="2000" dirty="0">
                <a:solidFill>
                  <a:srgbClr val="FFFF00"/>
                </a:solidFill>
              </a:rPr>
              <a:t>C to 115</a:t>
            </a:r>
            <a:r>
              <a:rPr lang="en-US" sz="2000" baseline="30000" dirty="0">
                <a:solidFill>
                  <a:srgbClr val="FFFF00"/>
                </a:solidFill>
              </a:rPr>
              <a:t>o</a:t>
            </a:r>
            <a:r>
              <a:rPr lang="en-US" sz="2000" dirty="0">
                <a:solidFill>
                  <a:srgbClr val="FFFF00"/>
                </a:solidFill>
              </a:rPr>
              <a:t>C</a:t>
            </a:r>
            <a:r>
              <a:rPr lang="en-US" sz="2000" dirty="0"/>
              <a:t>. In this range, liquid </a:t>
            </a:r>
            <a:r>
              <a:rPr lang="en-US" sz="2000" dirty="0">
                <a:solidFill>
                  <a:schemeClr val="tx1"/>
                </a:solidFill>
              </a:rPr>
              <a:t>water </a:t>
            </a:r>
            <a:r>
              <a:rPr lang="en-US" sz="2000" dirty="0"/>
              <a:t>can still exist under certain conditions 	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82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Too Much of the Factor</a:t>
            </a:r>
            <a:endParaRPr lang="en-US" dirty="0"/>
          </a:p>
          <a:p>
            <a:r>
              <a:rPr lang="en-US" dirty="0"/>
              <a:t> At about 125</a:t>
            </a:r>
            <a:r>
              <a:rPr lang="en-US" baseline="30000" dirty="0"/>
              <a:t>o</a:t>
            </a:r>
            <a:r>
              <a:rPr lang="en-US" dirty="0"/>
              <a:t>C, </a:t>
            </a:r>
            <a:r>
              <a:rPr lang="en-US" dirty="0">
                <a:solidFill>
                  <a:srgbClr val="FFFF00"/>
                </a:solidFill>
              </a:rPr>
              <a:t>protein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carbohydrate</a:t>
            </a:r>
            <a:r>
              <a:rPr lang="en-US" dirty="0"/>
              <a:t> molecules and </a:t>
            </a:r>
            <a:r>
              <a:rPr lang="en-US" dirty="0">
                <a:solidFill>
                  <a:srgbClr val="FFFF00"/>
                </a:solidFill>
              </a:rPr>
              <a:t>genetic</a:t>
            </a:r>
            <a:r>
              <a:rPr lang="en-US" dirty="0"/>
              <a:t> material (e.g., DNA and RNA) start to break apart. Also, </a:t>
            </a:r>
            <a:r>
              <a:rPr lang="en-US" dirty="0">
                <a:solidFill>
                  <a:srgbClr val="FFFF00"/>
                </a:solidFill>
              </a:rPr>
              <a:t>high</a:t>
            </a:r>
            <a:r>
              <a:rPr lang="en-US" dirty="0"/>
              <a:t> temperatures quickly </a:t>
            </a:r>
            <a:r>
              <a:rPr lang="en-US" dirty="0">
                <a:solidFill>
                  <a:srgbClr val="FFFF00"/>
                </a:solidFill>
              </a:rPr>
              <a:t>evaporate</a:t>
            </a:r>
            <a:r>
              <a:rPr lang="en-US" dirty="0"/>
              <a:t> water. 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Situation </a:t>
            </a:r>
            <a:r>
              <a:rPr lang="en-US" b="1" dirty="0"/>
              <a:t>in the Solar </a:t>
            </a:r>
            <a:r>
              <a:rPr lang="en-US" b="1" dirty="0" smtClean="0"/>
              <a:t>System</a:t>
            </a:r>
            <a:endParaRPr lang="en-US" dirty="0"/>
          </a:p>
          <a:p>
            <a:r>
              <a:rPr lang="en-US" b="1" dirty="0" smtClean="0"/>
              <a:t>Surface</a:t>
            </a:r>
            <a:r>
              <a:rPr lang="en-US" b="1" dirty="0"/>
              <a:t>: </a:t>
            </a:r>
            <a:r>
              <a:rPr lang="en-US" dirty="0"/>
              <a:t>Only </a:t>
            </a:r>
            <a:r>
              <a:rPr lang="en-US" dirty="0">
                <a:solidFill>
                  <a:srgbClr val="FFFF00"/>
                </a:solidFill>
              </a:rPr>
              <a:t>Earth’s </a:t>
            </a:r>
            <a:r>
              <a:rPr lang="en-US" dirty="0">
                <a:solidFill>
                  <a:schemeClr val="tx1"/>
                </a:solidFill>
              </a:rPr>
              <a:t>surface</a:t>
            </a:r>
            <a:r>
              <a:rPr lang="en-US" dirty="0"/>
              <a:t> is in this temperature range. </a:t>
            </a:r>
            <a:r>
              <a:rPr lang="en-US" dirty="0" smtClean="0"/>
              <a:t>(</a:t>
            </a:r>
            <a:r>
              <a:rPr lang="en-US" dirty="0">
                <a:solidFill>
                  <a:schemeClr val="tx1"/>
                </a:solidFill>
              </a:rPr>
              <a:t>minus 15</a:t>
            </a:r>
            <a:r>
              <a:rPr lang="en-US" baseline="30000" dirty="0">
                <a:solidFill>
                  <a:schemeClr val="tx1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C to </a:t>
            </a:r>
            <a:r>
              <a:rPr lang="en-US" dirty="0" smtClean="0">
                <a:solidFill>
                  <a:schemeClr val="tx1"/>
                </a:solidFill>
              </a:rPr>
              <a:t>115</a:t>
            </a:r>
            <a:r>
              <a:rPr lang="en-US" baseline="30000" dirty="0" smtClean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C)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/>
              <a:t>Sub-surface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</a:rPr>
              <a:t>The</a:t>
            </a:r>
            <a:r>
              <a:rPr lang="en-US" dirty="0">
                <a:solidFill>
                  <a:srgbClr val="FFFF00"/>
                </a:solidFill>
              </a:rPr>
              <a:t> interior </a:t>
            </a:r>
            <a:r>
              <a:rPr lang="en-US" dirty="0"/>
              <a:t>of the solid </a:t>
            </a:r>
            <a:r>
              <a:rPr lang="en-US" dirty="0">
                <a:solidFill>
                  <a:srgbClr val="FFFF00"/>
                </a:solidFill>
              </a:rPr>
              <a:t>planets</a:t>
            </a:r>
            <a:r>
              <a:rPr lang="en-US" dirty="0"/>
              <a:t> &amp; </a:t>
            </a:r>
            <a:r>
              <a:rPr lang="en-US" dirty="0">
                <a:solidFill>
                  <a:srgbClr val="FFFF00"/>
                </a:solidFill>
              </a:rPr>
              <a:t>moons</a:t>
            </a:r>
            <a:r>
              <a:rPr lang="en-US" dirty="0"/>
              <a:t> may be in this </a:t>
            </a:r>
            <a:r>
              <a:rPr lang="en-US" dirty="0">
                <a:solidFill>
                  <a:srgbClr val="FFFF00"/>
                </a:solidFill>
              </a:rPr>
              <a:t>temperature</a:t>
            </a:r>
            <a:r>
              <a:rPr lang="en-US" dirty="0"/>
              <a:t> range.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434137" cy="481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2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</a:t>
            </a:r>
            <a:r>
              <a:rPr lang="en-US" dirty="0" smtClean="0">
                <a:solidFill>
                  <a:srgbClr val="FFFF00"/>
                </a:solidFill>
              </a:rPr>
              <a:t>dissolves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FFFF00"/>
                </a:solidFill>
              </a:rPr>
              <a:t>transports</a:t>
            </a:r>
            <a:r>
              <a:rPr lang="en-US" dirty="0" smtClean="0"/>
              <a:t> chemicals within and to and from a cell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Not Enough of the Factor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chemicals a </a:t>
            </a:r>
            <a:r>
              <a:rPr lang="en-US" sz="2000" dirty="0">
                <a:solidFill>
                  <a:srgbClr val="FFFF00"/>
                </a:solidFill>
              </a:rPr>
              <a:t>cell</a:t>
            </a:r>
            <a:r>
              <a:rPr lang="en-US" sz="2000" dirty="0"/>
              <a:t> needs for energy &amp; growth are not dissolved or transported to the cell </a:t>
            </a:r>
            <a:endParaRPr lang="en-US" sz="2000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smtClean="0"/>
              <a:t>Just Right</a:t>
            </a:r>
            <a:endParaRPr lang="en-US" b="1" dirty="0"/>
          </a:p>
          <a:p>
            <a:pPr lvl="1"/>
            <a:r>
              <a:rPr lang="en-US" dirty="0"/>
              <a:t> </a:t>
            </a:r>
            <a:r>
              <a:rPr lang="en-US" sz="2000" dirty="0"/>
              <a:t>Water is regularly available. Life can go </a:t>
            </a:r>
            <a:r>
              <a:rPr lang="en-US" sz="2000" dirty="0">
                <a:solidFill>
                  <a:srgbClr val="FFFF00"/>
                </a:solidFill>
              </a:rPr>
              <a:t>dormant</a:t>
            </a:r>
            <a:r>
              <a:rPr lang="en-US" sz="2000" dirty="0"/>
              <a:t> between wet periods, but, eventually, water </a:t>
            </a:r>
            <a:r>
              <a:rPr lang="en-US" sz="2000" dirty="0">
                <a:solidFill>
                  <a:srgbClr val="FFFF00"/>
                </a:solidFill>
              </a:rPr>
              <a:t>needs</a:t>
            </a:r>
            <a:r>
              <a:rPr lang="en-US" sz="2000" dirty="0"/>
              <a:t> to be </a:t>
            </a:r>
            <a:r>
              <a:rPr lang="en-US" sz="2000" dirty="0">
                <a:solidFill>
                  <a:srgbClr val="FFFF00"/>
                </a:solidFill>
              </a:rPr>
              <a:t>available</a:t>
            </a:r>
            <a:r>
              <a:rPr lang="en-US" sz="2000" dirty="0"/>
              <a:t>. 	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Too Much of the Factor</a:t>
            </a:r>
          </a:p>
          <a:p>
            <a:pPr lvl="1"/>
            <a:r>
              <a:rPr lang="en-US" sz="2000" dirty="0" smtClean="0"/>
              <a:t>Too </a:t>
            </a:r>
            <a:r>
              <a:rPr lang="en-US" sz="2000" dirty="0"/>
              <a:t>much water is </a:t>
            </a:r>
            <a:r>
              <a:rPr lang="en-US" sz="2000" dirty="0">
                <a:solidFill>
                  <a:srgbClr val="FFFF00"/>
                </a:solidFill>
              </a:rPr>
              <a:t>not a problem</a:t>
            </a:r>
            <a:r>
              <a:rPr lang="en-US" sz="2000" dirty="0"/>
              <a:t>, as long as </a:t>
            </a:r>
            <a:r>
              <a:rPr lang="en-US" sz="2000" dirty="0">
                <a:solidFill>
                  <a:schemeClr val="tx1"/>
                </a:solidFill>
              </a:rPr>
              <a:t>it is not so </a:t>
            </a:r>
            <a:r>
              <a:rPr lang="en-US" sz="2000" dirty="0">
                <a:solidFill>
                  <a:srgbClr val="FFFF00"/>
                </a:solidFill>
              </a:rPr>
              <a:t>toxic</a:t>
            </a:r>
            <a:r>
              <a:rPr lang="en-US" sz="2000" dirty="0"/>
              <a:t> that it interferes with the </a:t>
            </a:r>
            <a:r>
              <a:rPr lang="en-US" sz="2000" dirty="0">
                <a:solidFill>
                  <a:srgbClr val="FFFF00"/>
                </a:solidFill>
              </a:rPr>
              <a:t>chemistry of life 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r>
              <a:rPr lang="en-US" b="1" dirty="0" smtClean="0"/>
              <a:t>Situation in the Solar System</a:t>
            </a:r>
          </a:p>
          <a:p>
            <a:pPr lvl="1"/>
            <a:r>
              <a:rPr lang="en-US" sz="2000" b="1" dirty="0" smtClean="0"/>
              <a:t>Surface</a:t>
            </a:r>
            <a:r>
              <a:rPr lang="en-US" sz="2000" b="1" dirty="0"/>
              <a:t>: </a:t>
            </a:r>
            <a:r>
              <a:rPr lang="en-US" sz="2000" dirty="0"/>
              <a:t>Only Earth’s surface has water, though </a:t>
            </a:r>
            <a:r>
              <a:rPr lang="en-US" sz="2000" dirty="0">
                <a:solidFill>
                  <a:srgbClr val="FFFF00"/>
                </a:solidFill>
              </a:rPr>
              <a:t>Mars</a:t>
            </a:r>
            <a:r>
              <a:rPr lang="en-US" sz="2000" dirty="0"/>
              <a:t> once had surface water and </a:t>
            </a:r>
            <a:r>
              <a:rPr lang="en-US" sz="2000" dirty="0">
                <a:solidFill>
                  <a:srgbClr val="FFFF00"/>
                </a:solidFill>
              </a:rPr>
              <a:t>still has </a:t>
            </a:r>
            <a:r>
              <a:rPr lang="en-US" sz="2000" dirty="0"/>
              <a:t>water ice in its polar ice caps. Saturn’s moon, </a:t>
            </a:r>
            <a:r>
              <a:rPr lang="en-US" sz="2000" dirty="0">
                <a:solidFill>
                  <a:srgbClr val="FFFF00"/>
                </a:solidFill>
              </a:rPr>
              <a:t>Titan</a:t>
            </a:r>
            <a:r>
              <a:rPr lang="en-US" sz="2000" dirty="0"/>
              <a:t>, seems to be covered with </a:t>
            </a:r>
            <a:r>
              <a:rPr lang="en-US" sz="2000" dirty="0">
                <a:solidFill>
                  <a:srgbClr val="FFFF00"/>
                </a:solidFill>
              </a:rPr>
              <a:t>liquid methane. </a:t>
            </a:r>
          </a:p>
          <a:p>
            <a:pPr lvl="1"/>
            <a:r>
              <a:rPr lang="en-US" sz="2000" b="1" dirty="0" smtClean="0"/>
              <a:t>Sub-surface</a:t>
            </a:r>
            <a:r>
              <a:rPr lang="en-US" sz="2000" b="1" dirty="0"/>
              <a:t>: </a:t>
            </a:r>
            <a:r>
              <a:rPr lang="en-US" sz="2000" dirty="0"/>
              <a:t>Mars &amp; some moons have deposits of </a:t>
            </a:r>
            <a:r>
              <a:rPr lang="en-US" sz="2000" dirty="0">
                <a:solidFill>
                  <a:srgbClr val="FFFF00"/>
                </a:solidFill>
              </a:rPr>
              <a:t>underground ice</a:t>
            </a:r>
            <a:r>
              <a:rPr lang="en-US" sz="2000" dirty="0"/>
              <a:t>, which might melt to produce water. Europa, has a </a:t>
            </a:r>
            <a:r>
              <a:rPr lang="en-US" sz="2000" dirty="0">
                <a:solidFill>
                  <a:srgbClr val="FFFF00"/>
                </a:solidFill>
              </a:rPr>
              <a:t>vast oceans</a:t>
            </a:r>
            <a:r>
              <a:rPr lang="en-US" sz="2000" dirty="0"/>
              <a:t> beneath its outer shell if ice. 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4272</TotalTime>
  <Words>628</Words>
  <Application>Microsoft Office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Executive</vt:lpstr>
      <vt:lpstr>PowerPoint Presentation</vt:lpstr>
      <vt:lpstr>What Makes a World Habitable?</vt:lpstr>
      <vt:lpstr>Factors that make a Planet Habitable</vt:lpstr>
      <vt:lpstr>Temperature</vt:lpstr>
      <vt:lpstr>Temperature </vt:lpstr>
      <vt:lpstr>Temperature</vt:lpstr>
      <vt:lpstr>Water</vt:lpstr>
      <vt:lpstr>Water</vt:lpstr>
      <vt:lpstr>Water</vt:lpstr>
      <vt:lpstr>Atmosphere</vt:lpstr>
      <vt:lpstr>Atmosphere</vt:lpstr>
      <vt:lpstr>Atmosphere</vt:lpstr>
      <vt:lpstr>Energy</vt:lpstr>
      <vt:lpstr>Energy</vt:lpstr>
      <vt:lpstr>Energy</vt:lpstr>
      <vt:lpstr>Nutrients</vt:lpstr>
      <vt:lpstr>Nutrients</vt:lpstr>
      <vt:lpstr>Nutrients</vt:lpstr>
      <vt:lpstr>1.  Read passage on pgs. 30-31 of the workbook.  Answer questions 1-5 on pgs. 32-34 in your workbook.  (Mark your text with proof for your answers.)  2.  Early finishers may: Read pgs. 35-41 in the workbook.  Read all reading passages and answer the questions from the readings.    </vt:lpstr>
    </vt:vector>
  </TitlesOfParts>
  <Company>PFISD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World Habitable?</dc:title>
  <dc:creator>Eileen Rothenhausler</dc:creator>
  <cp:lastModifiedBy>e126455</cp:lastModifiedBy>
  <cp:revision>36</cp:revision>
  <dcterms:created xsi:type="dcterms:W3CDTF">2014-05-02T15:55:37Z</dcterms:created>
  <dcterms:modified xsi:type="dcterms:W3CDTF">2016-05-04T19:08:47Z</dcterms:modified>
</cp:coreProperties>
</file>