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61" r:id="rId2"/>
    <p:sldId id="262" r:id="rId3"/>
    <p:sldId id="263" r:id="rId4"/>
    <p:sldId id="264" r:id="rId5"/>
    <p:sldId id="265" r:id="rId6"/>
    <p:sldId id="266" r:id="rId7"/>
    <p:sldId id="267" r:id="rId8"/>
    <p:sldId id="271" r:id="rId9"/>
    <p:sldId id="273" r:id="rId10"/>
    <p:sldId id="275" r:id="rId11"/>
    <p:sldId id="279" r:id="rId12"/>
    <p:sldId id="283" r:id="rId13"/>
    <p:sldId id="284" r:id="rId14"/>
    <p:sldId id="287" r:id="rId15"/>
    <p:sldId id="28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5" autoAdjust="0"/>
    <p:restoredTop sz="94660"/>
  </p:normalViewPr>
  <p:slideViewPr>
    <p:cSldViewPr snapToGrid="0">
      <p:cViewPr varScale="1">
        <p:scale>
          <a:sx n="78" d="100"/>
          <a:sy n="78" d="100"/>
        </p:scale>
        <p:origin x="126" y="7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5F68CD-6832-49D8-9395-B22CD1107A76}"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96BE00-829D-4F55-BD8D-AB6B218C5D1B}" type="slidenum">
              <a:rPr lang="en-US" smtClean="0"/>
              <a:t>‹#›</a:t>
            </a:fld>
            <a:endParaRPr lang="en-US"/>
          </a:p>
        </p:txBody>
      </p:sp>
    </p:spTree>
    <p:extLst>
      <p:ext uri="{BB962C8B-B14F-4D97-AF65-F5344CB8AC3E}">
        <p14:creationId xmlns:p14="http://schemas.microsoft.com/office/powerpoint/2010/main" val="2690481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chemeClr val="tx1"/>
                </a:solidFill>
                <a:latin typeface="Candara" panose="020E0502030303020204" pitchFamily="34" charset="0"/>
              </a:defRPr>
            </a:lvl1pPr>
            <a:lvl2pPr marL="742950" indent="-285750">
              <a:defRPr sz="2800" b="1">
                <a:solidFill>
                  <a:schemeClr val="tx1"/>
                </a:solidFill>
                <a:latin typeface="Candara" panose="020E0502030303020204" pitchFamily="34" charset="0"/>
              </a:defRPr>
            </a:lvl2pPr>
            <a:lvl3pPr marL="1143000" indent="-228600">
              <a:defRPr sz="2800" b="1">
                <a:solidFill>
                  <a:schemeClr val="tx1"/>
                </a:solidFill>
                <a:latin typeface="Candara" panose="020E0502030303020204" pitchFamily="34" charset="0"/>
              </a:defRPr>
            </a:lvl3pPr>
            <a:lvl4pPr marL="1600200" indent="-228600">
              <a:defRPr sz="2800" b="1">
                <a:solidFill>
                  <a:schemeClr val="tx1"/>
                </a:solidFill>
                <a:latin typeface="Candara" panose="020E0502030303020204" pitchFamily="34" charset="0"/>
              </a:defRPr>
            </a:lvl4pPr>
            <a:lvl5pPr marL="2057400" indent="-228600">
              <a:defRPr sz="2800" b="1">
                <a:solidFill>
                  <a:schemeClr val="tx1"/>
                </a:solidFill>
                <a:latin typeface="Candara" panose="020E0502030303020204" pitchFamily="34" charset="0"/>
              </a:defRPr>
            </a:lvl5pPr>
            <a:lvl6pPr marL="2514600" indent="-228600" eaLnBrk="0" fontAlgn="base" hangingPunct="0">
              <a:spcBef>
                <a:spcPct val="0"/>
              </a:spcBef>
              <a:spcAft>
                <a:spcPct val="0"/>
              </a:spcAft>
              <a:defRPr sz="2800" b="1">
                <a:solidFill>
                  <a:schemeClr val="tx1"/>
                </a:solidFill>
                <a:latin typeface="Candara" panose="020E0502030303020204" pitchFamily="34" charset="0"/>
              </a:defRPr>
            </a:lvl6pPr>
            <a:lvl7pPr marL="2971800" indent="-228600" eaLnBrk="0" fontAlgn="base" hangingPunct="0">
              <a:spcBef>
                <a:spcPct val="0"/>
              </a:spcBef>
              <a:spcAft>
                <a:spcPct val="0"/>
              </a:spcAft>
              <a:defRPr sz="2800" b="1">
                <a:solidFill>
                  <a:schemeClr val="tx1"/>
                </a:solidFill>
                <a:latin typeface="Candara" panose="020E0502030303020204" pitchFamily="34" charset="0"/>
              </a:defRPr>
            </a:lvl7pPr>
            <a:lvl8pPr marL="3429000" indent="-228600" eaLnBrk="0" fontAlgn="base" hangingPunct="0">
              <a:spcBef>
                <a:spcPct val="0"/>
              </a:spcBef>
              <a:spcAft>
                <a:spcPct val="0"/>
              </a:spcAft>
              <a:defRPr sz="2800" b="1">
                <a:solidFill>
                  <a:schemeClr val="tx1"/>
                </a:solidFill>
                <a:latin typeface="Candara" panose="020E0502030303020204" pitchFamily="34" charset="0"/>
              </a:defRPr>
            </a:lvl8pPr>
            <a:lvl9pPr marL="3886200" indent="-228600" eaLnBrk="0" fontAlgn="base" hangingPunct="0">
              <a:spcBef>
                <a:spcPct val="0"/>
              </a:spcBef>
              <a:spcAft>
                <a:spcPct val="0"/>
              </a:spcAft>
              <a:defRPr sz="2800" b="1">
                <a:solidFill>
                  <a:schemeClr val="tx1"/>
                </a:solidFill>
                <a:latin typeface="Candara" panose="020E0502030303020204" pitchFamily="34" charset="0"/>
              </a:defRPr>
            </a:lvl9pPr>
          </a:lstStyle>
          <a:p>
            <a:fld id="{74D7BE83-B739-472C-83CF-1073394ADFA1}" type="slidenum">
              <a:rPr lang="en-US" altLang="en-US" sz="1200" smtClean="0"/>
              <a:pPr/>
              <a:t>2</a:t>
            </a:fld>
            <a:endParaRPr lang="en-US" altLang="en-US" sz="1200"/>
          </a:p>
        </p:txBody>
      </p:sp>
    </p:spTree>
    <p:extLst>
      <p:ext uri="{BB962C8B-B14F-4D97-AF65-F5344CB8AC3E}">
        <p14:creationId xmlns:p14="http://schemas.microsoft.com/office/powerpoint/2010/main" val="962054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Clarify the answers and justification for them. Model how the word “homozygous” is used to solve the parents’ genotypes for freckles. </a:t>
            </a: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chemeClr val="tx1"/>
                </a:solidFill>
                <a:latin typeface="Candara" panose="020E0502030303020204" pitchFamily="34" charset="0"/>
              </a:defRPr>
            </a:lvl1pPr>
            <a:lvl2pPr marL="742950" indent="-285750">
              <a:defRPr sz="2800" b="1">
                <a:solidFill>
                  <a:schemeClr val="tx1"/>
                </a:solidFill>
                <a:latin typeface="Candara" panose="020E0502030303020204" pitchFamily="34" charset="0"/>
              </a:defRPr>
            </a:lvl2pPr>
            <a:lvl3pPr marL="1143000" indent="-228600">
              <a:defRPr sz="2800" b="1">
                <a:solidFill>
                  <a:schemeClr val="tx1"/>
                </a:solidFill>
                <a:latin typeface="Candara" panose="020E0502030303020204" pitchFamily="34" charset="0"/>
              </a:defRPr>
            </a:lvl3pPr>
            <a:lvl4pPr marL="1600200" indent="-228600">
              <a:defRPr sz="2800" b="1">
                <a:solidFill>
                  <a:schemeClr val="tx1"/>
                </a:solidFill>
                <a:latin typeface="Candara" panose="020E0502030303020204" pitchFamily="34" charset="0"/>
              </a:defRPr>
            </a:lvl4pPr>
            <a:lvl5pPr marL="2057400" indent="-228600">
              <a:defRPr sz="2800" b="1">
                <a:solidFill>
                  <a:schemeClr val="tx1"/>
                </a:solidFill>
                <a:latin typeface="Candara" panose="020E0502030303020204" pitchFamily="34" charset="0"/>
              </a:defRPr>
            </a:lvl5pPr>
            <a:lvl6pPr marL="2514600" indent="-228600" eaLnBrk="0" fontAlgn="base" hangingPunct="0">
              <a:spcBef>
                <a:spcPct val="0"/>
              </a:spcBef>
              <a:spcAft>
                <a:spcPct val="0"/>
              </a:spcAft>
              <a:defRPr sz="2800" b="1">
                <a:solidFill>
                  <a:schemeClr val="tx1"/>
                </a:solidFill>
                <a:latin typeface="Candara" panose="020E0502030303020204" pitchFamily="34" charset="0"/>
              </a:defRPr>
            </a:lvl6pPr>
            <a:lvl7pPr marL="2971800" indent="-228600" eaLnBrk="0" fontAlgn="base" hangingPunct="0">
              <a:spcBef>
                <a:spcPct val="0"/>
              </a:spcBef>
              <a:spcAft>
                <a:spcPct val="0"/>
              </a:spcAft>
              <a:defRPr sz="2800" b="1">
                <a:solidFill>
                  <a:schemeClr val="tx1"/>
                </a:solidFill>
                <a:latin typeface="Candara" panose="020E0502030303020204" pitchFamily="34" charset="0"/>
              </a:defRPr>
            </a:lvl7pPr>
            <a:lvl8pPr marL="3429000" indent="-228600" eaLnBrk="0" fontAlgn="base" hangingPunct="0">
              <a:spcBef>
                <a:spcPct val="0"/>
              </a:spcBef>
              <a:spcAft>
                <a:spcPct val="0"/>
              </a:spcAft>
              <a:defRPr sz="2800" b="1">
                <a:solidFill>
                  <a:schemeClr val="tx1"/>
                </a:solidFill>
                <a:latin typeface="Candara" panose="020E0502030303020204" pitchFamily="34" charset="0"/>
              </a:defRPr>
            </a:lvl8pPr>
            <a:lvl9pPr marL="3886200" indent="-228600" eaLnBrk="0" fontAlgn="base" hangingPunct="0">
              <a:spcBef>
                <a:spcPct val="0"/>
              </a:spcBef>
              <a:spcAft>
                <a:spcPct val="0"/>
              </a:spcAft>
              <a:defRPr sz="2800" b="1">
                <a:solidFill>
                  <a:schemeClr val="tx1"/>
                </a:solidFill>
                <a:latin typeface="Candara" panose="020E0502030303020204" pitchFamily="34" charset="0"/>
              </a:defRPr>
            </a:lvl9pPr>
          </a:lstStyle>
          <a:p>
            <a:fld id="{6C9FB530-1CAD-444E-8D32-CCF5A9D9CBCA}" type="slidenum">
              <a:rPr lang="en-US" altLang="en-US" sz="1200" smtClean="0"/>
              <a:pPr/>
              <a:t>10</a:t>
            </a:fld>
            <a:endParaRPr lang="en-US" altLang="en-US" sz="1200"/>
          </a:p>
        </p:txBody>
      </p:sp>
    </p:spTree>
    <p:extLst>
      <p:ext uri="{BB962C8B-B14F-4D97-AF65-F5344CB8AC3E}">
        <p14:creationId xmlns:p14="http://schemas.microsoft.com/office/powerpoint/2010/main" val="2370036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Clarify the answers and justification for them. Model how the word “homozygous” is used to solve the parents’ genotypes for freckles. </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chemeClr val="tx1"/>
                </a:solidFill>
                <a:latin typeface="Candara" panose="020E0502030303020204" pitchFamily="34" charset="0"/>
              </a:defRPr>
            </a:lvl1pPr>
            <a:lvl2pPr marL="742950" indent="-285750">
              <a:defRPr sz="2800" b="1">
                <a:solidFill>
                  <a:schemeClr val="tx1"/>
                </a:solidFill>
                <a:latin typeface="Candara" panose="020E0502030303020204" pitchFamily="34" charset="0"/>
              </a:defRPr>
            </a:lvl2pPr>
            <a:lvl3pPr marL="1143000" indent="-228600">
              <a:defRPr sz="2800" b="1">
                <a:solidFill>
                  <a:schemeClr val="tx1"/>
                </a:solidFill>
                <a:latin typeface="Candara" panose="020E0502030303020204" pitchFamily="34" charset="0"/>
              </a:defRPr>
            </a:lvl3pPr>
            <a:lvl4pPr marL="1600200" indent="-228600">
              <a:defRPr sz="2800" b="1">
                <a:solidFill>
                  <a:schemeClr val="tx1"/>
                </a:solidFill>
                <a:latin typeface="Candara" panose="020E0502030303020204" pitchFamily="34" charset="0"/>
              </a:defRPr>
            </a:lvl4pPr>
            <a:lvl5pPr marL="2057400" indent="-228600">
              <a:defRPr sz="2800" b="1">
                <a:solidFill>
                  <a:schemeClr val="tx1"/>
                </a:solidFill>
                <a:latin typeface="Candara" panose="020E0502030303020204" pitchFamily="34" charset="0"/>
              </a:defRPr>
            </a:lvl5pPr>
            <a:lvl6pPr marL="2514600" indent="-228600" eaLnBrk="0" fontAlgn="base" hangingPunct="0">
              <a:spcBef>
                <a:spcPct val="0"/>
              </a:spcBef>
              <a:spcAft>
                <a:spcPct val="0"/>
              </a:spcAft>
              <a:defRPr sz="2800" b="1">
                <a:solidFill>
                  <a:schemeClr val="tx1"/>
                </a:solidFill>
                <a:latin typeface="Candara" panose="020E0502030303020204" pitchFamily="34" charset="0"/>
              </a:defRPr>
            </a:lvl6pPr>
            <a:lvl7pPr marL="2971800" indent="-228600" eaLnBrk="0" fontAlgn="base" hangingPunct="0">
              <a:spcBef>
                <a:spcPct val="0"/>
              </a:spcBef>
              <a:spcAft>
                <a:spcPct val="0"/>
              </a:spcAft>
              <a:defRPr sz="2800" b="1">
                <a:solidFill>
                  <a:schemeClr val="tx1"/>
                </a:solidFill>
                <a:latin typeface="Candara" panose="020E0502030303020204" pitchFamily="34" charset="0"/>
              </a:defRPr>
            </a:lvl7pPr>
            <a:lvl8pPr marL="3429000" indent="-228600" eaLnBrk="0" fontAlgn="base" hangingPunct="0">
              <a:spcBef>
                <a:spcPct val="0"/>
              </a:spcBef>
              <a:spcAft>
                <a:spcPct val="0"/>
              </a:spcAft>
              <a:defRPr sz="2800" b="1">
                <a:solidFill>
                  <a:schemeClr val="tx1"/>
                </a:solidFill>
                <a:latin typeface="Candara" panose="020E0502030303020204" pitchFamily="34" charset="0"/>
              </a:defRPr>
            </a:lvl8pPr>
            <a:lvl9pPr marL="3886200" indent="-228600" eaLnBrk="0" fontAlgn="base" hangingPunct="0">
              <a:spcBef>
                <a:spcPct val="0"/>
              </a:spcBef>
              <a:spcAft>
                <a:spcPct val="0"/>
              </a:spcAft>
              <a:defRPr sz="2800" b="1">
                <a:solidFill>
                  <a:schemeClr val="tx1"/>
                </a:solidFill>
                <a:latin typeface="Candara" panose="020E0502030303020204" pitchFamily="34" charset="0"/>
              </a:defRPr>
            </a:lvl9pPr>
          </a:lstStyle>
          <a:p>
            <a:fld id="{04CDE873-D90B-4799-8DEA-8827ADE2F8AA}" type="slidenum">
              <a:rPr lang="en-US" altLang="en-US" sz="1200" smtClean="0"/>
              <a:pPr/>
              <a:t>13</a:t>
            </a:fld>
            <a:endParaRPr lang="en-US" altLang="en-US" sz="1200"/>
          </a:p>
        </p:txBody>
      </p:sp>
    </p:spTree>
    <p:extLst>
      <p:ext uri="{BB962C8B-B14F-4D97-AF65-F5344CB8AC3E}">
        <p14:creationId xmlns:p14="http://schemas.microsoft.com/office/powerpoint/2010/main" val="3249410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Clarify the answers and justification for them. Model how the word “homozygous” is used to solve the parents’ genotypes for freckles. </a:t>
            </a: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chemeClr val="tx1"/>
                </a:solidFill>
                <a:latin typeface="Candara" panose="020E0502030303020204" pitchFamily="34" charset="0"/>
              </a:defRPr>
            </a:lvl1pPr>
            <a:lvl2pPr marL="742950" indent="-285750">
              <a:defRPr sz="2800" b="1">
                <a:solidFill>
                  <a:schemeClr val="tx1"/>
                </a:solidFill>
                <a:latin typeface="Candara" panose="020E0502030303020204" pitchFamily="34" charset="0"/>
              </a:defRPr>
            </a:lvl2pPr>
            <a:lvl3pPr marL="1143000" indent="-228600">
              <a:defRPr sz="2800" b="1">
                <a:solidFill>
                  <a:schemeClr val="tx1"/>
                </a:solidFill>
                <a:latin typeface="Candara" panose="020E0502030303020204" pitchFamily="34" charset="0"/>
              </a:defRPr>
            </a:lvl3pPr>
            <a:lvl4pPr marL="1600200" indent="-228600">
              <a:defRPr sz="2800" b="1">
                <a:solidFill>
                  <a:schemeClr val="tx1"/>
                </a:solidFill>
                <a:latin typeface="Candara" panose="020E0502030303020204" pitchFamily="34" charset="0"/>
              </a:defRPr>
            </a:lvl4pPr>
            <a:lvl5pPr marL="2057400" indent="-228600">
              <a:defRPr sz="2800" b="1">
                <a:solidFill>
                  <a:schemeClr val="tx1"/>
                </a:solidFill>
                <a:latin typeface="Candara" panose="020E0502030303020204" pitchFamily="34" charset="0"/>
              </a:defRPr>
            </a:lvl5pPr>
            <a:lvl6pPr marL="2514600" indent="-228600" eaLnBrk="0" fontAlgn="base" hangingPunct="0">
              <a:spcBef>
                <a:spcPct val="0"/>
              </a:spcBef>
              <a:spcAft>
                <a:spcPct val="0"/>
              </a:spcAft>
              <a:defRPr sz="2800" b="1">
                <a:solidFill>
                  <a:schemeClr val="tx1"/>
                </a:solidFill>
                <a:latin typeface="Candara" panose="020E0502030303020204" pitchFamily="34" charset="0"/>
              </a:defRPr>
            </a:lvl6pPr>
            <a:lvl7pPr marL="2971800" indent="-228600" eaLnBrk="0" fontAlgn="base" hangingPunct="0">
              <a:spcBef>
                <a:spcPct val="0"/>
              </a:spcBef>
              <a:spcAft>
                <a:spcPct val="0"/>
              </a:spcAft>
              <a:defRPr sz="2800" b="1">
                <a:solidFill>
                  <a:schemeClr val="tx1"/>
                </a:solidFill>
                <a:latin typeface="Candara" panose="020E0502030303020204" pitchFamily="34" charset="0"/>
              </a:defRPr>
            </a:lvl7pPr>
            <a:lvl8pPr marL="3429000" indent="-228600" eaLnBrk="0" fontAlgn="base" hangingPunct="0">
              <a:spcBef>
                <a:spcPct val="0"/>
              </a:spcBef>
              <a:spcAft>
                <a:spcPct val="0"/>
              </a:spcAft>
              <a:defRPr sz="2800" b="1">
                <a:solidFill>
                  <a:schemeClr val="tx1"/>
                </a:solidFill>
                <a:latin typeface="Candara" panose="020E0502030303020204" pitchFamily="34" charset="0"/>
              </a:defRPr>
            </a:lvl8pPr>
            <a:lvl9pPr marL="3886200" indent="-228600" eaLnBrk="0" fontAlgn="base" hangingPunct="0">
              <a:spcBef>
                <a:spcPct val="0"/>
              </a:spcBef>
              <a:spcAft>
                <a:spcPct val="0"/>
              </a:spcAft>
              <a:defRPr sz="2800" b="1">
                <a:solidFill>
                  <a:schemeClr val="tx1"/>
                </a:solidFill>
                <a:latin typeface="Candara" panose="020E0502030303020204" pitchFamily="34" charset="0"/>
              </a:defRPr>
            </a:lvl9pPr>
          </a:lstStyle>
          <a:p>
            <a:fld id="{A21198D9-73C1-4120-BD6A-E7A872476181}" type="slidenum">
              <a:rPr lang="en-US" altLang="en-US" sz="1200" smtClean="0"/>
              <a:pPr/>
              <a:t>14</a:t>
            </a:fld>
            <a:endParaRPr lang="en-US" altLang="en-US" sz="1200"/>
          </a:p>
        </p:txBody>
      </p:sp>
    </p:spTree>
    <p:extLst>
      <p:ext uri="{BB962C8B-B14F-4D97-AF65-F5344CB8AC3E}">
        <p14:creationId xmlns:p14="http://schemas.microsoft.com/office/powerpoint/2010/main" val="8091700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12/12/2018</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09601" y="244476"/>
            <a:ext cx="11180233" cy="1431925"/>
          </a:xfrm>
        </p:spPr>
        <p:txBody>
          <a:bodyPr/>
          <a:lstStyle/>
          <a:p>
            <a:r>
              <a:rPr lang="en-US"/>
              <a:t>Click to edit Master title style</a:t>
            </a:r>
          </a:p>
        </p:txBody>
      </p:sp>
      <p:sp>
        <p:nvSpPr>
          <p:cNvPr id="3" name="SmartArt Placeholder 2"/>
          <p:cNvSpPr>
            <a:spLocks noGrp="1"/>
          </p:cNvSpPr>
          <p:nvPr>
            <p:ph type="dgm" idx="1"/>
          </p:nvPr>
        </p:nvSpPr>
        <p:spPr>
          <a:xfrm>
            <a:off x="1117600" y="1905000"/>
            <a:ext cx="10676467" cy="4191000"/>
          </a:xfrm>
        </p:spPr>
        <p:txBody>
          <a:bodyPr/>
          <a:lstStyle/>
          <a:p>
            <a:pPr lvl="0"/>
            <a:endParaRPr lang="en-US" noProof="0"/>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6C461A2E-6825-445B-996D-58EA72F173D8}" type="slidenum">
              <a:rPr lang="en-US" altLang="en-US"/>
              <a:pPr>
                <a:defRPr/>
              </a:pPr>
              <a:t>‹#›</a:t>
            </a:fld>
            <a:endParaRPr lang="en-US" altLang="en-US"/>
          </a:p>
        </p:txBody>
      </p:sp>
    </p:spTree>
    <p:extLst>
      <p:ext uri="{BB962C8B-B14F-4D97-AF65-F5344CB8AC3E}">
        <p14:creationId xmlns:p14="http://schemas.microsoft.com/office/powerpoint/2010/main" val="26144390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a:p>
        </p:txBody>
      </p:sp>
      <p:sp>
        <p:nvSpPr>
          <p:cNvPr id="4" name="Date Placeholder 3"/>
          <p:cNvSpPr>
            <a:spLocks noGrp="1"/>
          </p:cNvSpPr>
          <p:nvPr>
            <p:ph type="dt" sz="half" idx="10"/>
          </p:nvPr>
        </p:nvSpPr>
        <p:spPr>
          <a:xfrm>
            <a:off x="914400" y="6248400"/>
            <a:ext cx="2540000" cy="45720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4165600" y="6248400"/>
            <a:ext cx="3860800" cy="45720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8737600" y="6248400"/>
            <a:ext cx="2540000" cy="457200"/>
          </a:xfrm>
        </p:spPr>
        <p:txBody>
          <a:bodyPr/>
          <a:lstStyle>
            <a:lvl1pPr>
              <a:defRPr/>
            </a:lvl1pPr>
          </a:lstStyle>
          <a:p>
            <a:pPr>
              <a:defRPr/>
            </a:pPr>
            <a:fld id="{3EDC54CE-62F7-41BC-89D1-A03E69C270F0}" type="slidenum">
              <a:rPr lang="en-US" altLang="en-US"/>
              <a:pPr>
                <a:defRPr/>
              </a:pPr>
              <a:t>‹#›</a:t>
            </a:fld>
            <a:endParaRPr lang="en-US" altLang="en-US"/>
          </a:p>
        </p:txBody>
      </p:sp>
    </p:spTree>
    <p:extLst>
      <p:ext uri="{BB962C8B-B14F-4D97-AF65-F5344CB8AC3E}">
        <p14:creationId xmlns:p14="http://schemas.microsoft.com/office/powerpoint/2010/main" val="3073233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12/12/2018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12/12/2018</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 id="2147483668" r:id="rId18"/>
    <p:sldLayoutId id="2147483669" r:id="rId19"/>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wmf"/><Relationship Id="rId2" Type="http://schemas.openxmlformats.org/officeDocument/2006/relationships/image" Target="../media/image4.jpeg"/><Relationship Id="rId1" Type="http://schemas.openxmlformats.org/officeDocument/2006/relationships/slideLayout" Target="../slideLayouts/slideLayout18.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rrowheads="1"/>
          </p:cNvSpPr>
          <p:nvPr>
            <p:ph type="title"/>
          </p:nvPr>
        </p:nvSpPr>
        <p:spPr/>
        <p:txBody>
          <a:bodyPr>
            <a:normAutofit fontScale="90000"/>
          </a:bodyPr>
          <a:lstStyle/>
          <a:p>
            <a:pPr eaLnBrk="1" hangingPunct="1">
              <a:defRPr/>
            </a:pPr>
            <a:r>
              <a:rPr lang="en-US" sz="5400" dirty="0">
                <a:solidFill>
                  <a:srgbClr val="6DCCD9"/>
                </a:solidFill>
                <a:latin typeface="Candara" pitchFamily="34" charset="0"/>
              </a:rPr>
              <a:t>1.Heredity</a:t>
            </a:r>
            <a:r>
              <a:rPr lang="en-US" sz="5400" dirty="0">
                <a:latin typeface="Candara" pitchFamily="34" charset="0"/>
              </a:rPr>
              <a:t> </a:t>
            </a:r>
            <a:r>
              <a:rPr lang="en-US" sz="4000" dirty="0">
                <a:latin typeface="Candara" pitchFamily="34" charset="0"/>
              </a:rPr>
              <a:t>= </a:t>
            </a:r>
            <a:r>
              <a:rPr lang="en-US" dirty="0">
                <a:latin typeface="Candara" pitchFamily="34" charset="0"/>
              </a:rPr>
              <a:t>the passing of </a:t>
            </a:r>
            <a:br>
              <a:rPr lang="en-US" dirty="0">
                <a:latin typeface="Candara" pitchFamily="34" charset="0"/>
              </a:rPr>
            </a:br>
            <a:r>
              <a:rPr lang="en-US" dirty="0">
                <a:latin typeface="Candara" pitchFamily="34" charset="0"/>
              </a:rPr>
              <a:t>traits from </a:t>
            </a:r>
            <a:r>
              <a:rPr lang="en-US" dirty="0">
                <a:solidFill>
                  <a:srgbClr val="6DCCD9"/>
                </a:solidFill>
                <a:latin typeface="Candara" pitchFamily="34" charset="0"/>
              </a:rPr>
              <a:t>parents</a:t>
            </a:r>
            <a:r>
              <a:rPr lang="en-US" dirty="0">
                <a:latin typeface="Candara" pitchFamily="34" charset="0"/>
              </a:rPr>
              <a:t> to </a:t>
            </a:r>
            <a:r>
              <a:rPr lang="en-US" dirty="0">
                <a:solidFill>
                  <a:srgbClr val="6DCCD9"/>
                </a:solidFill>
                <a:latin typeface="Candara" pitchFamily="34" charset="0"/>
              </a:rPr>
              <a:t>offspring</a:t>
            </a:r>
          </a:p>
        </p:txBody>
      </p:sp>
      <p:pic>
        <p:nvPicPr>
          <p:cNvPr id="6147" name="Picture 9" descr="fac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7938" y="1752600"/>
            <a:ext cx="1782762"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11" descr="viole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51139" y="4572000"/>
            <a:ext cx="1851025"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13" descr="fac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42138" y="1752600"/>
            <a:ext cx="1782762"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15" descr="250px-Dash_(The_Incredible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37138" y="4572000"/>
            <a:ext cx="2381250" cy="211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Picture 17" descr="jack-jack-incredible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56538" y="4572000"/>
            <a:ext cx="1592262"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89" name="Line 33"/>
          <p:cNvSpPr>
            <a:spLocks noChangeShapeType="1"/>
          </p:cNvSpPr>
          <p:nvPr/>
        </p:nvSpPr>
        <p:spPr bwMode="auto">
          <a:xfrm>
            <a:off x="5570538" y="2667000"/>
            <a:ext cx="1371600" cy="0"/>
          </a:xfrm>
          <a:prstGeom prst="line">
            <a:avLst/>
          </a:prstGeom>
          <a:noFill/>
          <a:ln w="25400">
            <a:solidFill>
              <a:schemeClr val="tx1"/>
            </a:solidFill>
            <a:round/>
            <a:headEnd/>
            <a:tailEnd/>
          </a:ln>
          <a:effectLst/>
        </p:spPr>
        <p:txBody>
          <a:bodyPr/>
          <a:lstStyle/>
          <a:p>
            <a:pPr>
              <a:defRPr/>
            </a:pPr>
            <a:endParaRPr lang="en-US">
              <a:effectLst>
                <a:outerShdw blurRad="38100" dist="38100" dir="2700000" algn="tl">
                  <a:srgbClr val="000000">
                    <a:alpha val="43137"/>
                  </a:srgbClr>
                </a:outerShdw>
              </a:effectLst>
            </a:endParaRPr>
          </a:p>
        </p:txBody>
      </p:sp>
      <p:sp>
        <p:nvSpPr>
          <p:cNvPr id="45090" name="Line 34"/>
          <p:cNvSpPr>
            <a:spLocks noChangeShapeType="1"/>
          </p:cNvSpPr>
          <p:nvPr/>
        </p:nvSpPr>
        <p:spPr bwMode="auto">
          <a:xfrm>
            <a:off x="6256338" y="2667000"/>
            <a:ext cx="0" cy="1371600"/>
          </a:xfrm>
          <a:prstGeom prst="line">
            <a:avLst/>
          </a:prstGeom>
          <a:noFill/>
          <a:ln w="25400">
            <a:solidFill>
              <a:schemeClr val="tx1"/>
            </a:solidFill>
            <a:round/>
            <a:headEnd/>
            <a:tailEnd/>
          </a:ln>
          <a:effectLst/>
        </p:spPr>
        <p:txBody>
          <a:bodyPr/>
          <a:lstStyle/>
          <a:p>
            <a:pPr>
              <a:defRPr/>
            </a:pPr>
            <a:endParaRPr lang="en-US">
              <a:effectLst>
                <a:outerShdw blurRad="38100" dist="38100" dir="2700000" algn="tl">
                  <a:srgbClr val="000000">
                    <a:alpha val="43137"/>
                  </a:srgbClr>
                </a:outerShdw>
              </a:effectLst>
            </a:endParaRPr>
          </a:p>
        </p:txBody>
      </p:sp>
      <p:sp>
        <p:nvSpPr>
          <p:cNvPr id="45091" name="Line 35"/>
          <p:cNvSpPr>
            <a:spLocks noChangeShapeType="1"/>
          </p:cNvSpPr>
          <p:nvPr/>
        </p:nvSpPr>
        <p:spPr bwMode="auto">
          <a:xfrm>
            <a:off x="3741738" y="4038600"/>
            <a:ext cx="5029200" cy="0"/>
          </a:xfrm>
          <a:prstGeom prst="line">
            <a:avLst/>
          </a:prstGeom>
          <a:noFill/>
          <a:ln w="25400">
            <a:solidFill>
              <a:schemeClr val="tx1"/>
            </a:solidFill>
            <a:round/>
            <a:headEnd/>
            <a:tailEnd/>
          </a:ln>
          <a:effectLst/>
        </p:spPr>
        <p:txBody>
          <a:bodyPr/>
          <a:lstStyle/>
          <a:p>
            <a:pPr>
              <a:defRPr/>
            </a:pPr>
            <a:endParaRPr lang="en-US">
              <a:effectLst>
                <a:outerShdw blurRad="38100" dist="38100" dir="2700000" algn="tl">
                  <a:srgbClr val="000000">
                    <a:alpha val="43137"/>
                  </a:srgbClr>
                </a:outerShdw>
              </a:effectLst>
            </a:endParaRPr>
          </a:p>
        </p:txBody>
      </p:sp>
      <p:sp>
        <p:nvSpPr>
          <p:cNvPr id="45092" name="Line 36"/>
          <p:cNvSpPr>
            <a:spLocks noChangeShapeType="1"/>
          </p:cNvSpPr>
          <p:nvPr/>
        </p:nvSpPr>
        <p:spPr bwMode="auto">
          <a:xfrm>
            <a:off x="3741738" y="4038600"/>
            <a:ext cx="0" cy="457200"/>
          </a:xfrm>
          <a:prstGeom prst="line">
            <a:avLst/>
          </a:prstGeom>
          <a:noFill/>
          <a:ln w="25400">
            <a:solidFill>
              <a:schemeClr val="tx1"/>
            </a:solidFill>
            <a:round/>
            <a:headEnd/>
            <a:tailEnd type="triangle" w="med" len="med"/>
          </a:ln>
          <a:effectLst/>
        </p:spPr>
        <p:txBody>
          <a:bodyPr/>
          <a:lstStyle/>
          <a:p>
            <a:pPr>
              <a:defRPr/>
            </a:pPr>
            <a:endParaRPr lang="en-US">
              <a:effectLst>
                <a:outerShdw blurRad="38100" dist="38100" dir="2700000" algn="tl">
                  <a:srgbClr val="000000">
                    <a:alpha val="43137"/>
                  </a:srgbClr>
                </a:outerShdw>
              </a:effectLst>
            </a:endParaRPr>
          </a:p>
        </p:txBody>
      </p:sp>
      <p:sp>
        <p:nvSpPr>
          <p:cNvPr id="45093" name="Line 37"/>
          <p:cNvSpPr>
            <a:spLocks noChangeShapeType="1"/>
          </p:cNvSpPr>
          <p:nvPr/>
        </p:nvSpPr>
        <p:spPr bwMode="auto">
          <a:xfrm>
            <a:off x="6256338" y="4038600"/>
            <a:ext cx="0" cy="457200"/>
          </a:xfrm>
          <a:prstGeom prst="line">
            <a:avLst/>
          </a:prstGeom>
          <a:noFill/>
          <a:ln w="25400">
            <a:solidFill>
              <a:schemeClr val="tx1"/>
            </a:solidFill>
            <a:round/>
            <a:headEnd/>
            <a:tailEnd type="triangle" w="med" len="med"/>
          </a:ln>
          <a:effectLst/>
        </p:spPr>
        <p:txBody>
          <a:bodyPr/>
          <a:lstStyle/>
          <a:p>
            <a:pPr>
              <a:defRPr/>
            </a:pPr>
            <a:endParaRPr lang="en-US">
              <a:effectLst>
                <a:outerShdw blurRad="38100" dist="38100" dir="2700000" algn="tl">
                  <a:srgbClr val="000000">
                    <a:alpha val="43137"/>
                  </a:srgbClr>
                </a:outerShdw>
              </a:effectLst>
            </a:endParaRPr>
          </a:p>
        </p:txBody>
      </p:sp>
      <p:sp>
        <p:nvSpPr>
          <p:cNvPr id="45094" name="Line 38"/>
          <p:cNvSpPr>
            <a:spLocks noChangeShapeType="1"/>
          </p:cNvSpPr>
          <p:nvPr/>
        </p:nvSpPr>
        <p:spPr bwMode="auto">
          <a:xfrm>
            <a:off x="8770938" y="4038600"/>
            <a:ext cx="0" cy="457200"/>
          </a:xfrm>
          <a:prstGeom prst="line">
            <a:avLst/>
          </a:prstGeom>
          <a:noFill/>
          <a:ln w="25400">
            <a:solidFill>
              <a:schemeClr val="tx1"/>
            </a:solidFill>
            <a:round/>
            <a:headEnd/>
            <a:tailEnd type="triangle" w="med" len="med"/>
          </a:ln>
          <a:effectLst/>
        </p:spPr>
        <p:txBody>
          <a:bodyPr/>
          <a:lstStyle/>
          <a:p>
            <a:pPr>
              <a:defRPr/>
            </a:pPr>
            <a:endParaRPr lang="en-US">
              <a:effectLst>
                <a:outerShdw blurRad="38100" dist="38100" dir="2700000" algn="tl">
                  <a:srgbClr val="000000">
                    <a:alpha val="43137"/>
                  </a:srgbClr>
                </a:outerShdw>
              </a:effectLst>
            </a:endParaRPr>
          </a:p>
        </p:txBody>
      </p:sp>
      <p:pic>
        <p:nvPicPr>
          <p:cNvPr id="6158" name="Picture 4" descr="MCj0370396000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144000" y="228600"/>
            <a:ext cx="1068388"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152047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Box 12"/>
          <p:cNvSpPr txBox="1">
            <a:spLocks noChangeArrowheads="1"/>
          </p:cNvSpPr>
          <p:nvPr/>
        </p:nvSpPr>
        <p:spPr bwMode="auto">
          <a:xfrm>
            <a:off x="6858000" y="2362200"/>
            <a:ext cx="1066800" cy="1016000"/>
          </a:xfrm>
          <a:prstGeom prst="rect">
            <a:avLst/>
          </a:prstGeom>
          <a:noFill/>
          <a:ln w="9525">
            <a:noFill/>
            <a:miter lim="800000"/>
            <a:headEnd/>
            <a:tailEnd/>
          </a:ln>
        </p:spPr>
        <p:txBody>
          <a:bodyPr anchor="ctr">
            <a:spAutoFit/>
          </a:bodyPr>
          <a:lstStyle/>
          <a:p>
            <a:pPr>
              <a:spcBef>
                <a:spcPct val="50000"/>
              </a:spcBef>
              <a:defRPr/>
            </a:pPr>
            <a:r>
              <a:rPr lang="en-US" sz="6000" dirty="0"/>
              <a:t>  </a:t>
            </a:r>
            <a:endParaRPr lang="en-US" sz="4400" dirty="0">
              <a:solidFill>
                <a:srgbClr val="3366FF"/>
              </a:solidFill>
              <a:latin typeface="+mj-lt"/>
            </a:endParaRPr>
          </a:p>
        </p:txBody>
      </p:sp>
      <p:sp>
        <p:nvSpPr>
          <p:cNvPr id="18" name="Text Box 12"/>
          <p:cNvSpPr txBox="1">
            <a:spLocks noChangeArrowheads="1"/>
          </p:cNvSpPr>
          <p:nvPr/>
        </p:nvSpPr>
        <p:spPr bwMode="auto">
          <a:xfrm>
            <a:off x="8610600" y="2362200"/>
            <a:ext cx="1066800" cy="1016000"/>
          </a:xfrm>
          <a:prstGeom prst="rect">
            <a:avLst/>
          </a:prstGeom>
          <a:noFill/>
          <a:ln w="9525">
            <a:noFill/>
            <a:miter lim="800000"/>
            <a:headEnd/>
            <a:tailEnd/>
          </a:ln>
        </p:spPr>
        <p:txBody>
          <a:bodyPr anchor="ctr">
            <a:spAutoFit/>
          </a:bodyPr>
          <a:lstStyle/>
          <a:p>
            <a:pPr>
              <a:spcBef>
                <a:spcPct val="50000"/>
              </a:spcBef>
              <a:defRPr/>
            </a:pPr>
            <a:r>
              <a:rPr lang="en-US" sz="6000" dirty="0"/>
              <a:t>  </a:t>
            </a:r>
            <a:endParaRPr lang="en-US" sz="4400" dirty="0">
              <a:solidFill>
                <a:srgbClr val="3366FF"/>
              </a:solidFill>
              <a:latin typeface="+mj-lt"/>
            </a:endParaRPr>
          </a:p>
        </p:txBody>
      </p:sp>
      <p:sp>
        <p:nvSpPr>
          <p:cNvPr id="8" name="Slide Number Placeholder 7"/>
          <p:cNvSpPr>
            <a:spLocks noGrp="1"/>
          </p:cNvSpPr>
          <p:nvPr>
            <p:ph type="sldNum" sz="quarter" idx="12"/>
          </p:nvPr>
        </p:nvSpPr>
        <p:spPr/>
        <p:txBody>
          <a:bodyPr/>
          <a:lstStyle>
            <a:lvl1pPr>
              <a:defRPr sz="2800" b="1">
                <a:solidFill>
                  <a:schemeClr val="tx1"/>
                </a:solidFill>
                <a:latin typeface="Candara" panose="020E0502030303020204" pitchFamily="34" charset="0"/>
              </a:defRPr>
            </a:lvl1pPr>
            <a:lvl2pPr marL="742950" indent="-285750">
              <a:defRPr sz="2800" b="1">
                <a:solidFill>
                  <a:schemeClr val="tx1"/>
                </a:solidFill>
                <a:latin typeface="Candara" panose="020E0502030303020204" pitchFamily="34" charset="0"/>
              </a:defRPr>
            </a:lvl2pPr>
            <a:lvl3pPr marL="1143000" indent="-228600">
              <a:defRPr sz="2800" b="1">
                <a:solidFill>
                  <a:schemeClr val="tx1"/>
                </a:solidFill>
                <a:latin typeface="Candara" panose="020E0502030303020204" pitchFamily="34" charset="0"/>
              </a:defRPr>
            </a:lvl3pPr>
            <a:lvl4pPr marL="1600200" indent="-228600">
              <a:defRPr sz="2800" b="1">
                <a:solidFill>
                  <a:schemeClr val="tx1"/>
                </a:solidFill>
                <a:latin typeface="Candara" panose="020E0502030303020204" pitchFamily="34" charset="0"/>
              </a:defRPr>
            </a:lvl4pPr>
            <a:lvl5pPr marL="2057400" indent="-228600">
              <a:defRPr sz="2800" b="1">
                <a:solidFill>
                  <a:schemeClr val="tx1"/>
                </a:solidFill>
                <a:latin typeface="Candara" panose="020E0502030303020204" pitchFamily="34" charset="0"/>
              </a:defRPr>
            </a:lvl5pPr>
            <a:lvl6pPr marL="2514600" indent="-228600" eaLnBrk="0" fontAlgn="base" hangingPunct="0">
              <a:spcBef>
                <a:spcPct val="0"/>
              </a:spcBef>
              <a:spcAft>
                <a:spcPct val="0"/>
              </a:spcAft>
              <a:defRPr sz="2800" b="1">
                <a:solidFill>
                  <a:schemeClr val="tx1"/>
                </a:solidFill>
                <a:latin typeface="Candara" panose="020E0502030303020204" pitchFamily="34" charset="0"/>
              </a:defRPr>
            </a:lvl6pPr>
            <a:lvl7pPr marL="2971800" indent="-228600" eaLnBrk="0" fontAlgn="base" hangingPunct="0">
              <a:spcBef>
                <a:spcPct val="0"/>
              </a:spcBef>
              <a:spcAft>
                <a:spcPct val="0"/>
              </a:spcAft>
              <a:defRPr sz="2800" b="1">
                <a:solidFill>
                  <a:schemeClr val="tx1"/>
                </a:solidFill>
                <a:latin typeface="Candara" panose="020E0502030303020204" pitchFamily="34" charset="0"/>
              </a:defRPr>
            </a:lvl7pPr>
            <a:lvl8pPr marL="3429000" indent="-228600" eaLnBrk="0" fontAlgn="base" hangingPunct="0">
              <a:spcBef>
                <a:spcPct val="0"/>
              </a:spcBef>
              <a:spcAft>
                <a:spcPct val="0"/>
              </a:spcAft>
              <a:defRPr sz="2800" b="1">
                <a:solidFill>
                  <a:schemeClr val="tx1"/>
                </a:solidFill>
                <a:latin typeface="Candara" panose="020E0502030303020204" pitchFamily="34" charset="0"/>
              </a:defRPr>
            </a:lvl8pPr>
            <a:lvl9pPr marL="3886200" indent="-228600" eaLnBrk="0" fontAlgn="base" hangingPunct="0">
              <a:spcBef>
                <a:spcPct val="0"/>
              </a:spcBef>
              <a:spcAft>
                <a:spcPct val="0"/>
              </a:spcAft>
              <a:defRPr sz="2800" b="1">
                <a:solidFill>
                  <a:schemeClr val="tx1"/>
                </a:solidFill>
                <a:latin typeface="Candara" panose="020E0502030303020204" pitchFamily="34" charset="0"/>
              </a:defRPr>
            </a:lvl9pPr>
          </a:lstStyle>
          <a:p>
            <a:pPr>
              <a:defRPr/>
            </a:pPr>
            <a:fld id="{D60609FE-5151-48BE-BA66-BA4223CB9D5F}" type="slidenum">
              <a:rPr lang="en-US" altLang="en-US" sz="2000" b="0">
                <a:latin typeface="Arial" panose="020B0604020202020204" pitchFamily="34" charset="0"/>
              </a:rPr>
              <a:pPr>
                <a:defRPr/>
              </a:pPr>
              <a:t>10</a:t>
            </a:fld>
            <a:endParaRPr lang="en-US" altLang="en-US" sz="2000" b="0">
              <a:latin typeface="Arial" panose="020B0604020202020204" pitchFamily="34" charset="0"/>
            </a:endParaRPr>
          </a:p>
        </p:txBody>
      </p:sp>
      <p:sp>
        <p:nvSpPr>
          <p:cNvPr id="4" name="Title 3"/>
          <p:cNvSpPr>
            <a:spLocks noGrp="1"/>
          </p:cNvSpPr>
          <p:nvPr>
            <p:ph type="title"/>
          </p:nvPr>
        </p:nvSpPr>
        <p:spPr>
          <a:xfrm>
            <a:off x="196344" y="203200"/>
            <a:ext cx="11859150" cy="6502400"/>
          </a:xfrm>
        </p:spPr>
        <p:txBody>
          <a:bodyPr>
            <a:normAutofit fontScale="90000"/>
          </a:bodyPr>
          <a:lstStyle/>
          <a:p>
            <a:pPr>
              <a:defRPr/>
            </a:pPr>
            <a:r>
              <a:rPr lang="en-US" sz="3200" dirty="0">
                <a:latin typeface="Verdana" panose="020B0604030504040204" pitchFamily="34" charset="0"/>
                <a:ea typeface="Verdana" panose="020B0604030504040204" pitchFamily="34" charset="0"/>
                <a:cs typeface="Verdana" panose="020B0604030504040204" pitchFamily="34" charset="0"/>
              </a:rPr>
              <a:t/>
            </a:r>
            <a:br>
              <a:rPr lang="en-US" sz="3200" dirty="0">
                <a:latin typeface="Verdana" panose="020B0604030504040204" pitchFamily="34" charset="0"/>
                <a:ea typeface="Verdana" panose="020B0604030504040204" pitchFamily="34" charset="0"/>
                <a:cs typeface="Verdana" panose="020B0604030504040204" pitchFamily="34" charset="0"/>
              </a:rPr>
            </a:br>
            <a:r>
              <a:rPr lang="en-US" sz="2700" dirty="0">
                <a:latin typeface="Verdana" panose="020B0604030504040204" pitchFamily="34" charset="0"/>
                <a:ea typeface="Verdana" panose="020B0604030504040204" pitchFamily="34" charset="0"/>
                <a:cs typeface="Verdana" panose="020B0604030504040204" pitchFamily="34" charset="0"/>
              </a:rPr>
              <a:t/>
            </a:r>
            <a:br>
              <a:rPr lang="en-US" sz="2700" dirty="0">
                <a:latin typeface="Verdana" panose="020B0604030504040204" pitchFamily="34" charset="0"/>
                <a:ea typeface="Verdana" panose="020B0604030504040204" pitchFamily="34" charset="0"/>
                <a:cs typeface="Verdana" panose="020B0604030504040204" pitchFamily="34" charset="0"/>
              </a:rPr>
            </a:br>
            <a:r>
              <a:rPr lang="en-US" sz="2700" dirty="0">
                <a:latin typeface="Verdana" panose="020B0604030504040204" pitchFamily="34" charset="0"/>
                <a:ea typeface="Verdana" panose="020B0604030504040204" pitchFamily="34" charset="0"/>
                <a:cs typeface="Verdana" panose="020B0604030504040204" pitchFamily="34" charset="0"/>
              </a:rPr>
              <a:t>9. </a:t>
            </a:r>
            <a:r>
              <a:rPr lang="en-US" sz="2200" dirty="0">
                <a:latin typeface="Verdana" panose="020B0604030504040204" pitchFamily="34" charset="0"/>
                <a:ea typeface="Verdana" panose="020B0604030504040204" pitchFamily="34" charset="0"/>
                <a:cs typeface="Verdana" panose="020B0604030504040204" pitchFamily="34" charset="0"/>
              </a:rPr>
              <a:t>Complete the Venn diagram by placing the words or phrases provided in the correct location.</a:t>
            </a:r>
            <a:r>
              <a:rPr lang="en-US" sz="2200" dirty="0"/>
              <a:t> </a:t>
            </a:r>
            <a:br>
              <a:rPr lang="en-US" sz="2200" dirty="0"/>
            </a:br>
            <a:r>
              <a:rPr lang="en-US" sz="3200" dirty="0"/>
              <a:t/>
            </a:r>
            <a:br>
              <a:rPr lang="en-US" sz="3200" dirty="0"/>
            </a:br>
            <a:r>
              <a:rPr lang="en-US" sz="2000" cap="none" dirty="0">
                <a:solidFill>
                  <a:srgbClr val="FFC000"/>
                </a:solidFill>
              </a:rPr>
              <a:t>Disease may affect all    				genetic variation						1 parent  </a:t>
            </a:r>
            <a:br>
              <a:rPr lang="en-US" sz="2000" cap="none" dirty="0">
                <a:solidFill>
                  <a:srgbClr val="FFC000"/>
                </a:solidFill>
              </a:rPr>
            </a:br>
            <a:r>
              <a:rPr lang="en-US" sz="2000" cap="none" dirty="0">
                <a:solidFill>
                  <a:srgbClr val="FFC000"/>
                </a:solidFill>
              </a:rPr>
              <a:t>Slower reproduction process 			useful in ideal growth conditions 			genetically identical</a:t>
            </a:r>
            <a:br>
              <a:rPr lang="en-US" sz="2000" cap="none" dirty="0">
                <a:solidFill>
                  <a:srgbClr val="FFC000"/>
                </a:solidFill>
              </a:rPr>
            </a:br>
            <a:r>
              <a:rPr lang="en-US" sz="2000" cap="none" dirty="0">
                <a:solidFill>
                  <a:srgbClr val="FFC000"/>
                </a:solidFill>
              </a:rPr>
              <a:t>2 parents							quick reproduction cycle					produces offspring</a:t>
            </a:r>
            <a:br>
              <a:rPr lang="en-US" sz="2000" cap="none" dirty="0">
                <a:solidFill>
                  <a:srgbClr val="FFC000"/>
                </a:solidFill>
              </a:rPr>
            </a:br>
            <a:r>
              <a:rPr lang="en-US" sz="2000" cap="none" dirty="0">
                <a:solidFill>
                  <a:srgbClr val="FFC000"/>
                </a:solidFill>
              </a:rPr>
              <a:t>Basis for evolution					bulb plants							flowering plants</a:t>
            </a:r>
            <a:br>
              <a:rPr lang="en-US" sz="2000" cap="none" dirty="0">
                <a:solidFill>
                  <a:srgbClr val="FFC000"/>
                </a:solidFill>
              </a:rPr>
            </a:br>
            <a:r>
              <a:rPr lang="en-US" sz="2000" cap="none" dirty="0">
                <a:solidFill>
                  <a:srgbClr val="FFC000"/>
                </a:solidFill>
              </a:rPr>
              <a:t/>
            </a:r>
            <a:br>
              <a:rPr lang="en-US" sz="2000" cap="none" dirty="0">
                <a:solidFill>
                  <a:srgbClr val="FFC000"/>
                </a:solidFill>
              </a:rPr>
            </a:br>
            <a:r>
              <a:rPr lang="en-US" sz="2000" cap="none" dirty="0">
                <a:solidFill>
                  <a:srgbClr val="FFC000"/>
                </a:solidFill>
              </a:rPr>
              <a:t/>
            </a:r>
            <a:br>
              <a:rPr lang="en-US" sz="2000" cap="none" dirty="0">
                <a:solidFill>
                  <a:srgbClr val="FFC000"/>
                </a:solidFill>
              </a:rPr>
            </a:br>
            <a:r>
              <a:rPr lang="en-US" sz="2000" cap="none" dirty="0">
                <a:solidFill>
                  <a:srgbClr val="FFC000"/>
                </a:solidFill>
              </a:rPr>
              <a:t/>
            </a:r>
            <a:br>
              <a:rPr lang="en-US" sz="2000" cap="none" dirty="0">
                <a:solidFill>
                  <a:srgbClr val="FFC000"/>
                </a:solidFill>
              </a:rPr>
            </a:br>
            <a:r>
              <a:rPr lang="en-US" cap="none" dirty="0">
                <a:solidFill>
                  <a:schemeClr val="accent4">
                    <a:lumMod val="60000"/>
                    <a:lumOff val="40000"/>
                  </a:schemeClr>
                </a:solidFill>
                <a:latin typeface="Arial" panose="020B0604020202020204" pitchFamily="34" charset="0"/>
                <a:cs typeface="Arial" panose="020B0604020202020204" pitchFamily="34" charset="0"/>
              </a:rPr>
              <a:t>Asexual Reproduction									</a:t>
            </a:r>
            <a:r>
              <a:rPr lang="en-US" cap="none" dirty="0">
                <a:solidFill>
                  <a:schemeClr val="accent1">
                    <a:lumMod val="40000"/>
                    <a:lumOff val="60000"/>
                  </a:schemeClr>
                </a:solidFill>
                <a:latin typeface="Arial" panose="020B0604020202020204" pitchFamily="34" charset="0"/>
                <a:cs typeface="Arial" panose="020B0604020202020204" pitchFamily="34" charset="0"/>
              </a:rPr>
              <a:t>Sexual Reproduction</a:t>
            </a:r>
            <a:r>
              <a:rPr lang="en-US" sz="2000" cap="none" dirty="0">
                <a:solidFill>
                  <a:srgbClr val="FFC000"/>
                </a:solidFill>
              </a:rPr>
              <a:t/>
            </a:r>
            <a:br>
              <a:rPr lang="en-US" sz="2000" cap="none" dirty="0">
                <a:solidFill>
                  <a:srgbClr val="FFC000"/>
                </a:solidFill>
              </a:rPr>
            </a:br>
            <a:r>
              <a:rPr lang="en-US" sz="2000" cap="none" dirty="0">
                <a:solidFill>
                  <a:srgbClr val="FFC000"/>
                </a:solidFill>
              </a:rPr>
              <a:t>								</a:t>
            </a:r>
            <a:br>
              <a:rPr lang="en-US" sz="2000" cap="none" dirty="0">
                <a:solidFill>
                  <a:srgbClr val="FFC000"/>
                </a:solidFill>
              </a:rPr>
            </a:br>
            <a:r>
              <a:rPr lang="en-US" sz="2000" cap="none" dirty="0">
                <a:solidFill>
                  <a:srgbClr val="FFC000"/>
                </a:solidFill>
              </a:rPr>
              <a:t>	</a:t>
            </a:r>
            <a:br>
              <a:rPr lang="en-US" sz="2000" cap="none" dirty="0">
                <a:solidFill>
                  <a:srgbClr val="FFC000"/>
                </a:solidFill>
              </a:rPr>
            </a:br>
            <a:r>
              <a:rPr lang="en-US" sz="2000" cap="none" dirty="0">
                <a:solidFill>
                  <a:srgbClr val="FFC000"/>
                </a:solidFill>
              </a:rPr>
              <a:t>			</a:t>
            </a:r>
            <a:r>
              <a:rPr lang="en-US" sz="2000" cap="none" dirty="0">
                <a:solidFill>
                  <a:schemeClr val="accent4">
                    <a:lumMod val="20000"/>
                    <a:lumOff val="80000"/>
                  </a:schemeClr>
                </a:solidFill>
              </a:rPr>
              <a:t> -Disease may affect all</a:t>
            </a:r>
            <a:br>
              <a:rPr lang="en-US" sz="2000" cap="none" dirty="0">
                <a:solidFill>
                  <a:schemeClr val="accent4">
                    <a:lumMod val="20000"/>
                    <a:lumOff val="80000"/>
                  </a:schemeClr>
                </a:solidFill>
              </a:rPr>
            </a:br>
            <a:r>
              <a:rPr lang="en-US" sz="2000" cap="none" dirty="0">
                <a:solidFill>
                  <a:schemeClr val="accent4">
                    <a:lumMod val="20000"/>
                    <a:lumOff val="80000"/>
                  </a:schemeClr>
                </a:solidFill>
              </a:rPr>
              <a:t>			- 1 parent</a:t>
            </a:r>
            <a:br>
              <a:rPr lang="en-US" sz="2000" cap="none" dirty="0">
                <a:solidFill>
                  <a:schemeClr val="accent4">
                    <a:lumMod val="20000"/>
                    <a:lumOff val="80000"/>
                  </a:schemeClr>
                </a:solidFill>
              </a:rPr>
            </a:br>
            <a:r>
              <a:rPr lang="en-US" sz="2000" cap="none" dirty="0">
                <a:solidFill>
                  <a:schemeClr val="accent4">
                    <a:lumMod val="20000"/>
                    <a:lumOff val="80000"/>
                  </a:schemeClr>
                </a:solidFill>
              </a:rPr>
              <a:t>			- Useful in ideal growth conditions </a:t>
            </a:r>
            <a:r>
              <a:rPr lang="en-US" sz="2000" cap="none" dirty="0">
                <a:solidFill>
                  <a:srgbClr val="FFC000"/>
                </a:solidFill>
              </a:rPr>
              <a:t>		Produces											</a:t>
            </a:r>
            <a:br>
              <a:rPr lang="en-US" sz="2000" cap="none" dirty="0">
                <a:solidFill>
                  <a:srgbClr val="FFC000"/>
                </a:solidFill>
              </a:rPr>
            </a:br>
            <a:r>
              <a:rPr lang="en-US" sz="2000" cap="none" dirty="0">
                <a:solidFill>
                  <a:srgbClr val="FFC000"/>
                </a:solidFill>
              </a:rPr>
              <a:t>			</a:t>
            </a:r>
            <a:r>
              <a:rPr lang="en-US" sz="2000" cap="none" dirty="0">
                <a:solidFill>
                  <a:schemeClr val="accent4">
                    <a:lumMod val="20000"/>
                    <a:lumOff val="80000"/>
                  </a:schemeClr>
                </a:solidFill>
              </a:rPr>
              <a:t>-Genetically identical                                     </a:t>
            </a:r>
            <a:r>
              <a:rPr lang="en-US" sz="2000" cap="none" dirty="0">
                <a:solidFill>
                  <a:srgbClr val="FFC000"/>
                </a:solidFill>
              </a:rPr>
              <a:t>Offspring</a:t>
            </a:r>
            <a:br>
              <a:rPr lang="en-US" sz="2000" cap="none" dirty="0">
                <a:solidFill>
                  <a:srgbClr val="FFC000"/>
                </a:solidFill>
              </a:rPr>
            </a:br>
            <a:r>
              <a:rPr lang="en-US" sz="2000" cap="none" dirty="0">
                <a:solidFill>
                  <a:srgbClr val="FFC000"/>
                </a:solidFill>
              </a:rPr>
              <a:t>			</a:t>
            </a:r>
            <a:r>
              <a:rPr lang="en-US" sz="2000" cap="none" dirty="0">
                <a:solidFill>
                  <a:schemeClr val="accent4">
                    <a:lumMod val="20000"/>
                    <a:lumOff val="80000"/>
                  </a:schemeClr>
                </a:solidFill>
              </a:rPr>
              <a:t>-Quick reproduction cycle</a:t>
            </a:r>
            <a:r>
              <a:rPr lang="en-US" sz="2000" cap="none" dirty="0">
                <a:solidFill>
                  <a:srgbClr val="FFC000"/>
                </a:solidFill>
              </a:rPr>
              <a:t/>
            </a:r>
            <a:br>
              <a:rPr lang="en-US" sz="2000" cap="none" dirty="0">
                <a:solidFill>
                  <a:srgbClr val="FFC000"/>
                </a:solidFill>
              </a:rPr>
            </a:br>
            <a:r>
              <a:rPr lang="en-US" sz="2000" cap="none" dirty="0">
                <a:solidFill>
                  <a:srgbClr val="FFC000"/>
                </a:solidFill>
              </a:rPr>
              <a:t>			</a:t>
            </a:r>
            <a:r>
              <a:rPr lang="en-US" sz="2000" cap="none" dirty="0">
                <a:solidFill>
                  <a:schemeClr val="accent4">
                    <a:lumMod val="20000"/>
                    <a:lumOff val="80000"/>
                  </a:schemeClr>
                </a:solidFill>
              </a:rPr>
              <a:t>-Bulb plants</a:t>
            </a:r>
            <a:r>
              <a:rPr lang="en-US" sz="3200" dirty="0"/>
              <a:t/>
            </a:r>
            <a:br>
              <a:rPr lang="en-US" sz="3200" dirty="0"/>
            </a:br>
            <a:r>
              <a:rPr lang="en-US" sz="3200" dirty="0">
                <a:latin typeface="Verdana" panose="020B0604030504040204" pitchFamily="34" charset="0"/>
                <a:ea typeface="Verdana" panose="020B0604030504040204" pitchFamily="34" charset="0"/>
                <a:cs typeface="Verdana" panose="020B0604030504040204" pitchFamily="34" charset="0"/>
              </a:rPr>
              <a:t/>
            </a:r>
            <a:br>
              <a:rPr lang="en-US" sz="3200" dirty="0">
                <a:latin typeface="Verdana" panose="020B0604030504040204" pitchFamily="34" charset="0"/>
                <a:ea typeface="Verdana" panose="020B0604030504040204" pitchFamily="34" charset="0"/>
                <a:cs typeface="Verdana" panose="020B0604030504040204" pitchFamily="34" charset="0"/>
              </a:rPr>
            </a:b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2" name="Oval 1"/>
          <p:cNvSpPr/>
          <p:nvPr/>
        </p:nvSpPr>
        <p:spPr>
          <a:xfrm>
            <a:off x="4987127" y="4183053"/>
            <a:ext cx="7001036" cy="2341163"/>
          </a:xfrm>
          <a:prstGeom prst="ellipse">
            <a:avLst/>
          </a:prstGeom>
          <a:noFill/>
          <a:ln>
            <a:solidFill>
              <a:schemeClr val="accent1">
                <a:lumMod val="40000"/>
                <a:lumOff val="60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altLang="en-US" sz="2000" dirty="0">
                <a:solidFill>
                  <a:schemeClr val="accent4">
                    <a:lumMod val="20000"/>
                    <a:lumOff val="80000"/>
                  </a:schemeClr>
                </a:solidFill>
                <a:latin typeface="Arial" panose="020B0604020202020204" pitchFamily="34" charset="0"/>
                <a:cs typeface="Arial" panose="020B0604020202020204" pitchFamily="34" charset="0"/>
              </a:rPr>
              <a:t>			 -</a:t>
            </a:r>
            <a:r>
              <a:rPr lang="en-US" altLang="en-US" sz="2000" dirty="0">
                <a:solidFill>
                  <a:schemeClr val="accent1">
                    <a:lumMod val="20000"/>
                    <a:lumOff val="80000"/>
                  </a:schemeClr>
                </a:solidFill>
                <a:latin typeface="Arial" panose="020B0604020202020204" pitchFamily="34" charset="0"/>
                <a:cs typeface="Arial" panose="020B0604020202020204" pitchFamily="34" charset="0"/>
              </a:rPr>
              <a:t>Genetic Variation</a:t>
            </a:r>
          </a:p>
          <a:p>
            <a:r>
              <a:rPr lang="en-US" altLang="en-US" sz="2000" dirty="0">
                <a:solidFill>
                  <a:schemeClr val="accent1">
                    <a:lumMod val="20000"/>
                    <a:lumOff val="80000"/>
                  </a:schemeClr>
                </a:solidFill>
                <a:latin typeface="Arial" panose="020B0604020202020204" pitchFamily="34" charset="0"/>
                <a:cs typeface="Arial" panose="020B0604020202020204" pitchFamily="34" charset="0"/>
              </a:rPr>
              <a:t>			 -Slower reproduction process</a:t>
            </a:r>
          </a:p>
          <a:p>
            <a:r>
              <a:rPr lang="en-US" altLang="en-US" sz="2000" dirty="0">
                <a:solidFill>
                  <a:schemeClr val="accent1">
                    <a:lumMod val="20000"/>
                    <a:lumOff val="80000"/>
                  </a:schemeClr>
                </a:solidFill>
                <a:latin typeface="Arial" panose="020B0604020202020204" pitchFamily="34" charset="0"/>
                <a:cs typeface="Arial" panose="020B0604020202020204" pitchFamily="34" charset="0"/>
              </a:rPr>
              <a:t>			 -2 parents</a:t>
            </a:r>
          </a:p>
          <a:p>
            <a:r>
              <a:rPr lang="en-US" altLang="en-US" sz="2000" dirty="0">
                <a:solidFill>
                  <a:schemeClr val="accent1">
                    <a:lumMod val="20000"/>
                    <a:lumOff val="80000"/>
                  </a:schemeClr>
                </a:solidFill>
                <a:latin typeface="Arial" panose="020B0604020202020204" pitchFamily="34" charset="0"/>
                <a:cs typeface="Arial" panose="020B0604020202020204" pitchFamily="34" charset="0"/>
              </a:rPr>
              <a:t>			 -Basis for evolution</a:t>
            </a:r>
          </a:p>
          <a:p>
            <a:r>
              <a:rPr lang="en-US" altLang="en-US" sz="2000" dirty="0">
                <a:solidFill>
                  <a:schemeClr val="accent1">
                    <a:lumMod val="20000"/>
                    <a:lumOff val="80000"/>
                  </a:schemeClr>
                </a:solidFill>
                <a:latin typeface="Arial" panose="020B0604020202020204" pitchFamily="34" charset="0"/>
                <a:cs typeface="Arial" panose="020B0604020202020204" pitchFamily="34" charset="0"/>
              </a:rPr>
              <a:t>			- Flowering plants</a:t>
            </a:r>
          </a:p>
        </p:txBody>
      </p:sp>
      <p:sp>
        <p:nvSpPr>
          <p:cNvPr id="3" name="Oval 2"/>
          <p:cNvSpPr/>
          <p:nvPr/>
        </p:nvSpPr>
        <p:spPr>
          <a:xfrm>
            <a:off x="617080" y="4297119"/>
            <a:ext cx="6653241" cy="2294415"/>
          </a:xfrm>
          <a:prstGeom prst="ellipse">
            <a:avLst/>
          </a:prstGeom>
          <a:no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50814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97" y="0"/>
            <a:ext cx="11932079" cy="1395440"/>
          </a:xfrm>
        </p:spPr>
        <p:txBody>
          <a:bodyPr>
            <a:normAutofit/>
          </a:bodyPr>
          <a:lstStyle/>
          <a:p>
            <a:pPr>
              <a:defRPr/>
            </a:pPr>
            <a:r>
              <a:rPr lang="en-US" sz="2000" cap="none" dirty="0">
                <a:latin typeface="Verdana" panose="020B0604030504040204" pitchFamily="34" charset="0"/>
                <a:ea typeface="Verdana" panose="020B0604030504040204" pitchFamily="34" charset="0"/>
                <a:cs typeface="Verdana" panose="020B0604030504040204" pitchFamily="34" charset="0"/>
              </a:rPr>
              <a:t>The table blow depicts data that was collected on a form of insect that can produce sexually and asexually.  The three different containers began with one male and female insect. Overtime an offspring was born.  </a:t>
            </a:r>
            <a:r>
              <a:rPr lang="en-US" sz="2400" dirty="0">
                <a:latin typeface="Verdana" panose="020B0604030504040204" pitchFamily="34" charset="0"/>
                <a:ea typeface="Verdana" panose="020B0604030504040204" pitchFamily="34" charset="0"/>
                <a:cs typeface="Verdana" panose="020B0604030504040204" pitchFamily="34" charset="0"/>
              </a:rPr>
              <a:t/>
            </a:r>
            <a:br>
              <a:rPr lang="en-US" sz="2400" dirty="0">
                <a:latin typeface="Verdana" panose="020B0604030504040204" pitchFamily="34" charset="0"/>
                <a:ea typeface="Verdana" panose="020B0604030504040204" pitchFamily="34" charset="0"/>
                <a:cs typeface="Verdana" panose="020B0604030504040204" pitchFamily="34" charset="0"/>
              </a:rPr>
            </a:br>
            <a:endParaRPr lang="en-US" sz="2400" dirty="0">
              <a:latin typeface="Verdana" panose="020B0604030504040204" pitchFamily="34" charset="0"/>
              <a:ea typeface="Verdana" panose="020B0604030504040204" pitchFamily="34" charset="0"/>
              <a:cs typeface="Verdana" panose="020B0604030504040204" pitchFamily="34" charset="0"/>
            </a:endParaRPr>
          </a:p>
        </p:txBody>
      </p:sp>
      <p:pic>
        <p:nvPicPr>
          <p:cNvPr id="28675"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134635" y="942449"/>
            <a:ext cx="11915249" cy="2395391"/>
          </a:xfrm>
        </p:spPr>
      </p:pic>
      <p:sp>
        <p:nvSpPr>
          <p:cNvPr id="3" name="TextBox 2"/>
          <p:cNvSpPr txBox="1"/>
          <p:nvPr/>
        </p:nvSpPr>
        <p:spPr>
          <a:xfrm>
            <a:off x="-72928" y="3349058"/>
            <a:ext cx="12122811" cy="3477875"/>
          </a:xfrm>
          <a:prstGeom prst="rect">
            <a:avLst/>
          </a:prstGeom>
          <a:noFill/>
        </p:spPr>
        <p:txBody>
          <a:bodyPr wrap="square" rtlCol="0">
            <a:spAutoFit/>
          </a:bodyPr>
          <a:lstStyle/>
          <a:p>
            <a:pPr marL="457200" indent="-457200">
              <a:buAutoNum type="arabicPeriod" startAt="10"/>
            </a:pPr>
            <a:r>
              <a:rPr lang="en-US" sz="2000" dirty="0">
                <a:solidFill>
                  <a:schemeClr val="tx1">
                    <a:lumMod val="95000"/>
                  </a:schemeClr>
                </a:solidFill>
              </a:rPr>
              <a:t>Identify the form of reproduction that took place by analyzing the data provided for each container A, B, and C. Provide evidence that supports your claim of sexual or asexual reproduction.</a:t>
            </a:r>
          </a:p>
          <a:p>
            <a:endParaRPr lang="en-US" sz="2000" dirty="0">
              <a:solidFill>
                <a:schemeClr val="tx1">
                  <a:lumMod val="95000"/>
                </a:schemeClr>
              </a:solidFill>
            </a:endParaRPr>
          </a:p>
          <a:p>
            <a:r>
              <a:rPr lang="en-US" sz="2000" dirty="0">
                <a:solidFill>
                  <a:schemeClr val="tx1">
                    <a:lumMod val="95000"/>
                  </a:schemeClr>
                </a:solidFill>
              </a:rPr>
              <a:t>Container A:  </a:t>
            </a:r>
            <a:r>
              <a:rPr lang="en-US" sz="2000" dirty="0">
                <a:solidFill>
                  <a:srgbClr val="FFFF00"/>
                </a:solidFill>
              </a:rPr>
              <a:t>Asexual</a:t>
            </a:r>
          </a:p>
          <a:p>
            <a:r>
              <a:rPr lang="en-US" sz="2000" dirty="0">
                <a:solidFill>
                  <a:schemeClr val="tx1">
                    <a:lumMod val="95000"/>
                  </a:schemeClr>
                </a:solidFill>
              </a:rPr>
              <a:t>Evidence:</a:t>
            </a:r>
            <a:r>
              <a:rPr lang="en-US" sz="2000" dirty="0"/>
              <a:t> </a:t>
            </a:r>
            <a:r>
              <a:rPr lang="en-US" altLang="en-US" sz="2000" dirty="0">
                <a:solidFill>
                  <a:srgbClr val="FFFF00"/>
                </a:solidFill>
              </a:rPr>
              <a:t>Has color, leg size and antenna parts ALL from Female</a:t>
            </a:r>
          </a:p>
          <a:p>
            <a:endParaRPr lang="en-US" sz="2000" dirty="0">
              <a:solidFill>
                <a:schemeClr val="tx1">
                  <a:lumMod val="95000"/>
                </a:schemeClr>
              </a:solidFill>
            </a:endParaRPr>
          </a:p>
          <a:p>
            <a:r>
              <a:rPr lang="en-US" sz="2000" dirty="0">
                <a:solidFill>
                  <a:schemeClr val="tx1">
                    <a:lumMod val="95000"/>
                  </a:schemeClr>
                </a:solidFill>
              </a:rPr>
              <a:t>Container B:  </a:t>
            </a:r>
            <a:r>
              <a:rPr lang="en-US" altLang="en-US" sz="2000" dirty="0">
                <a:solidFill>
                  <a:schemeClr val="accent6">
                    <a:lumMod val="60000"/>
                    <a:lumOff val="40000"/>
                  </a:schemeClr>
                </a:solidFill>
              </a:rPr>
              <a:t>Sexual</a:t>
            </a:r>
          </a:p>
          <a:p>
            <a:r>
              <a:rPr lang="en-US" altLang="en-US" sz="2000" dirty="0"/>
              <a:t>Evidence:  </a:t>
            </a:r>
            <a:r>
              <a:rPr lang="en-US" altLang="en-US" sz="2000" dirty="0">
                <a:solidFill>
                  <a:schemeClr val="accent6">
                    <a:lumMod val="60000"/>
                    <a:lumOff val="40000"/>
                  </a:schemeClr>
                </a:solidFill>
              </a:rPr>
              <a:t>Has color from Female and the leg size and antenna parts from the Male</a:t>
            </a:r>
          </a:p>
          <a:p>
            <a:endParaRPr lang="en-US" sz="2000" dirty="0">
              <a:solidFill>
                <a:schemeClr val="tx1">
                  <a:lumMod val="95000"/>
                </a:schemeClr>
              </a:solidFill>
            </a:endParaRPr>
          </a:p>
          <a:p>
            <a:r>
              <a:rPr lang="en-US" sz="2000" dirty="0">
                <a:solidFill>
                  <a:schemeClr val="tx1">
                    <a:lumMod val="95000"/>
                  </a:schemeClr>
                </a:solidFill>
              </a:rPr>
              <a:t>Container C: </a:t>
            </a:r>
            <a:r>
              <a:rPr lang="en-US" altLang="en-US" sz="2000" dirty="0">
                <a:solidFill>
                  <a:schemeClr val="accent2">
                    <a:lumMod val="60000"/>
                    <a:lumOff val="40000"/>
                  </a:schemeClr>
                </a:solidFill>
              </a:rPr>
              <a:t>Asexual</a:t>
            </a:r>
          </a:p>
          <a:p>
            <a:r>
              <a:rPr lang="en-US" altLang="en-US" sz="2000" dirty="0"/>
              <a:t>Evidence:  </a:t>
            </a:r>
            <a:r>
              <a:rPr lang="en-US" altLang="en-US" sz="2000" dirty="0">
                <a:solidFill>
                  <a:schemeClr val="accent2">
                    <a:lumMod val="60000"/>
                    <a:lumOff val="40000"/>
                  </a:schemeClr>
                </a:solidFill>
              </a:rPr>
              <a:t>The offspring has ALL the traits of the female parent. </a:t>
            </a:r>
            <a:endParaRPr lang="en-US" sz="2000" dirty="0">
              <a:solidFill>
                <a:schemeClr val="accent2">
                  <a:lumMod val="60000"/>
                  <a:lumOff val="40000"/>
                </a:schemeClr>
              </a:solidFill>
            </a:endParaRPr>
          </a:p>
        </p:txBody>
      </p:sp>
    </p:spTree>
    <p:extLst>
      <p:ext uri="{BB962C8B-B14F-4D97-AF65-F5344CB8AC3E}">
        <p14:creationId xmlns:p14="http://schemas.microsoft.com/office/powerpoint/2010/main" val="8315837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ChangeArrowheads="1"/>
          </p:cNvSpPr>
          <p:nvPr/>
        </p:nvSpPr>
        <p:spPr bwMode="auto">
          <a:xfrm>
            <a:off x="140245" y="821370"/>
            <a:ext cx="11988177" cy="4481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b="1">
                <a:solidFill>
                  <a:schemeClr val="tx1"/>
                </a:solidFill>
                <a:latin typeface="Candara" panose="020E0502030303020204" pitchFamily="34" charset="0"/>
              </a:defRPr>
            </a:lvl1pPr>
            <a:lvl2pPr marL="742950" indent="-285750">
              <a:defRPr sz="2800" b="1">
                <a:solidFill>
                  <a:schemeClr val="tx1"/>
                </a:solidFill>
                <a:latin typeface="Candara" panose="020E0502030303020204" pitchFamily="34" charset="0"/>
              </a:defRPr>
            </a:lvl2pPr>
            <a:lvl3pPr marL="1143000" indent="-228600">
              <a:defRPr sz="2800" b="1">
                <a:solidFill>
                  <a:schemeClr val="tx1"/>
                </a:solidFill>
                <a:latin typeface="Candara" panose="020E0502030303020204" pitchFamily="34" charset="0"/>
              </a:defRPr>
            </a:lvl3pPr>
            <a:lvl4pPr marL="1600200" indent="-228600">
              <a:defRPr sz="2800" b="1">
                <a:solidFill>
                  <a:schemeClr val="tx1"/>
                </a:solidFill>
                <a:latin typeface="Candara" panose="020E0502030303020204" pitchFamily="34" charset="0"/>
              </a:defRPr>
            </a:lvl4pPr>
            <a:lvl5pPr marL="2057400" indent="-228600">
              <a:defRPr sz="2800" b="1">
                <a:solidFill>
                  <a:schemeClr val="tx1"/>
                </a:solidFill>
                <a:latin typeface="Candara" panose="020E0502030303020204" pitchFamily="34" charset="0"/>
              </a:defRPr>
            </a:lvl5pPr>
            <a:lvl6pPr marL="2514600" indent="-228600" eaLnBrk="0" fontAlgn="base" hangingPunct="0">
              <a:spcBef>
                <a:spcPct val="0"/>
              </a:spcBef>
              <a:spcAft>
                <a:spcPct val="0"/>
              </a:spcAft>
              <a:defRPr sz="2800" b="1">
                <a:solidFill>
                  <a:schemeClr val="tx1"/>
                </a:solidFill>
                <a:latin typeface="Candara" panose="020E0502030303020204" pitchFamily="34" charset="0"/>
              </a:defRPr>
            </a:lvl6pPr>
            <a:lvl7pPr marL="2971800" indent="-228600" eaLnBrk="0" fontAlgn="base" hangingPunct="0">
              <a:spcBef>
                <a:spcPct val="0"/>
              </a:spcBef>
              <a:spcAft>
                <a:spcPct val="0"/>
              </a:spcAft>
              <a:defRPr sz="2800" b="1">
                <a:solidFill>
                  <a:schemeClr val="tx1"/>
                </a:solidFill>
                <a:latin typeface="Candara" panose="020E0502030303020204" pitchFamily="34" charset="0"/>
              </a:defRPr>
            </a:lvl7pPr>
            <a:lvl8pPr marL="3429000" indent="-228600" eaLnBrk="0" fontAlgn="base" hangingPunct="0">
              <a:spcBef>
                <a:spcPct val="0"/>
              </a:spcBef>
              <a:spcAft>
                <a:spcPct val="0"/>
              </a:spcAft>
              <a:defRPr sz="2800" b="1">
                <a:solidFill>
                  <a:schemeClr val="tx1"/>
                </a:solidFill>
                <a:latin typeface="Candara" panose="020E0502030303020204" pitchFamily="34" charset="0"/>
              </a:defRPr>
            </a:lvl8pPr>
            <a:lvl9pPr marL="3886200" indent="-228600" eaLnBrk="0" fontAlgn="base" hangingPunct="0">
              <a:spcBef>
                <a:spcPct val="0"/>
              </a:spcBef>
              <a:spcAft>
                <a:spcPct val="0"/>
              </a:spcAft>
              <a:defRPr sz="2800" b="1">
                <a:solidFill>
                  <a:schemeClr val="tx1"/>
                </a:solidFill>
                <a:latin typeface="Candara" panose="020E0502030303020204" pitchFamily="34" charset="0"/>
              </a:defRPr>
            </a:lvl9pPr>
          </a:lstStyle>
          <a:p>
            <a:pPr>
              <a:lnSpc>
                <a:spcPct val="115000"/>
              </a:lnSpc>
            </a:pPr>
            <a:r>
              <a:rPr lang="en-US" altLang="en-US" sz="3200" dirty="0">
                <a:solidFill>
                  <a:schemeClr val="tx1">
                    <a:lumMod val="75000"/>
                  </a:schemeClr>
                </a:solidFill>
                <a:latin typeface="Arial" panose="020B0604020202020204" pitchFamily="34" charset="0"/>
                <a:ea typeface="Calibri" panose="020F0502020204030204" pitchFamily="34" charset="0"/>
                <a:cs typeface="Times New Roman" panose="02020603050405020304" pitchFamily="18" charset="0"/>
              </a:rPr>
              <a:t>11. If the environmental conditions changed for the aphid, and food resources were decreasing, which form of reproduction would be beneficial for the aphid to increase is species chances of survival? Explain Why.</a:t>
            </a:r>
          </a:p>
          <a:p>
            <a:pPr>
              <a:lnSpc>
                <a:spcPct val="115000"/>
              </a:lnSpc>
            </a:pPr>
            <a:endParaRPr lang="en-US" altLang="en-US" sz="2400" dirty="0">
              <a:latin typeface="Arial" panose="020B0604020202020204" pitchFamily="34" charset="0"/>
              <a:ea typeface="Calibri" panose="020F0502020204030204" pitchFamily="34" charset="0"/>
              <a:cs typeface="Times New Roman" panose="02020603050405020304" pitchFamily="18" charset="0"/>
            </a:endParaRPr>
          </a:p>
          <a:p>
            <a:pPr marL="457200" indent="-457200">
              <a:lnSpc>
                <a:spcPct val="115000"/>
              </a:lnSpc>
              <a:buAutoNum type="alphaLcPeriod"/>
            </a:pPr>
            <a:r>
              <a:rPr lang="en-US" altLang="en-US" sz="2400" dirty="0">
                <a:latin typeface="Arial" panose="020B0604020202020204" pitchFamily="34" charset="0"/>
                <a:ea typeface="Calibri" panose="020F0502020204030204" pitchFamily="34" charset="0"/>
                <a:cs typeface="Times New Roman" panose="02020603050405020304" pitchFamily="18" charset="0"/>
              </a:rPr>
              <a:t>Sexual reproduction to reduce number of offspring due to lack  of resources allowing them  to survive.</a:t>
            </a:r>
          </a:p>
          <a:p>
            <a:pPr marL="457200" indent="-457200">
              <a:lnSpc>
                <a:spcPct val="115000"/>
              </a:lnSpc>
              <a:buAutoNum type="alphaLcPeriod"/>
            </a:pPr>
            <a:r>
              <a:rPr lang="en-US" altLang="en-US" sz="2400" dirty="0">
                <a:latin typeface="Arial" panose="020B0604020202020204" pitchFamily="34" charset="0"/>
                <a:ea typeface="Calibri" panose="020F0502020204030204" pitchFamily="34" charset="0"/>
                <a:cs typeface="Times New Roman" panose="02020603050405020304" pitchFamily="18" charset="0"/>
              </a:rPr>
              <a:t>Plus there would be increased diversity of the offspring through sexual reproduction.</a:t>
            </a:r>
            <a:endParaRPr lang="en-US" alt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505838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362200" y="304800"/>
            <a:ext cx="7772400" cy="1143000"/>
          </a:xfrm>
        </p:spPr>
        <p:txBody>
          <a:bodyPr/>
          <a:lstStyle/>
          <a:p>
            <a:pPr eaLnBrk="1" hangingPunct="1">
              <a:defRPr/>
            </a:pPr>
            <a:r>
              <a:rPr lang="en-US" dirty="0">
                <a:latin typeface="+mn-lt"/>
                <a:cs typeface="Times New Roman" pitchFamily="18" charset="0"/>
              </a:rPr>
              <a:t>Punnett Square Practice:</a:t>
            </a:r>
          </a:p>
        </p:txBody>
      </p:sp>
      <p:graphicFrame>
        <p:nvGraphicFramePr>
          <p:cNvPr id="73744" name="Group 16"/>
          <p:cNvGraphicFramePr>
            <a:graphicFrameLocks noGrp="1"/>
          </p:cNvGraphicFramePr>
          <p:nvPr>
            <p:ph type="tbl" idx="1"/>
          </p:nvPr>
        </p:nvGraphicFramePr>
        <p:xfrm>
          <a:off x="6248400" y="2209800"/>
          <a:ext cx="3886200" cy="3352800"/>
        </p:xfrm>
        <a:graphic>
          <a:graphicData uri="http://schemas.openxmlformats.org/drawingml/2006/table">
            <a:tbl>
              <a:tblPr/>
              <a:tblGrid>
                <a:gridCol w="2011843">
                  <a:extLst>
                    <a:ext uri="{9D8B030D-6E8A-4147-A177-3AD203B41FA5}">
                      <a16:colId xmlns:a16="http://schemas.microsoft.com/office/drawing/2014/main" xmlns="" val="20000"/>
                    </a:ext>
                  </a:extLst>
                </a:gridCol>
                <a:gridCol w="1874357">
                  <a:extLst>
                    <a:ext uri="{9D8B030D-6E8A-4147-A177-3AD203B41FA5}">
                      <a16:colId xmlns:a16="http://schemas.microsoft.com/office/drawing/2014/main" xmlns="" val="20001"/>
                    </a:ext>
                  </a:extLst>
                </a:gridCol>
              </a:tblGrid>
              <a:tr h="160629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6000" b="0" i="0" u="none" strike="noStrike" cap="none" normalizeH="0" baseline="0" dirty="0">
                        <a:ln>
                          <a:noFill/>
                        </a:ln>
                        <a:solidFill>
                          <a:schemeClr val="tx1"/>
                        </a:solidFill>
                        <a:effectLst/>
                        <a:latin typeface="Times New Roman" pitchFamily="18" charset="0"/>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174650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dirty="0">
                          <a:ln>
                            <a:noFill/>
                          </a:ln>
                          <a:solidFill>
                            <a:schemeClr val="tx1"/>
                          </a:solidFill>
                          <a:effectLst/>
                          <a:latin typeface="Times New Roman" pitchFamily="18" charset="0"/>
                        </a:rPr>
                        <a:t>Bb</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6000" b="1" i="0" u="none" strike="noStrike" cap="none" normalizeH="0" baseline="0" dirty="0">
                          <a:ln>
                            <a:noFill/>
                          </a:ln>
                          <a:solidFill>
                            <a:schemeClr val="tx1"/>
                          </a:solidFill>
                          <a:effectLst/>
                          <a:latin typeface="+mn-lt"/>
                        </a:rPr>
                        <a:t>   bb</a:t>
                      </a:r>
                      <a:endParaRPr kumimoji="0" lang="en-US" sz="60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
        <p:nvSpPr>
          <p:cNvPr id="25618" name="Text Box 7"/>
          <p:cNvSpPr txBox="1">
            <a:spLocks noChangeArrowheads="1"/>
          </p:cNvSpPr>
          <p:nvPr/>
        </p:nvSpPr>
        <p:spPr bwMode="auto">
          <a:xfrm>
            <a:off x="352484" y="1134479"/>
            <a:ext cx="4495800" cy="5293757"/>
          </a:xfrm>
          <a:prstGeom prst="rect">
            <a:avLst/>
          </a:prstGeom>
          <a:noFill/>
          <a:ln w="9525">
            <a:noFill/>
            <a:miter lim="800000"/>
            <a:headEnd/>
            <a:tailEnd/>
          </a:ln>
        </p:spPr>
        <p:txBody>
          <a:bodyPr>
            <a:spAutoFit/>
          </a:bodyPr>
          <a:lstStyle/>
          <a:p>
            <a:pPr marL="514350" indent="-514350">
              <a:buAutoNum type="arabicPeriod" startAt="12"/>
              <a:defRPr/>
            </a:pPr>
            <a:r>
              <a:rPr lang="en-US" sz="3200" dirty="0"/>
              <a:t>Black fur(B) in guinea pigs is dominant over white fur(b). Find the   b probability of a white offspring in a cross:     </a:t>
            </a:r>
          </a:p>
          <a:p>
            <a:pPr>
              <a:defRPr/>
            </a:pPr>
            <a:r>
              <a:rPr lang="en-US" sz="3200" dirty="0"/>
              <a:t> Bb x bb    </a:t>
            </a:r>
          </a:p>
          <a:p>
            <a:pPr>
              <a:defRPr/>
            </a:pPr>
            <a:endParaRPr lang="en-US" sz="3200" dirty="0"/>
          </a:p>
          <a:p>
            <a:pPr>
              <a:defRPr/>
            </a:pPr>
            <a:r>
              <a:rPr lang="en-US" sz="3200" dirty="0"/>
              <a:t>50% White fur</a:t>
            </a:r>
          </a:p>
          <a:p>
            <a:pPr>
              <a:defRPr/>
            </a:pPr>
            <a:r>
              <a:rPr lang="en-US" sz="3200" dirty="0"/>
              <a:t>                        </a:t>
            </a:r>
          </a:p>
          <a:p>
            <a:pPr>
              <a:defRPr/>
            </a:pPr>
            <a:endParaRPr lang="en-US" dirty="0">
              <a:latin typeface="+mj-lt"/>
            </a:endParaRPr>
          </a:p>
        </p:txBody>
      </p:sp>
      <p:sp>
        <p:nvSpPr>
          <p:cNvPr id="17" name="Text Box 12"/>
          <p:cNvSpPr txBox="1">
            <a:spLocks noChangeArrowheads="1"/>
          </p:cNvSpPr>
          <p:nvPr/>
        </p:nvSpPr>
        <p:spPr bwMode="auto">
          <a:xfrm>
            <a:off x="6858000" y="1447801"/>
            <a:ext cx="1066800" cy="2862263"/>
          </a:xfrm>
          <a:prstGeom prst="rect">
            <a:avLst/>
          </a:prstGeom>
          <a:noFill/>
          <a:ln w="9525">
            <a:noFill/>
            <a:miter lim="800000"/>
            <a:headEnd/>
            <a:tailEnd/>
          </a:ln>
        </p:spPr>
        <p:txBody>
          <a:bodyPr anchor="ctr">
            <a:spAutoFit/>
          </a:bodyPr>
          <a:lstStyle/>
          <a:p>
            <a:pPr>
              <a:spcBef>
                <a:spcPct val="50000"/>
              </a:spcBef>
              <a:defRPr/>
            </a:pPr>
            <a:r>
              <a:rPr lang="en-US" sz="6000" dirty="0"/>
              <a:t>  Bb	</a:t>
            </a:r>
            <a:endParaRPr lang="en-US" sz="4400" dirty="0">
              <a:solidFill>
                <a:srgbClr val="3366FF"/>
              </a:solidFill>
              <a:latin typeface="+mj-lt"/>
            </a:endParaRPr>
          </a:p>
        </p:txBody>
      </p:sp>
      <p:sp>
        <p:nvSpPr>
          <p:cNvPr id="18" name="Text Box 12"/>
          <p:cNvSpPr txBox="1">
            <a:spLocks noChangeArrowheads="1"/>
          </p:cNvSpPr>
          <p:nvPr/>
        </p:nvSpPr>
        <p:spPr bwMode="auto">
          <a:xfrm>
            <a:off x="8610600" y="1392239"/>
            <a:ext cx="1066800" cy="2955925"/>
          </a:xfrm>
          <a:prstGeom prst="rect">
            <a:avLst/>
          </a:prstGeom>
          <a:noFill/>
          <a:ln w="9525">
            <a:noFill/>
            <a:miter lim="800000"/>
            <a:headEnd/>
            <a:tailEnd/>
          </a:ln>
        </p:spPr>
        <p:txBody>
          <a:bodyPr anchor="ctr">
            <a:spAutoFit/>
          </a:bodyPr>
          <a:lstStyle/>
          <a:p>
            <a:pPr>
              <a:spcBef>
                <a:spcPct val="50000"/>
              </a:spcBef>
              <a:defRPr/>
            </a:pPr>
            <a:r>
              <a:rPr lang="en-US" sz="6000" dirty="0"/>
              <a:t>  bb</a:t>
            </a:r>
          </a:p>
          <a:p>
            <a:pPr>
              <a:spcBef>
                <a:spcPct val="50000"/>
              </a:spcBef>
              <a:defRPr/>
            </a:pPr>
            <a:endParaRPr lang="en-US" sz="4400" dirty="0">
              <a:solidFill>
                <a:srgbClr val="3366FF"/>
              </a:solidFill>
              <a:latin typeface="+mj-lt"/>
            </a:endParaRPr>
          </a:p>
        </p:txBody>
      </p:sp>
      <p:sp>
        <p:nvSpPr>
          <p:cNvPr id="11" name="TextBox 10"/>
          <p:cNvSpPr txBox="1"/>
          <p:nvPr/>
        </p:nvSpPr>
        <p:spPr>
          <a:xfrm>
            <a:off x="6248400" y="1606034"/>
            <a:ext cx="4114800" cy="646331"/>
          </a:xfrm>
          <a:prstGeom prst="rect">
            <a:avLst/>
          </a:prstGeom>
          <a:noFill/>
        </p:spPr>
        <p:txBody>
          <a:bodyPr>
            <a:spAutoFit/>
          </a:bodyPr>
          <a:lstStyle/>
          <a:p>
            <a:pPr algn="ctr">
              <a:defRPr/>
            </a:pPr>
            <a:r>
              <a:rPr lang="en-US" sz="3600" dirty="0">
                <a:solidFill>
                  <a:schemeClr val="accent4">
                    <a:lumMod val="40000"/>
                    <a:lumOff val="60000"/>
                  </a:schemeClr>
                </a:solidFill>
                <a:latin typeface="+mj-lt"/>
              </a:rPr>
              <a:t>B</a:t>
            </a:r>
            <a:r>
              <a:rPr lang="en-US" sz="3600" dirty="0">
                <a:latin typeface="+mj-lt"/>
              </a:rPr>
              <a:t>  			        </a:t>
            </a:r>
            <a:r>
              <a:rPr lang="en-US" sz="3600" dirty="0">
                <a:solidFill>
                  <a:schemeClr val="accent4">
                    <a:lumMod val="40000"/>
                    <a:lumOff val="60000"/>
                  </a:schemeClr>
                </a:solidFill>
                <a:latin typeface="+mj-lt"/>
              </a:rPr>
              <a:t>b</a:t>
            </a:r>
          </a:p>
        </p:txBody>
      </p:sp>
      <p:sp>
        <p:nvSpPr>
          <p:cNvPr id="8" name="Slide Number Placeholder 7"/>
          <p:cNvSpPr>
            <a:spLocks noGrp="1"/>
          </p:cNvSpPr>
          <p:nvPr>
            <p:ph type="sldNum" sz="quarter" idx="12"/>
          </p:nvPr>
        </p:nvSpPr>
        <p:spPr/>
        <p:txBody>
          <a:bodyPr/>
          <a:lstStyle>
            <a:lvl1pPr>
              <a:defRPr sz="2800" b="1">
                <a:solidFill>
                  <a:schemeClr val="tx1"/>
                </a:solidFill>
                <a:latin typeface="Candara" panose="020E0502030303020204" pitchFamily="34" charset="0"/>
              </a:defRPr>
            </a:lvl1pPr>
            <a:lvl2pPr marL="742950" indent="-285750">
              <a:defRPr sz="2800" b="1">
                <a:solidFill>
                  <a:schemeClr val="tx1"/>
                </a:solidFill>
                <a:latin typeface="Candara" panose="020E0502030303020204" pitchFamily="34" charset="0"/>
              </a:defRPr>
            </a:lvl2pPr>
            <a:lvl3pPr marL="1143000" indent="-228600">
              <a:defRPr sz="2800" b="1">
                <a:solidFill>
                  <a:schemeClr val="tx1"/>
                </a:solidFill>
                <a:latin typeface="Candara" panose="020E0502030303020204" pitchFamily="34" charset="0"/>
              </a:defRPr>
            </a:lvl3pPr>
            <a:lvl4pPr marL="1600200" indent="-228600">
              <a:defRPr sz="2800" b="1">
                <a:solidFill>
                  <a:schemeClr val="tx1"/>
                </a:solidFill>
                <a:latin typeface="Candara" panose="020E0502030303020204" pitchFamily="34" charset="0"/>
              </a:defRPr>
            </a:lvl4pPr>
            <a:lvl5pPr marL="2057400" indent="-228600">
              <a:defRPr sz="2800" b="1">
                <a:solidFill>
                  <a:schemeClr val="tx1"/>
                </a:solidFill>
                <a:latin typeface="Candara" panose="020E0502030303020204" pitchFamily="34" charset="0"/>
              </a:defRPr>
            </a:lvl5pPr>
            <a:lvl6pPr marL="2514600" indent="-228600" eaLnBrk="0" fontAlgn="base" hangingPunct="0">
              <a:spcBef>
                <a:spcPct val="0"/>
              </a:spcBef>
              <a:spcAft>
                <a:spcPct val="0"/>
              </a:spcAft>
              <a:defRPr sz="2800" b="1">
                <a:solidFill>
                  <a:schemeClr val="tx1"/>
                </a:solidFill>
                <a:latin typeface="Candara" panose="020E0502030303020204" pitchFamily="34" charset="0"/>
              </a:defRPr>
            </a:lvl6pPr>
            <a:lvl7pPr marL="2971800" indent="-228600" eaLnBrk="0" fontAlgn="base" hangingPunct="0">
              <a:spcBef>
                <a:spcPct val="0"/>
              </a:spcBef>
              <a:spcAft>
                <a:spcPct val="0"/>
              </a:spcAft>
              <a:defRPr sz="2800" b="1">
                <a:solidFill>
                  <a:schemeClr val="tx1"/>
                </a:solidFill>
                <a:latin typeface="Candara" panose="020E0502030303020204" pitchFamily="34" charset="0"/>
              </a:defRPr>
            </a:lvl7pPr>
            <a:lvl8pPr marL="3429000" indent="-228600" eaLnBrk="0" fontAlgn="base" hangingPunct="0">
              <a:spcBef>
                <a:spcPct val="0"/>
              </a:spcBef>
              <a:spcAft>
                <a:spcPct val="0"/>
              </a:spcAft>
              <a:defRPr sz="2800" b="1">
                <a:solidFill>
                  <a:schemeClr val="tx1"/>
                </a:solidFill>
                <a:latin typeface="Candara" panose="020E0502030303020204" pitchFamily="34" charset="0"/>
              </a:defRPr>
            </a:lvl8pPr>
            <a:lvl9pPr marL="3886200" indent="-228600" eaLnBrk="0" fontAlgn="base" hangingPunct="0">
              <a:spcBef>
                <a:spcPct val="0"/>
              </a:spcBef>
              <a:spcAft>
                <a:spcPct val="0"/>
              </a:spcAft>
              <a:defRPr sz="2800" b="1">
                <a:solidFill>
                  <a:schemeClr val="tx1"/>
                </a:solidFill>
                <a:latin typeface="Candara" panose="020E0502030303020204" pitchFamily="34" charset="0"/>
              </a:defRPr>
            </a:lvl9pPr>
          </a:lstStyle>
          <a:p>
            <a:pPr>
              <a:defRPr/>
            </a:pPr>
            <a:fld id="{EC49307B-AB91-4053-A82F-77DD49E33CDE}" type="slidenum">
              <a:rPr lang="en-US" altLang="en-US" sz="2000" b="0">
                <a:latin typeface="Arial" panose="020B0604020202020204" pitchFamily="34" charset="0"/>
              </a:rPr>
              <a:pPr>
                <a:defRPr/>
              </a:pPr>
              <a:t>13</a:t>
            </a:fld>
            <a:endParaRPr lang="en-US" altLang="en-US" sz="2000" b="0">
              <a:latin typeface="Arial" panose="020B0604020202020204" pitchFamily="34" charset="0"/>
            </a:endParaRPr>
          </a:p>
        </p:txBody>
      </p:sp>
      <p:sp>
        <p:nvSpPr>
          <p:cNvPr id="2" name="TextBox 1"/>
          <p:cNvSpPr txBox="1"/>
          <p:nvPr/>
        </p:nvSpPr>
        <p:spPr>
          <a:xfrm>
            <a:off x="5576157" y="2614174"/>
            <a:ext cx="516103" cy="2308324"/>
          </a:xfrm>
          <a:prstGeom prst="rect">
            <a:avLst/>
          </a:prstGeom>
          <a:noFill/>
        </p:spPr>
        <p:txBody>
          <a:bodyPr wrap="square" rtlCol="0">
            <a:spAutoFit/>
          </a:bodyPr>
          <a:lstStyle/>
          <a:p>
            <a:r>
              <a:rPr lang="en-US" sz="3600" dirty="0">
                <a:solidFill>
                  <a:schemeClr val="accent4">
                    <a:lumMod val="40000"/>
                    <a:lumOff val="60000"/>
                  </a:schemeClr>
                </a:solidFill>
              </a:rPr>
              <a:t>	</a:t>
            </a:r>
          </a:p>
          <a:p>
            <a:r>
              <a:rPr lang="en-US" sz="3600" dirty="0">
                <a:solidFill>
                  <a:schemeClr val="accent4">
                    <a:lumMod val="40000"/>
                    <a:lumOff val="60000"/>
                  </a:schemeClr>
                </a:solidFill>
              </a:rPr>
              <a:t>b</a:t>
            </a:r>
          </a:p>
          <a:p>
            <a:endParaRPr lang="en-US" sz="3600" dirty="0">
              <a:solidFill>
                <a:schemeClr val="accent4">
                  <a:lumMod val="40000"/>
                  <a:lumOff val="60000"/>
                </a:schemeClr>
              </a:solidFill>
            </a:endParaRPr>
          </a:p>
          <a:p>
            <a:r>
              <a:rPr lang="en-US" sz="3600" dirty="0">
                <a:solidFill>
                  <a:schemeClr val="accent4">
                    <a:lumMod val="40000"/>
                    <a:lumOff val="60000"/>
                  </a:schemeClr>
                </a:solidFill>
              </a:rPr>
              <a:t>b</a:t>
            </a:r>
          </a:p>
        </p:txBody>
      </p:sp>
    </p:spTree>
    <p:extLst>
      <p:ext uri="{BB962C8B-B14F-4D97-AF65-F5344CB8AC3E}">
        <p14:creationId xmlns:p14="http://schemas.microsoft.com/office/powerpoint/2010/main" val="2989029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362200" y="304800"/>
            <a:ext cx="7772400" cy="685800"/>
          </a:xfrm>
        </p:spPr>
        <p:txBody>
          <a:bodyPr/>
          <a:lstStyle/>
          <a:p>
            <a:pPr eaLnBrk="1" hangingPunct="1">
              <a:defRPr/>
            </a:pPr>
            <a:r>
              <a:rPr lang="en-US" dirty="0">
                <a:latin typeface="+mn-lt"/>
                <a:cs typeface="Times New Roman" pitchFamily="18" charset="0"/>
              </a:rPr>
              <a:t>Punnett Square Practice:</a:t>
            </a:r>
          </a:p>
        </p:txBody>
      </p:sp>
      <p:graphicFrame>
        <p:nvGraphicFramePr>
          <p:cNvPr id="73744" name="Group 16"/>
          <p:cNvGraphicFramePr>
            <a:graphicFrameLocks noGrp="1"/>
          </p:cNvGraphicFramePr>
          <p:nvPr>
            <p:ph type="tbl" idx="1"/>
          </p:nvPr>
        </p:nvGraphicFramePr>
        <p:xfrm>
          <a:off x="6248400" y="2209800"/>
          <a:ext cx="3886200" cy="3352800"/>
        </p:xfrm>
        <a:graphic>
          <a:graphicData uri="http://schemas.openxmlformats.org/drawingml/2006/table">
            <a:tbl>
              <a:tblPr/>
              <a:tblGrid>
                <a:gridCol w="2011843">
                  <a:extLst>
                    <a:ext uri="{9D8B030D-6E8A-4147-A177-3AD203B41FA5}">
                      <a16:colId xmlns:a16="http://schemas.microsoft.com/office/drawing/2014/main" xmlns="" val="20000"/>
                    </a:ext>
                  </a:extLst>
                </a:gridCol>
                <a:gridCol w="1874357">
                  <a:extLst>
                    <a:ext uri="{9D8B030D-6E8A-4147-A177-3AD203B41FA5}">
                      <a16:colId xmlns:a16="http://schemas.microsoft.com/office/drawing/2014/main" xmlns="" val="20001"/>
                    </a:ext>
                  </a:extLst>
                </a:gridCol>
              </a:tblGrid>
              <a:tr h="160629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6000" b="0" i="0" u="none" strike="noStrike" cap="none" normalizeH="0" baseline="0" dirty="0">
                        <a:ln>
                          <a:noFill/>
                        </a:ln>
                        <a:solidFill>
                          <a:schemeClr val="tx1"/>
                        </a:solidFill>
                        <a:effectLst/>
                        <a:latin typeface="Times New Roman" pitchFamily="18" charset="0"/>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60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174650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dirty="0">
                          <a:ln>
                            <a:noFill/>
                          </a:ln>
                          <a:solidFill>
                            <a:schemeClr val="tx1"/>
                          </a:solidFill>
                          <a:effectLst/>
                          <a:latin typeface="Times New Roman" pitchFamily="18" charset="0"/>
                        </a:rPr>
                        <a:t>Bb</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6000" b="1" i="0" u="none" strike="noStrike" cap="none" normalizeH="0" baseline="0" dirty="0">
                          <a:ln>
                            <a:noFill/>
                          </a:ln>
                          <a:solidFill>
                            <a:schemeClr val="tx1"/>
                          </a:solidFill>
                          <a:effectLst/>
                          <a:latin typeface="+mn-lt"/>
                        </a:rPr>
                        <a:t>   bb</a:t>
                      </a:r>
                      <a:endParaRPr kumimoji="0" lang="en-US" sz="60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
        <p:nvSpPr>
          <p:cNvPr id="39950" name="Text Box 7"/>
          <p:cNvSpPr txBox="1">
            <a:spLocks noChangeArrowheads="1"/>
          </p:cNvSpPr>
          <p:nvPr/>
        </p:nvSpPr>
        <p:spPr bwMode="auto">
          <a:xfrm>
            <a:off x="106588" y="1022282"/>
            <a:ext cx="4925418"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b="1">
                <a:solidFill>
                  <a:schemeClr val="tx1"/>
                </a:solidFill>
                <a:latin typeface="Candara" panose="020E0502030303020204" pitchFamily="34" charset="0"/>
              </a:defRPr>
            </a:lvl1pPr>
            <a:lvl2pPr marL="742950" indent="-285750">
              <a:defRPr sz="2800" b="1">
                <a:solidFill>
                  <a:schemeClr val="tx1"/>
                </a:solidFill>
                <a:latin typeface="Candara" panose="020E0502030303020204" pitchFamily="34" charset="0"/>
              </a:defRPr>
            </a:lvl2pPr>
            <a:lvl3pPr marL="1143000" indent="-228600">
              <a:defRPr sz="2800" b="1">
                <a:solidFill>
                  <a:schemeClr val="tx1"/>
                </a:solidFill>
                <a:latin typeface="Candara" panose="020E0502030303020204" pitchFamily="34" charset="0"/>
              </a:defRPr>
            </a:lvl3pPr>
            <a:lvl4pPr marL="1600200" indent="-228600">
              <a:defRPr sz="2800" b="1">
                <a:solidFill>
                  <a:schemeClr val="tx1"/>
                </a:solidFill>
                <a:latin typeface="Candara" panose="020E0502030303020204" pitchFamily="34" charset="0"/>
              </a:defRPr>
            </a:lvl4pPr>
            <a:lvl5pPr marL="2057400" indent="-228600">
              <a:defRPr sz="2800" b="1">
                <a:solidFill>
                  <a:schemeClr val="tx1"/>
                </a:solidFill>
                <a:latin typeface="Candara" panose="020E0502030303020204" pitchFamily="34" charset="0"/>
              </a:defRPr>
            </a:lvl5pPr>
            <a:lvl6pPr marL="2514600" indent="-228600" eaLnBrk="0" fontAlgn="base" hangingPunct="0">
              <a:spcBef>
                <a:spcPct val="0"/>
              </a:spcBef>
              <a:spcAft>
                <a:spcPct val="0"/>
              </a:spcAft>
              <a:defRPr sz="2800" b="1">
                <a:solidFill>
                  <a:schemeClr val="tx1"/>
                </a:solidFill>
                <a:latin typeface="Candara" panose="020E0502030303020204" pitchFamily="34" charset="0"/>
              </a:defRPr>
            </a:lvl6pPr>
            <a:lvl7pPr marL="2971800" indent="-228600" eaLnBrk="0" fontAlgn="base" hangingPunct="0">
              <a:spcBef>
                <a:spcPct val="0"/>
              </a:spcBef>
              <a:spcAft>
                <a:spcPct val="0"/>
              </a:spcAft>
              <a:defRPr sz="2800" b="1">
                <a:solidFill>
                  <a:schemeClr val="tx1"/>
                </a:solidFill>
                <a:latin typeface="Candara" panose="020E0502030303020204" pitchFamily="34" charset="0"/>
              </a:defRPr>
            </a:lvl7pPr>
            <a:lvl8pPr marL="3429000" indent="-228600" eaLnBrk="0" fontAlgn="base" hangingPunct="0">
              <a:spcBef>
                <a:spcPct val="0"/>
              </a:spcBef>
              <a:spcAft>
                <a:spcPct val="0"/>
              </a:spcAft>
              <a:defRPr sz="2800" b="1">
                <a:solidFill>
                  <a:schemeClr val="tx1"/>
                </a:solidFill>
                <a:latin typeface="Candara" panose="020E0502030303020204" pitchFamily="34" charset="0"/>
              </a:defRPr>
            </a:lvl8pPr>
            <a:lvl9pPr marL="3886200" indent="-228600" eaLnBrk="0" fontAlgn="base" hangingPunct="0">
              <a:spcBef>
                <a:spcPct val="0"/>
              </a:spcBef>
              <a:spcAft>
                <a:spcPct val="0"/>
              </a:spcAft>
              <a:defRPr sz="2800" b="1">
                <a:solidFill>
                  <a:schemeClr val="tx1"/>
                </a:solidFill>
                <a:latin typeface="Candara" panose="020E0502030303020204" pitchFamily="34" charset="0"/>
              </a:defRPr>
            </a:lvl9pPr>
          </a:lstStyle>
          <a:p>
            <a:pPr marL="514350" indent="-514350">
              <a:buAutoNum type="arabicPeriod" startAt="13"/>
            </a:pPr>
            <a:r>
              <a:rPr lang="en-US" altLang="en-US" sz="3200" dirty="0"/>
              <a:t>If two parents are heterozygous/hybrid for a genetically inherited   dominant trait, what is the probability that they will have a child              together who has this trait in his or her phenotype?  </a:t>
            </a:r>
          </a:p>
          <a:p>
            <a:r>
              <a:rPr lang="en-US" altLang="en-US" sz="3200" dirty="0"/>
              <a:t>				</a:t>
            </a:r>
            <a:r>
              <a:rPr lang="en-US" altLang="en-US" sz="3200" dirty="0">
                <a:solidFill>
                  <a:srgbClr val="FFFF00"/>
                </a:solidFill>
              </a:rPr>
              <a:t>75%  </a:t>
            </a:r>
          </a:p>
          <a:p>
            <a:r>
              <a:rPr lang="en-US" altLang="en-US" sz="3200" dirty="0"/>
              <a:t>  </a:t>
            </a:r>
          </a:p>
        </p:txBody>
      </p:sp>
      <p:sp>
        <p:nvSpPr>
          <p:cNvPr id="17" name="Text Box 12"/>
          <p:cNvSpPr txBox="1">
            <a:spLocks noChangeArrowheads="1"/>
          </p:cNvSpPr>
          <p:nvPr/>
        </p:nvSpPr>
        <p:spPr bwMode="auto">
          <a:xfrm>
            <a:off x="6629400" y="1909764"/>
            <a:ext cx="1295400" cy="1938337"/>
          </a:xfrm>
          <a:prstGeom prst="rect">
            <a:avLst/>
          </a:prstGeom>
          <a:noFill/>
          <a:ln w="9525">
            <a:noFill/>
            <a:miter lim="800000"/>
            <a:headEnd/>
            <a:tailEnd/>
          </a:ln>
        </p:spPr>
        <p:txBody>
          <a:bodyPr anchor="ctr">
            <a:spAutoFit/>
          </a:bodyPr>
          <a:lstStyle/>
          <a:p>
            <a:pPr>
              <a:spcBef>
                <a:spcPct val="50000"/>
              </a:spcBef>
              <a:defRPr/>
            </a:pPr>
            <a:r>
              <a:rPr lang="en-US" sz="6000" dirty="0"/>
              <a:t>  BB	</a:t>
            </a:r>
            <a:endParaRPr lang="en-US" sz="4400" dirty="0">
              <a:solidFill>
                <a:srgbClr val="3366FF"/>
              </a:solidFill>
              <a:latin typeface="+mj-lt"/>
            </a:endParaRPr>
          </a:p>
        </p:txBody>
      </p:sp>
      <p:sp>
        <p:nvSpPr>
          <p:cNvPr id="18" name="Text Box 12"/>
          <p:cNvSpPr txBox="1">
            <a:spLocks noChangeArrowheads="1"/>
          </p:cNvSpPr>
          <p:nvPr/>
        </p:nvSpPr>
        <p:spPr bwMode="auto">
          <a:xfrm>
            <a:off x="8610600" y="1162050"/>
            <a:ext cx="1371600" cy="3416300"/>
          </a:xfrm>
          <a:prstGeom prst="rect">
            <a:avLst/>
          </a:prstGeom>
          <a:noFill/>
          <a:ln w="9525">
            <a:noFill/>
            <a:miter lim="800000"/>
            <a:headEnd/>
            <a:tailEnd/>
          </a:ln>
        </p:spPr>
        <p:txBody>
          <a:bodyPr anchor="ctr">
            <a:spAutoFit/>
          </a:bodyPr>
          <a:lstStyle/>
          <a:p>
            <a:pPr>
              <a:spcBef>
                <a:spcPct val="50000"/>
              </a:spcBef>
              <a:defRPr/>
            </a:pPr>
            <a:r>
              <a:rPr lang="en-US" sz="6000" dirty="0"/>
              <a:t>  </a:t>
            </a:r>
          </a:p>
          <a:p>
            <a:pPr>
              <a:spcBef>
                <a:spcPct val="50000"/>
              </a:spcBef>
              <a:defRPr/>
            </a:pPr>
            <a:r>
              <a:rPr lang="en-US" sz="6000" dirty="0"/>
              <a:t>Bb </a:t>
            </a:r>
          </a:p>
          <a:p>
            <a:pPr>
              <a:spcBef>
                <a:spcPct val="50000"/>
              </a:spcBef>
              <a:defRPr/>
            </a:pPr>
            <a:endParaRPr lang="en-US" sz="4400" dirty="0">
              <a:solidFill>
                <a:srgbClr val="3366FF"/>
              </a:solidFill>
              <a:latin typeface="+mj-lt"/>
            </a:endParaRPr>
          </a:p>
        </p:txBody>
      </p:sp>
      <p:sp>
        <p:nvSpPr>
          <p:cNvPr id="11" name="TextBox 10"/>
          <p:cNvSpPr txBox="1"/>
          <p:nvPr/>
        </p:nvSpPr>
        <p:spPr>
          <a:xfrm>
            <a:off x="6248400" y="1600200"/>
            <a:ext cx="4114800" cy="584775"/>
          </a:xfrm>
          <a:prstGeom prst="rect">
            <a:avLst/>
          </a:prstGeom>
          <a:noFill/>
        </p:spPr>
        <p:txBody>
          <a:bodyPr>
            <a:spAutoFit/>
          </a:bodyPr>
          <a:lstStyle/>
          <a:p>
            <a:pPr algn="ctr">
              <a:defRPr/>
            </a:pPr>
            <a:r>
              <a:rPr lang="en-US" sz="3200" dirty="0">
                <a:latin typeface="+mj-lt"/>
              </a:rPr>
              <a:t>B  		          b</a:t>
            </a:r>
          </a:p>
        </p:txBody>
      </p:sp>
      <p:sp>
        <p:nvSpPr>
          <p:cNvPr id="8" name="Slide Number Placeholder 7"/>
          <p:cNvSpPr>
            <a:spLocks noGrp="1"/>
          </p:cNvSpPr>
          <p:nvPr>
            <p:ph type="sldNum" sz="quarter" idx="12"/>
          </p:nvPr>
        </p:nvSpPr>
        <p:spPr/>
        <p:txBody>
          <a:bodyPr/>
          <a:lstStyle>
            <a:lvl1pPr>
              <a:defRPr sz="2800" b="1">
                <a:solidFill>
                  <a:schemeClr val="tx1"/>
                </a:solidFill>
                <a:latin typeface="Candara" panose="020E0502030303020204" pitchFamily="34" charset="0"/>
              </a:defRPr>
            </a:lvl1pPr>
            <a:lvl2pPr marL="742950" indent="-285750">
              <a:defRPr sz="2800" b="1">
                <a:solidFill>
                  <a:schemeClr val="tx1"/>
                </a:solidFill>
                <a:latin typeface="Candara" panose="020E0502030303020204" pitchFamily="34" charset="0"/>
              </a:defRPr>
            </a:lvl2pPr>
            <a:lvl3pPr marL="1143000" indent="-228600">
              <a:defRPr sz="2800" b="1">
                <a:solidFill>
                  <a:schemeClr val="tx1"/>
                </a:solidFill>
                <a:latin typeface="Candara" panose="020E0502030303020204" pitchFamily="34" charset="0"/>
              </a:defRPr>
            </a:lvl3pPr>
            <a:lvl4pPr marL="1600200" indent="-228600">
              <a:defRPr sz="2800" b="1">
                <a:solidFill>
                  <a:schemeClr val="tx1"/>
                </a:solidFill>
                <a:latin typeface="Candara" panose="020E0502030303020204" pitchFamily="34" charset="0"/>
              </a:defRPr>
            </a:lvl4pPr>
            <a:lvl5pPr marL="2057400" indent="-228600">
              <a:defRPr sz="2800" b="1">
                <a:solidFill>
                  <a:schemeClr val="tx1"/>
                </a:solidFill>
                <a:latin typeface="Candara" panose="020E0502030303020204" pitchFamily="34" charset="0"/>
              </a:defRPr>
            </a:lvl5pPr>
            <a:lvl6pPr marL="2514600" indent="-228600" eaLnBrk="0" fontAlgn="base" hangingPunct="0">
              <a:spcBef>
                <a:spcPct val="0"/>
              </a:spcBef>
              <a:spcAft>
                <a:spcPct val="0"/>
              </a:spcAft>
              <a:defRPr sz="2800" b="1">
                <a:solidFill>
                  <a:schemeClr val="tx1"/>
                </a:solidFill>
                <a:latin typeface="Candara" panose="020E0502030303020204" pitchFamily="34" charset="0"/>
              </a:defRPr>
            </a:lvl6pPr>
            <a:lvl7pPr marL="2971800" indent="-228600" eaLnBrk="0" fontAlgn="base" hangingPunct="0">
              <a:spcBef>
                <a:spcPct val="0"/>
              </a:spcBef>
              <a:spcAft>
                <a:spcPct val="0"/>
              </a:spcAft>
              <a:defRPr sz="2800" b="1">
                <a:solidFill>
                  <a:schemeClr val="tx1"/>
                </a:solidFill>
                <a:latin typeface="Candara" panose="020E0502030303020204" pitchFamily="34" charset="0"/>
              </a:defRPr>
            </a:lvl7pPr>
            <a:lvl8pPr marL="3429000" indent="-228600" eaLnBrk="0" fontAlgn="base" hangingPunct="0">
              <a:spcBef>
                <a:spcPct val="0"/>
              </a:spcBef>
              <a:spcAft>
                <a:spcPct val="0"/>
              </a:spcAft>
              <a:defRPr sz="2800" b="1">
                <a:solidFill>
                  <a:schemeClr val="tx1"/>
                </a:solidFill>
                <a:latin typeface="Candara" panose="020E0502030303020204" pitchFamily="34" charset="0"/>
              </a:defRPr>
            </a:lvl8pPr>
            <a:lvl9pPr marL="3886200" indent="-228600" eaLnBrk="0" fontAlgn="base" hangingPunct="0">
              <a:spcBef>
                <a:spcPct val="0"/>
              </a:spcBef>
              <a:spcAft>
                <a:spcPct val="0"/>
              </a:spcAft>
              <a:defRPr sz="2800" b="1">
                <a:solidFill>
                  <a:schemeClr val="tx1"/>
                </a:solidFill>
                <a:latin typeface="Candara" panose="020E0502030303020204" pitchFamily="34" charset="0"/>
              </a:defRPr>
            </a:lvl9pPr>
          </a:lstStyle>
          <a:p>
            <a:pPr>
              <a:defRPr/>
            </a:pPr>
            <a:fld id="{9E28BB06-1BB1-4DE3-B8D1-9DAA1E3987E7}" type="slidenum">
              <a:rPr lang="en-US" altLang="en-US" sz="2000" b="0">
                <a:latin typeface="Arial" panose="020B0604020202020204" pitchFamily="34" charset="0"/>
              </a:rPr>
              <a:pPr>
                <a:defRPr/>
              </a:pPr>
              <a:t>14</a:t>
            </a:fld>
            <a:endParaRPr lang="en-US" altLang="en-US" sz="2000" b="0">
              <a:latin typeface="Arial" panose="020B0604020202020204" pitchFamily="34" charset="0"/>
            </a:endParaRPr>
          </a:p>
        </p:txBody>
      </p:sp>
      <p:sp>
        <p:nvSpPr>
          <p:cNvPr id="2" name="TextBox 1"/>
          <p:cNvSpPr txBox="1"/>
          <p:nvPr/>
        </p:nvSpPr>
        <p:spPr>
          <a:xfrm>
            <a:off x="5559328" y="2490758"/>
            <a:ext cx="566591" cy="2554545"/>
          </a:xfrm>
          <a:prstGeom prst="rect">
            <a:avLst/>
          </a:prstGeom>
          <a:noFill/>
        </p:spPr>
        <p:txBody>
          <a:bodyPr wrap="square" rtlCol="0">
            <a:spAutoFit/>
          </a:bodyPr>
          <a:lstStyle/>
          <a:p>
            <a:r>
              <a:rPr lang="en-US" sz="3200" dirty="0"/>
              <a:t>B</a:t>
            </a:r>
          </a:p>
          <a:p>
            <a:endParaRPr lang="en-US" sz="3200" dirty="0"/>
          </a:p>
          <a:p>
            <a:endParaRPr lang="en-US" sz="3200" dirty="0"/>
          </a:p>
          <a:p>
            <a:endParaRPr lang="en-US" sz="3200" dirty="0"/>
          </a:p>
          <a:p>
            <a:r>
              <a:rPr lang="en-US" sz="3200" dirty="0"/>
              <a:t>b</a:t>
            </a:r>
          </a:p>
        </p:txBody>
      </p:sp>
    </p:spTree>
    <p:extLst>
      <p:ext uri="{BB962C8B-B14F-4D97-AF65-F5344CB8AC3E}">
        <p14:creationId xmlns:p14="http://schemas.microsoft.com/office/powerpoint/2010/main" val="20883802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3744" name="Group 16"/>
          <p:cNvGraphicFramePr>
            <a:graphicFrameLocks noGrp="1"/>
          </p:cNvGraphicFramePr>
          <p:nvPr>
            <p:ph type="tbl" idx="1"/>
            <p:extLst>
              <p:ext uri="{D42A27DB-BD31-4B8C-83A1-F6EECF244321}">
                <p14:modId xmlns:p14="http://schemas.microsoft.com/office/powerpoint/2010/main" val="4274303522"/>
              </p:ext>
            </p:extLst>
          </p:nvPr>
        </p:nvGraphicFramePr>
        <p:xfrm>
          <a:off x="6705600" y="1371600"/>
          <a:ext cx="3581400" cy="6217920"/>
        </p:xfrm>
        <a:graphic>
          <a:graphicData uri="http://schemas.openxmlformats.org/drawingml/2006/table">
            <a:tbl>
              <a:tblPr/>
              <a:tblGrid>
                <a:gridCol w="1828800">
                  <a:extLst>
                    <a:ext uri="{9D8B030D-6E8A-4147-A177-3AD203B41FA5}">
                      <a16:colId xmlns:a16="http://schemas.microsoft.com/office/drawing/2014/main" xmlns="" val="20000"/>
                    </a:ext>
                  </a:extLst>
                </a:gridCol>
                <a:gridCol w="1752600">
                  <a:extLst>
                    <a:ext uri="{9D8B030D-6E8A-4147-A177-3AD203B41FA5}">
                      <a16:colId xmlns:a16="http://schemas.microsoft.com/office/drawing/2014/main" xmlns="" val="20001"/>
                    </a:ext>
                  </a:extLst>
                </a:gridCol>
              </a:tblGrid>
              <a:tr h="26267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dirty="0">
                          <a:ln>
                            <a:noFill/>
                          </a:ln>
                          <a:solidFill>
                            <a:schemeClr val="tx1"/>
                          </a:solidFill>
                          <a:effectLst/>
                          <a:latin typeface="Times New Roman" pitchFamily="18" charset="0"/>
                        </a:rPr>
                        <a:t>FF</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6000" b="0" i="0" u="none" strike="noStrike" cap="none" normalizeH="0" baseline="0" dirty="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dirty="0">
                          <a:ln>
                            <a:noFill/>
                          </a:ln>
                          <a:solidFill>
                            <a:schemeClr val="tx1"/>
                          </a:solidFill>
                          <a:effectLst/>
                          <a:latin typeface="Times New Roman" pitchFamily="18" charset="0"/>
                        </a:rPr>
                        <a:t>Ff</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6000" b="0" i="0" u="none" strike="noStrike" cap="none" normalizeH="0" baseline="0" dirty="0">
                        <a:ln>
                          <a:noFill/>
                        </a:ln>
                        <a:solidFill>
                          <a:schemeClr val="tx1"/>
                        </a:solidFill>
                        <a:effectLst/>
                        <a:latin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6267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dirty="0">
                          <a:ln>
                            <a:noFill/>
                          </a:ln>
                          <a:solidFill>
                            <a:schemeClr val="tx1"/>
                          </a:solidFill>
                          <a:effectLst/>
                          <a:latin typeface="Times New Roman" pitchFamily="18" charset="0"/>
                        </a:rPr>
                        <a:t>FF</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6000" b="0" i="0" u="none" strike="noStrike" cap="none" normalizeH="0" baseline="0" dirty="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dirty="0" err="1">
                          <a:ln>
                            <a:noFill/>
                          </a:ln>
                          <a:solidFill>
                            <a:schemeClr val="tx1"/>
                          </a:solidFill>
                          <a:effectLst/>
                          <a:latin typeface="Times New Roman" pitchFamily="18" charset="0"/>
                        </a:rPr>
                        <a:t>ff</a:t>
                      </a:r>
                      <a:endParaRPr kumimoji="0" lang="en-US" sz="6000" b="0" i="0" u="none" strike="noStrike" cap="none" normalizeH="0" baseline="0" dirty="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6000" b="0" i="0" u="none" strike="noStrike" cap="none" normalizeH="0" baseline="0" dirty="0">
                        <a:ln>
                          <a:noFill/>
                        </a:ln>
                        <a:solidFill>
                          <a:schemeClr val="tx1"/>
                        </a:solidFill>
                        <a:effectLst/>
                        <a:latin typeface="Times New Roman"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
        <p:nvSpPr>
          <p:cNvPr id="25618" name="Text Box 7"/>
          <p:cNvSpPr txBox="1">
            <a:spLocks noChangeArrowheads="1"/>
          </p:cNvSpPr>
          <p:nvPr/>
        </p:nvSpPr>
        <p:spPr bwMode="auto">
          <a:xfrm>
            <a:off x="95367" y="1828801"/>
            <a:ext cx="5619633" cy="3662541"/>
          </a:xfrm>
          <a:prstGeom prst="rect">
            <a:avLst/>
          </a:prstGeom>
          <a:noFill/>
          <a:ln w="9525">
            <a:noFill/>
            <a:miter lim="800000"/>
            <a:headEnd/>
            <a:tailEnd/>
          </a:ln>
        </p:spPr>
        <p:txBody>
          <a:bodyPr wrap="square">
            <a:spAutoFit/>
          </a:bodyPr>
          <a:lstStyle/>
          <a:p>
            <a:pPr>
              <a:defRPr/>
            </a:pPr>
            <a:r>
              <a:rPr lang="en-US" sz="3200" dirty="0"/>
              <a:t>14. If blue feathers were dominant (F) to yellow feathers (f) in birds of paradise.  What would the genotypes of two blue birds be?</a:t>
            </a:r>
          </a:p>
          <a:p>
            <a:pPr>
              <a:defRPr/>
            </a:pPr>
            <a:r>
              <a:rPr lang="en-US" sz="7200" u="sng" dirty="0" err="1">
                <a:solidFill>
                  <a:schemeClr val="tx2">
                    <a:lumMod val="75000"/>
                  </a:schemeClr>
                </a:solidFill>
                <a:latin typeface="+mj-lt"/>
              </a:rPr>
              <a:t>Ff</a:t>
            </a:r>
            <a:r>
              <a:rPr lang="en-US" sz="7200" u="sng" dirty="0">
                <a:solidFill>
                  <a:schemeClr val="tx2">
                    <a:lumMod val="75000"/>
                  </a:schemeClr>
                </a:solidFill>
                <a:latin typeface="+mj-lt"/>
              </a:rPr>
              <a:t>  x </a:t>
            </a:r>
            <a:r>
              <a:rPr lang="en-US" sz="7200" u="sng" dirty="0" err="1">
                <a:solidFill>
                  <a:schemeClr val="tx2">
                    <a:lumMod val="75000"/>
                  </a:schemeClr>
                </a:solidFill>
                <a:latin typeface="+mj-lt"/>
              </a:rPr>
              <a:t>Ff</a:t>
            </a:r>
            <a:endParaRPr lang="en-US" sz="7200" u="sng" dirty="0">
              <a:solidFill>
                <a:schemeClr val="tx2">
                  <a:lumMod val="75000"/>
                </a:schemeClr>
              </a:solidFill>
              <a:latin typeface="+mj-lt"/>
            </a:endParaRPr>
          </a:p>
        </p:txBody>
      </p:sp>
      <p:sp>
        <p:nvSpPr>
          <p:cNvPr id="73740" name="Text Box 12"/>
          <p:cNvSpPr txBox="1">
            <a:spLocks noChangeArrowheads="1"/>
          </p:cNvSpPr>
          <p:nvPr/>
        </p:nvSpPr>
        <p:spPr bwMode="auto">
          <a:xfrm>
            <a:off x="6705600" y="558800"/>
            <a:ext cx="3429000" cy="1016000"/>
          </a:xfrm>
          <a:prstGeom prst="rect">
            <a:avLst/>
          </a:prstGeom>
          <a:noFill/>
          <a:ln w="9525">
            <a:noFill/>
            <a:miter lim="800000"/>
            <a:headEnd/>
            <a:tailEnd/>
          </a:ln>
        </p:spPr>
        <p:txBody>
          <a:bodyPr anchor="ctr">
            <a:spAutoFit/>
          </a:bodyPr>
          <a:lstStyle/>
          <a:p>
            <a:pPr>
              <a:spcBef>
                <a:spcPct val="50000"/>
              </a:spcBef>
              <a:defRPr/>
            </a:pPr>
            <a:r>
              <a:rPr lang="en-US" sz="6000" dirty="0">
                <a:solidFill>
                  <a:srgbClr val="FFFF00"/>
                </a:solidFill>
              </a:rPr>
              <a:t>    </a:t>
            </a:r>
            <a:r>
              <a:rPr lang="en-US" sz="4400" dirty="0">
                <a:solidFill>
                  <a:srgbClr val="FFFF00"/>
                </a:solidFill>
                <a:latin typeface="+mj-lt"/>
              </a:rPr>
              <a:t>F	     </a:t>
            </a:r>
            <a:r>
              <a:rPr lang="en-US" sz="4400" dirty="0" err="1">
                <a:solidFill>
                  <a:srgbClr val="FFFF00"/>
                </a:solidFill>
                <a:latin typeface="+mj-lt"/>
              </a:rPr>
              <a:t>f</a:t>
            </a:r>
            <a:endParaRPr lang="en-US" sz="4400" dirty="0">
              <a:solidFill>
                <a:srgbClr val="FFFF00"/>
              </a:solidFill>
              <a:latin typeface="+mj-lt"/>
            </a:endParaRPr>
          </a:p>
        </p:txBody>
      </p:sp>
      <p:sp>
        <p:nvSpPr>
          <p:cNvPr id="73742" name="Text Box 14"/>
          <p:cNvSpPr txBox="1">
            <a:spLocks noChangeArrowheads="1"/>
          </p:cNvSpPr>
          <p:nvPr/>
        </p:nvSpPr>
        <p:spPr bwMode="auto">
          <a:xfrm>
            <a:off x="5638800" y="2667001"/>
            <a:ext cx="838200" cy="3216265"/>
          </a:xfrm>
          <a:prstGeom prst="rect">
            <a:avLst/>
          </a:prstGeom>
          <a:noFill/>
          <a:ln w="9525">
            <a:noFill/>
            <a:miter lim="800000"/>
            <a:headEnd/>
            <a:tailEnd/>
          </a:ln>
        </p:spPr>
        <p:txBody>
          <a:bodyPr>
            <a:spAutoFit/>
          </a:bodyPr>
          <a:lstStyle/>
          <a:p>
            <a:pPr algn="ctr">
              <a:spcBef>
                <a:spcPct val="50000"/>
              </a:spcBef>
              <a:defRPr/>
            </a:pPr>
            <a:r>
              <a:rPr lang="en-US" sz="4400" dirty="0">
                <a:solidFill>
                  <a:srgbClr val="FFFF00"/>
                </a:solidFill>
                <a:latin typeface="+mj-lt"/>
              </a:rPr>
              <a:t>F</a:t>
            </a:r>
          </a:p>
          <a:p>
            <a:pPr algn="ctr">
              <a:spcBef>
                <a:spcPct val="50000"/>
              </a:spcBef>
              <a:defRPr/>
            </a:pPr>
            <a:endParaRPr lang="en-US" dirty="0">
              <a:solidFill>
                <a:srgbClr val="FFFF00"/>
              </a:solidFill>
              <a:latin typeface="+mj-lt"/>
            </a:endParaRPr>
          </a:p>
          <a:p>
            <a:pPr algn="ctr">
              <a:spcBef>
                <a:spcPct val="50000"/>
              </a:spcBef>
              <a:defRPr/>
            </a:pPr>
            <a:endParaRPr lang="en-US" sz="4400" dirty="0">
              <a:solidFill>
                <a:srgbClr val="FFFF00"/>
              </a:solidFill>
              <a:latin typeface="+mj-lt"/>
            </a:endParaRPr>
          </a:p>
          <a:p>
            <a:pPr algn="ctr">
              <a:spcBef>
                <a:spcPct val="50000"/>
              </a:spcBef>
              <a:defRPr/>
            </a:pPr>
            <a:r>
              <a:rPr lang="en-US" sz="4400" dirty="0">
                <a:solidFill>
                  <a:srgbClr val="FFFF00"/>
                </a:solidFill>
                <a:latin typeface="+mj-lt"/>
              </a:rPr>
              <a:t>f</a:t>
            </a:r>
          </a:p>
        </p:txBody>
      </p:sp>
      <p:sp>
        <p:nvSpPr>
          <p:cNvPr id="17" name="Text Box 12"/>
          <p:cNvSpPr txBox="1">
            <a:spLocks noChangeArrowheads="1"/>
          </p:cNvSpPr>
          <p:nvPr/>
        </p:nvSpPr>
        <p:spPr bwMode="auto">
          <a:xfrm>
            <a:off x="6858000" y="2362200"/>
            <a:ext cx="1066800" cy="1016000"/>
          </a:xfrm>
          <a:prstGeom prst="rect">
            <a:avLst/>
          </a:prstGeom>
          <a:noFill/>
          <a:ln w="9525">
            <a:noFill/>
            <a:miter lim="800000"/>
            <a:headEnd/>
            <a:tailEnd/>
          </a:ln>
        </p:spPr>
        <p:txBody>
          <a:bodyPr anchor="ctr">
            <a:spAutoFit/>
          </a:bodyPr>
          <a:lstStyle/>
          <a:p>
            <a:pPr>
              <a:spcBef>
                <a:spcPct val="50000"/>
              </a:spcBef>
              <a:defRPr/>
            </a:pPr>
            <a:r>
              <a:rPr lang="en-US" sz="6000" dirty="0"/>
              <a:t>  </a:t>
            </a:r>
            <a:endParaRPr lang="en-US" sz="4400" dirty="0">
              <a:solidFill>
                <a:srgbClr val="3366FF"/>
              </a:solidFill>
              <a:latin typeface="+mj-lt"/>
            </a:endParaRPr>
          </a:p>
        </p:txBody>
      </p:sp>
      <p:sp>
        <p:nvSpPr>
          <p:cNvPr id="18" name="Text Box 12"/>
          <p:cNvSpPr txBox="1">
            <a:spLocks noChangeArrowheads="1"/>
          </p:cNvSpPr>
          <p:nvPr/>
        </p:nvSpPr>
        <p:spPr bwMode="auto">
          <a:xfrm>
            <a:off x="8610600" y="2362200"/>
            <a:ext cx="1066800" cy="1016000"/>
          </a:xfrm>
          <a:prstGeom prst="rect">
            <a:avLst/>
          </a:prstGeom>
          <a:noFill/>
          <a:ln w="9525">
            <a:noFill/>
            <a:miter lim="800000"/>
            <a:headEnd/>
            <a:tailEnd/>
          </a:ln>
        </p:spPr>
        <p:txBody>
          <a:bodyPr anchor="ctr">
            <a:spAutoFit/>
          </a:bodyPr>
          <a:lstStyle/>
          <a:p>
            <a:pPr>
              <a:spcBef>
                <a:spcPct val="50000"/>
              </a:spcBef>
              <a:defRPr/>
            </a:pPr>
            <a:r>
              <a:rPr lang="en-US" sz="6000" dirty="0"/>
              <a:t>  </a:t>
            </a:r>
            <a:endParaRPr lang="en-US" sz="4400" dirty="0">
              <a:solidFill>
                <a:srgbClr val="3366FF"/>
              </a:solidFill>
              <a:latin typeface="+mj-lt"/>
            </a:endParaRPr>
          </a:p>
        </p:txBody>
      </p:sp>
      <p:sp>
        <p:nvSpPr>
          <p:cNvPr id="19" name="Text Box 12"/>
          <p:cNvSpPr txBox="1">
            <a:spLocks noChangeArrowheads="1"/>
          </p:cNvSpPr>
          <p:nvPr/>
        </p:nvSpPr>
        <p:spPr bwMode="auto">
          <a:xfrm>
            <a:off x="6781800" y="3937000"/>
            <a:ext cx="1066800" cy="1016000"/>
          </a:xfrm>
          <a:prstGeom prst="rect">
            <a:avLst/>
          </a:prstGeom>
          <a:noFill/>
          <a:ln w="9525">
            <a:noFill/>
            <a:miter lim="800000"/>
            <a:headEnd/>
            <a:tailEnd/>
          </a:ln>
        </p:spPr>
        <p:txBody>
          <a:bodyPr anchor="ctr">
            <a:spAutoFit/>
          </a:bodyPr>
          <a:lstStyle/>
          <a:p>
            <a:pPr>
              <a:spcBef>
                <a:spcPct val="50000"/>
              </a:spcBef>
              <a:defRPr/>
            </a:pPr>
            <a:r>
              <a:rPr lang="en-US" sz="6000" dirty="0"/>
              <a:t>  </a:t>
            </a:r>
            <a:endParaRPr lang="en-US" sz="4400" dirty="0">
              <a:solidFill>
                <a:srgbClr val="3366FF"/>
              </a:solidFill>
              <a:latin typeface="+mj-lt"/>
            </a:endParaRPr>
          </a:p>
        </p:txBody>
      </p:sp>
      <p:sp>
        <p:nvSpPr>
          <p:cNvPr id="20" name="Text Box 12"/>
          <p:cNvSpPr txBox="1">
            <a:spLocks noChangeArrowheads="1"/>
          </p:cNvSpPr>
          <p:nvPr/>
        </p:nvSpPr>
        <p:spPr bwMode="auto">
          <a:xfrm>
            <a:off x="8686800" y="3937000"/>
            <a:ext cx="1066800" cy="1016000"/>
          </a:xfrm>
          <a:prstGeom prst="rect">
            <a:avLst/>
          </a:prstGeom>
          <a:noFill/>
          <a:ln w="9525">
            <a:noFill/>
            <a:miter lim="800000"/>
            <a:headEnd/>
            <a:tailEnd/>
          </a:ln>
        </p:spPr>
        <p:txBody>
          <a:bodyPr anchor="ctr">
            <a:spAutoFit/>
          </a:bodyPr>
          <a:lstStyle/>
          <a:p>
            <a:pPr>
              <a:spcBef>
                <a:spcPct val="50000"/>
              </a:spcBef>
              <a:defRPr/>
            </a:pPr>
            <a:r>
              <a:rPr lang="en-US" sz="6000" dirty="0"/>
              <a:t>  </a:t>
            </a:r>
            <a:endParaRPr lang="en-US" sz="4400" dirty="0">
              <a:solidFill>
                <a:srgbClr val="3366FF"/>
              </a:solidFill>
              <a:latin typeface="+mj-lt"/>
            </a:endParaRPr>
          </a:p>
        </p:txBody>
      </p:sp>
      <p:sp>
        <p:nvSpPr>
          <p:cNvPr id="11" name="Slide Number Placeholder 10"/>
          <p:cNvSpPr>
            <a:spLocks noGrp="1"/>
          </p:cNvSpPr>
          <p:nvPr>
            <p:ph type="sldNum" sz="quarter" idx="12"/>
          </p:nvPr>
        </p:nvSpPr>
        <p:spPr/>
        <p:txBody>
          <a:bodyPr/>
          <a:lstStyle>
            <a:lvl1pPr>
              <a:defRPr sz="2800" b="1">
                <a:solidFill>
                  <a:schemeClr val="tx1"/>
                </a:solidFill>
                <a:latin typeface="Candara" panose="020E0502030303020204" pitchFamily="34" charset="0"/>
              </a:defRPr>
            </a:lvl1pPr>
            <a:lvl2pPr marL="742950" indent="-285750">
              <a:defRPr sz="2800" b="1">
                <a:solidFill>
                  <a:schemeClr val="tx1"/>
                </a:solidFill>
                <a:latin typeface="Candara" panose="020E0502030303020204" pitchFamily="34" charset="0"/>
              </a:defRPr>
            </a:lvl2pPr>
            <a:lvl3pPr marL="1143000" indent="-228600">
              <a:defRPr sz="2800" b="1">
                <a:solidFill>
                  <a:schemeClr val="tx1"/>
                </a:solidFill>
                <a:latin typeface="Candara" panose="020E0502030303020204" pitchFamily="34" charset="0"/>
              </a:defRPr>
            </a:lvl3pPr>
            <a:lvl4pPr marL="1600200" indent="-228600">
              <a:defRPr sz="2800" b="1">
                <a:solidFill>
                  <a:schemeClr val="tx1"/>
                </a:solidFill>
                <a:latin typeface="Candara" panose="020E0502030303020204" pitchFamily="34" charset="0"/>
              </a:defRPr>
            </a:lvl4pPr>
            <a:lvl5pPr marL="2057400" indent="-228600">
              <a:defRPr sz="2800" b="1">
                <a:solidFill>
                  <a:schemeClr val="tx1"/>
                </a:solidFill>
                <a:latin typeface="Candara" panose="020E0502030303020204" pitchFamily="34" charset="0"/>
              </a:defRPr>
            </a:lvl5pPr>
            <a:lvl6pPr marL="2514600" indent="-228600" eaLnBrk="0" fontAlgn="base" hangingPunct="0">
              <a:spcBef>
                <a:spcPct val="0"/>
              </a:spcBef>
              <a:spcAft>
                <a:spcPct val="0"/>
              </a:spcAft>
              <a:defRPr sz="2800" b="1">
                <a:solidFill>
                  <a:schemeClr val="tx1"/>
                </a:solidFill>
                <a:latin typeface="Candara" panose="020E0502030303020204" pitchFamily="34" charset="0"/>
              </a:defRPr>
            </a:lvl6pPr>
            <a:lvl7pPr marL="2971800" indent="-228600" eaLnBrk="0" fontAlgn="base" hangingPunct="0">
              <a:spcBef>
                <a:spcPct val="0"/>
              </a:spcBef>
              <a:spcAft>
                <a:spcPct val="0"/>
              </a:spcAft>
              <a:defRPr sz="2800" b="1">
                <a:solidFill>
                  <a:schemeClr val="tx1"/>
                </a:solidFill>
                <a:latin typeface="Candara" panose="020E0502030303020204" pitchFamily="34" charset="0"/>
              </a:defRPr>
            </a:lvl7pPr>
            <a:lvl8pPr marL="3429000" indent="-228600" eaLnBrk="0" fontAlgn="base" hangingPunct="0">
              <a:spcBef>
                <a:spcPct val="0"/>
              </a:spcBef>
              <a:spcAft>
                <a:spcPct val="0"/>
              </a:spcAft>
              <a:defRPr sz="2800" b="1">
                <a:solidFill>
                  <a:schemeClr val="tx1"/>
                </a:solidFill>
                <a:latin typeface="Candara" panose="020E0502030303020204" pitchFamily="34" charset="0"/>
              </a:defRPr>
            </a:lvl8pPr>
            <a:lvl9pPr marL="3886200" indent="-228600" eaLnBrk="0" fontAlgn="base" hangingPunct="0">
              <a:spcBef>
                <a:spcPct val="0"/>
              </a:spcBef>
              <a:spcAft>
                <a:spcPct val="0"/>
              </a:spcAft>
              <a:defRPr sz="2800" b="1">
                <a:solidFill>
                  <a:schemeClr val="tx1"/>
                </a:solidFill>
                <a:latin typeface="Candara" panose="020E0502030303020204" pitchFamily="34" charset="0"/>
              </a:defRPr>
            </a:lvl9pPr>
          </a:lstStyle>
          <a:p>
            <a:pPr>
              <a:defRPr/>
            </a:pPr>
            <a:fld id="{5C0E602E-014E-475D-8FB2-2AF63A809AF1}" type="slidenum">
              <a:rPr lang="en-US" altLang="en-US" sz="2000" b="0">
                <a:latin typeface="Arial" panose="020B0604020202020204" pitchFamily="34" charset="0"/>
              </a:rPr>
              <a:pPr>
                <a:defRPr/>
              </a:pPr>
              <a:t>15</a:t>
            </a:fld>
            <a:endParaRPr lang="en-US" altLang="en-US" sz="2000" b="0">
              <a:latin typeface="Arial" panose="020B0604020202020204" pitchFamily="34" charset="0"/>
            </a:endParaRPr>
          </a:p>
        </p:txBody>
      </p:sp>
    </p:spTree>
    <p:extLst>
      <p:ext uri="{BB962C8B-B14F-4D97-AF65-F5344CB8AC3E}">
        <p14:creationId xmlns:p14="http://schemas.microsoft.com/office/powerpoint/2010/main" val="19254377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rrowheads="1"/>
          </p:cNvSpPr>
          <p:nvPr>
            <p:ph type="title"/>
          </p:nvPr>
        </p:nvSpPr>
        <p:spPr>
          <a:xfrm>
            <a:off x="555372" y="244476"/>
            <a:ext cx="10989629" cy="2128476"/>
          </a:xfrm>
        </p:spPr>
        <p:txBody>
          <a:bodyPr/>
          <a:lstStyle/>
          <a:p>
            <a:pPr eaLnBrk="1" hangingPunct="1">
              <a:defRPr/>
            </a:pPr>
            <a:r>
              <a:rPr lang="en-US" sz="2800" cap="none" dirty="0">
                <a:latin typeface="Candara" pitchFamily="34" charset="0"/>
              </a:rPr>
              <a:t>2.  </a:t>
            </a:r>
            <a:r>
              <a:rPr lang="en-US" sz="2800" cap="none" dirty="0"/>
              <a:t> In some countries there is high population of individuals with straight hair versus curly hair.  Explain how heredity contributes in high population of straight hair vs. curly</a:t>
            </a:r>
            <a:endParaRPr lang="en-US" sz="2800" cap="none" dirty="0">
              <a:latin typeface="Candara" pitchFamily="34" charset="0"/>
            </a:endParaRPr>
          </a:p>
        </p:txBody>
      </p:sp>
      <p:sp>
        <p:nvSpPr>
          <p:cNvPr id="72707" name="Rectangle 3"/>
          <p:cNvSpPr>
            <a:spLocks noGrp="1" noRot="1" noChangeArrowheads="1"/>
          </p:cNvSpPr>
          <p:nvPr>
            <p:ph type="body" idx="1"/>
          </p:nvPr>
        </p:nvSpPr>
        <p:spPr>
          <a:xfrm>
            <a:off x="0" y="2047583"/>
            <a:ext cx="11988177" cy="4672977"/>
          </a:xfrm>
        </p:spPr>
        <p:txBody>
          <a:bodyPr>
            <a:noAutofit/>
          </a:bodyPr>
          <a:lstStyle/>
          <a:p>
            <a:pPr marL="0" indent="0">
              <a:buNone/>
              <a:defRPr/>
            </a:pPr>
            <a:endParaRPr lang="en-US" sz="4000" dirty="0">
              <a:solidFill>
                <a:schemeClr val="accent1"/>
              </a:solidFill>
              <a:effectLst/>
              <a:latin typeface="Arial" panose="020B0604020202020204" pitchFamily="34" charset="0"/>
              <a:cs typeface="Arial" panose="020B0604020202020204" pitchFamily="34" charset="0"/>
            </a:endParaRPr>
          </a:p>
          <a:p>
            <a:pPr>
              <a:defRPr/>
            </a:pPr>
            <a:r>
              <a:rPr lang="en-US" sz="4000" u="sng" dirty="0">
                <a:solidFill>
                  <a:schemeClr val="accent1"/>
                </a:solidFill>
                <a:effectLst/>
                <a:latin typeface="Arial" panose="020B0604020202020204" pitchFamily="34" charset="0"/>
                <a:cs typeface="Arial" panose="020B0604020202020204" pitchFamily="34" charset="0"/>
              </a:rPr>
              <a:t>Straight hair is dominant to curly hair and more of the population has the </a:t>
            </a:r>
            <a:r>
              <a:rPr lang="en-US" sz="4000" u="sng" dirty="0">
                <a:solidFill>
                  <a:schemeClr val="accent1"/>
                </a:solidFill>
                <a:latin typeface="Arial" panose="020B0604020202020204" pitchFamily="34" charset="0"/>
                <a:cs typeface="Arial" panose="020B0604020202020204" pitchFamily="34" charset="0"/>
              </a:rPr>
              <a:t>dominant</a:t>
            </a:r>
            <a:r>
              <a:rPr lang="en-US" sz="4000" u="sng" dirty="0">
                <a:solidFill>
                  <a:schemeClr val="accent1"/>
                </a:solidFill>
                <a:effectLst/>
                <a:latin typeface="Arial" panose="020B0604020202020204" pitchFamily="34" charset="0"/>
                <a:cs typeface="Arial" panose="020B0604020202020204" pitchFamily="34" charset="0"/>
              </a:rPr>
              <a:t> gene (either they are hybrid or have purebred dominant alleles).  So more people are reproducing with other people with straight hair, passing down the genes that have instructions for straight hair.</a:t>
            </a:r>
            <a:endParaRPr lang="en-US" sz="5400" b="1" u="sng"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22853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ChangeArrowheads="1"/>
          </p:cNvSpPr>
          <p:nvPr/>
        </p:nvSpPr>
        <p:spPr bwMode="auto">
          <a:xfrm>
            <a:off x="3222626" y="3348724"/>
            <a:ext cx="738214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457200">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Char char="•"/>
            </a:pPr>
            <a:r>
              <a:rPr lang="en-US" altLang="en-US" sz="1200">
                <a:ea typeface="Calibri" panose="020F0502020204030204" pitchFamily="34" charset="0"/>
                <a:cs typeface="Arial" panose="020B0604020202020204" pitchFamily="34" charset="0"/>
              </a:rPr>
              <a:t>Categorize the following characteristics below as being influenced by genetics or the environment.  </a:t>
            </a:r>
            <a:endParaRPr lang="en-US" altLang="en-US" sz="800">
              <a:latin typeface="Candara" panose="020E0502030303020204" pitchFamily="34" charset="0"/>
              <a:ea typeface="Calibri" panose="020F0502020204030204" pitchFamily="34" charset="0"/>
              <a:cs typeface="Arial" panose="020B0604020202020204" pitchFamily="34" charset="0"/>
            </a:endParaRPr>
          </a:p>
          <a:p>
            <a:pPr>
              <a:spcBef>
                <a:spcPct val="0"/>
              </a:spcBef>
              <a:buClrTx/>
              <a:buFontTx/>
              <a:buNone/>
            </a:pPr>
            <a:r>
              <a:rPr lang="en-US" altLang="en-US" sz="1200">
                <a:ea typeface="Calibri" panose="020F0502020204030204" pitchFamily="34" charset="0"/>
                <a:cs typeface="Arial" panose="020B0604020202020204" pitchFamily="34" charset="0"/>
              </a:rPr>
              <a:t>Tattoo		sun tan	blue eyes	height	          short hair	musician	</a:t>
            </a:r>
            <a:endParaRPr lang="en-US" altLang="en-US" sz="800">
              <a:latin typeface="Candara" panose="020E0502030303020204" pitchFamily="34" charset="0"/>
              <a:ea typeface="Calibri" panose="020F0502020204030204" pitchFamily="34" charset="0"/>
              <a:cs typeface="Arial" panose="020B0604020202020204" pitchFamily="34" charset="0"/>
            </a:endParaRPr>
          </a:p>
          <a:p>
            <a:pPr>
              <a:spcBef>
                <a:spcPct val="0"/>
              </a:spcBef>
              <a:buClrTx/>
              <a:buFontTx/>
              <a:buNone/>
            </a:pPr>
            <a:r>
              <a:rPr lang="en-US" altLang="en-US" sz="1200">
                <a:ea typeface="Calibri" panose="020F0502020204030204" pitchFamily="34" charset="0"/>
                <a:cs typeface="Arial" panose="020B0604020202020204" pitchFamily="34" charset="0"/>
              </a:rPr>
              <a:t>round face	blue hair	freckles	talk	     walk	dimples  			</a:t>
            </a:r>
            <a:endParaRPr lang="en-US" altLang="en-US" sz="2800">
              <a:latin typeface="Candara" panose="020E0502030303020204" pitchFamily="34" charset="0"/>
              <a:ea typeface="Calibri" panose="020F0502020204030204" pitchFamily="34" charset="0"/>
              <a:cs typeface="Arial" panose="020B0604020202020204" pitchFamily="34" charset="0"/>
            </a:endParaRPr>
          </a:p>
        </p:txBody>
      </p:sp>
      <p:graphicFrame>
        <p:nvGraphicFramePr>
          <p:cNvPr id="4" name="Table 3"/>
          <p:cNvGraphicFramePr>
            <a:graphicFrameLocks noGrp="1"/>
          </p:cNvGraphicFramePr>
          <p:nvPr/>
        </p:nvGraphicFramePr>
        <p:xfrm>
          <a:off x="3222625" y="3443289"/>
          <a:ext cx="6286500" cy="1114430"/>
        </p:xfrm>
        <a:graphic>
          <a:graphicData uri="http://schemas.openxmlformats.org/drawingml/2006/table">
            <a:tbl>
              <a:tblPr firstRow="1" firstCol="1" bandRow="1">
                <a:tableStyleId>{5C22544A-7EE6-4342-B048-85BDC9FD1C3A}</a:tableStyleId>
              </a:tblPr>
              <a:tblGrid>
                <a:gridCol w="3143250">
                  <a:extLst>
                    <a:ext uri="{9D8B030D-6E8A-4147-A177-3AD203B41FA5}">
                      <a16:colId xmlns:a16="http://schemas.microsoft.com/office/drawing/2014/main" xmlns="" val="20000"/>
                    </a:ext>
                  </a:extLst>
                </a:gridCol>
                <a:gridCol w="3143250">
                  <a:extLst>
                    <a:ext uri="{9D8B030D-6E8A-4147-A177-3AD203B41FA5}">
                      <a16:colId xmlns:a16="http://schemas.microsoft.com/office/drawing/2014/main" xmlns="" val="20001"/>
                    </a:ext>
                  </a:extLst>
                </a:gridCol>
              </a:tblGrid>
              <a:tr h="210307">
                <a:tc>
                  <a:txBody>
                    <a:bodyPr/>
                    <a:lstStyle/>
                    <a:p>
                      <a:pPr marL="0" marR="0" algn="l">
                        <a:lnSpc>
                          <a:spcPct val="115000"/>
                        </a:lnSpc>
                        <a:spcBef>
                          <a:spcPts val="0"/>
                        </a:spcBef>
                        <a:spcAft>
                          <a:spcPts val="0"/>
                        </a:spcAft>
                      </a:pPr>
                      <a:r>
                        <a:rPr lang="en-US" sz="1200">
                          <a:effectLst/>
                        </a:rPr>
                        <a:t>Influenced by genetics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tc>
                <a:tc>
                  <a:txBody>
                    <a:bodyPr/>
                    <a:lstStyle/>
                    <a:p>
                      <a:pPr marL="0" marR="0" algn="l">
                        <a:lnSpc>
                          <a:spcPct val="115000"/>
                        </a:lnSpc>
                        <a:spcBef>
                          <a:spcPts val="0"/>
                        </a:spcBef>
                        <a:spcAft>
                          <a:spcPts val="0"/>
                        </a:spcAft>
                      </a:pPr>
                      <a:r>
                        <a:rPr lang="en-US" sz="1200">
                          <a:effectLst/>
                        </a:rPr>
                        <a:t>Influenced by environment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tc>
                <a:extLst>
                  <a:ext uri="{0D108BD9-81ED-4DB2-BD59-A6C34878D82A}">
                    <a16:rowId xmlns:a16="http://schemas.microsoft.com/office/drawing/2014/main" xmlns="" val="10000"/>
                  </a:ext>
                </a:extLst>
              </a:tr>
              <a:tr h="904118">
                <a:tc>
                  <a:txBody>
                    <a:bodyPr/>
                    <a:lstStyle/>
                    <a:p>
                      <a:pPr marL="0" marR="0" algn="l">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tc>
                <a:tc>
                  <a:txBody>
                    <a:bodyPr/>
                    <a:lstStyle/>
                    <a:p>
                      <a:pPr marL="0" marR="0" algn="l">
                        <a:lnSpc>
                          <a:spcPct val="115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tc>
                <a:extLst>
                  <a:ext uri="{0D108BD9-81ED-4DB2-BD59-A6C34878D82A}">
                    <a16:rowId xmlns:a16="http://schemas.microsoft.com/office/drawing/2014/main" xmlns="" val="1000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233838771"/>
              </p:ext>
            </p:extLst>
          </p:nvPr>
        </p:nvGraphicFramePr>
        <p:xfrm>
          <a:off x="1470453" y="3443288"/>
          <a:ext cx="9477632" cy="3365500"/>
        </p:xfrm>
        <a:graphic>
          <a:graphicData uri="http://schemas.openxmlformats.org/drawingml/2006/table">
            <a:tbl>
              <a:tblPr firstRow="1" firstCol="1" bandRow="1">
                <a:tableStyleId>{5C22544A-7EE6-4342-B048-85BDC9FD1C3A}</a:tableStyleId>
              </a:tblPr>
              <a:tblGrid>
                <a:gridCol w="4738816">
                  <a:extLst>
                    <a:ext uri="{9D8B030D-6E8A-4147-A177-3AD203B41FA5}">
                      <a16:colId xmlns:a16="http://schemas.microsoft.com/office/drawing/2014/main" xmlns="" val="20000"/>
                    </a:ext>
                  </a:extLst>
                </a:gridCol>
                <a:gridCol w="4738816">
                  <a:extLst>
                    <a:ext uri="{9D8B030D-6E8A-4147-A177-3AD203B41FA5}">
                      <a16:colId xmlns:a16="http://schemas.microsoft.com/office/drawing/2014/main" xmlns="" val="20001"/>
                    </a:ext>
                  </a:extLst>
                </a:gridCol>
              </a:tblGrid>
              <a:tr h="841470">
                <a:tc>
                  <a:txBody>
                    <a:bodyPr/>
                    <a:lstStyle/>
                    <a:p>
                      <a:pPr marL="0" marR="0" algn="l">
                        <a:lnSpc>
                          <a:spcPct val="115000"/>
                        </a:lnSpc>
                        <a:spcBef>
                          <a:spcPts val="0"/>
                        </a:spcBef>
                        <a:spcAft>
                          <a:spcPts val="0"/>
                        </a:spcAft>
                      </a:pPr>
                      <a:r>
                        <a:rPr lang="en-US" sz="2400" dirty="0">
                          <a:effectLst/>
                        </a:rPr>
                        <a:t>Influenced by genetics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74" marR="68574" marT="0" marB="0"/>
                </a:tc>
                <a:tc>
                  <a:txBody>
                    <a:bodyPr/>
                    <a:lstStyle/>
                    <a:p>
                      <a:pPr marL="0" marR="0" algn="l">
                        <a:lnSpc>
                          <a:spcPct val="115000"/>
                        </a:lnSpc>
                        <a:spcBef>
                          <a:spcPts val="0"/>
                        </a:spcBef>
                        <a:spcAft>
                          <a:spcPts val="0"/>
                        </a:spcAft>
                      </a:pPr>
                      <a:r>
                        <a:rPr lang="en-US" sz="2400">
                          <a:effectLst/>
                        </a:rPr>
                        <a:t>Influenced by environment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74" marR="68574" marT="0" marB="0"/>
                </a:tc>
                <a:extLst>
                  <a:ext uri="{0D108BD9-81ED-4DB2-BD59-A6C34878D82A}">
                    <a16:rowId xmlns:a16="http://schemas.microsoft.com/office/drawing/2014/main" xmlns="" val="10000"/>
                  </a:ext>
                </a:extLst>
              </a:tr>
              <a:tr h="2524030">
                <a:tc>
                  <a:txBody>
                    <a:bodyPr/>
                    <a:lstStyle/>
                    <a:p>
                      <a:pPr marL="0" marR="0" algn="l">
                        <a:lnSpc>
                          <a:spcPct val="115000"/>
                        </a:lnSpc>
                        <a:spcBef>
                          <a:spcPts val="0"/>
                        </a:spcBef>
                        <a:spcAft>
                          <a:spcPts val="0"/>
                        </a:spcAft>
                      </a:pPr>
                      <a:r>
                        <a:rPr lang="en-US" sz="2400" dirty="0">
                          <a:effectLst/>
                        </a:rPr>
                        <a:t> Blue eyes </a:t>
                      </a:r>
                    </a:p>
                    <a:p>
                      <a:pPr marL="0" marR="0" algn="l">
                        <a:lnSpc>
                          <a:spcPct val="115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Height</a:t>
                      </a:r>
                    </a:p>
                    <a:p>
                      <a:pPr marL="0" marR="0" algn="l">
                        <a:lnSpc>
                          <a:spcPct val="115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Round face               </a:t>
                      </a:r>
                    </a:p>
                    <a:p>
                      <a:pPr marL="0" marR="0" algn="l">
                        <a:lnSpc>
                          <a:spcPct val="115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Walk</a:t>
                      </a:r>
                    </a:p>
                    <a:p>
                      <a:pPr marL="0" marR="0" algn="l">
                        <a:lnSpc>
                          <a:spcPct val="115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Freckles                </a:t>
                      </a:r>
                    </a:p>
                    <a:p>
                      <a:pPr marL="0" marR="0" algn="l">
                        <a:lnSpc>
                          <a:spcPct val="115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Dimples</a:t>
                      </a:r>
                    </a:p>
                  </a:txBody>
                  <a:tcPr marL="68574" marR="68574" marT="0" marB="0"/>
                </a:tc>
                <a:tc>
                  <a:txBody>
                    <a:bodyPr/>
                    <a:lstStyle/>
                    <a:p>
                      <a:pPr marL="0" marR="0" algn="l">
                        <a:lnSpc>
                          <a:spcPct val="115000"/>
                        </a:lnSpc>
                        <a:spcBef>
                          <a:spcPts val="0"/>
                        </a:spcBef>
                        <a:spcAft>
                          <a:spcPts val="0"/>
                        </a:spcAft>
                      </a:pPr>
                      <a:r>
                        <a:rPr lang="en-US" sz="2400" dirty="0">
                          <a:effectLst/>
                        </a:rPr>
                        <a:t>Tattoo                   </a:t>
                      </a:r>
                    </a:p>
                    <a:p>
                      <a:pPr marL="0" marR="0" algn="l">
                        <a:lnSpc>
                          <a:spcPct val="115000"/>
                        </a:lnSpc>
                        <a:spcBef>
                          <a:spcPts val="0"/>
                        </a:spcBef>
                        <a:spcAft>
                          <a:spcPts val="0"/>
                        </a:spcAft>
                      </a:pPr>
                      <a:r>
                        <a:rPr lang="en-US" sz="2400" dirty="0">
                          <a:effectLst/>
                        </a:rPr>
                        <a:t>Talk</a:t>
                      </a:r>
                    </a:p>
                    <a:p>
                      <a:pPr marL="0" marR="0" indent="0" algn="l" defTabSz="914400" rtl="0" eaLnBrk="1" fontAlgn="auto" latinLnBrk="0" hangingPunct="1">
                        <a:lnSpc>
                          <a:spcPct val="115000"/>
                        </a:lnSpc>
                        <a:spcBef>
                          <a:spcPts val="0"/>
                        </a:spcBef>
                        <a:spcAft>
                          <a:spcPts val="0"/>
                        </a:spcAft>
                        <a:buClrTx/>
                        <a:buSzTx/>
                        <a:buFontTx/>
                        <a:buNone/>
                        <a:tabLst/>
                        <a:defRPr/>
                      </a:pPr>
                      <a:r>
                        <a:rPr lang="en-US" sz="2400" dirty="0">
                          <a:effectLst/>
                          <a:latin typeface="Calibri" panose="020F0502020204030204" pitchFamily="34" charset="0"/>
                          <a:ea typeface="Calibri" panose="020F0502020204030204" pitchFamily="34" charset="0"/>
                          <a:cs typeface="Times New Roman" panose="02020603050405020304" pitchFamily="18" charset="0"/>
                        </a:rPr>
                        <a:t>Sun Tan            </a:t>
                      </a:r>
                    </a:p>
                    <a:p>
                      <a:pPr marL="0" marR="0" indent="0" algn="l" defTabSz="914400" rtl="0" eaLnBrk="1" fontAlgn="auto" latinLnBrk="0" hangingPunct="1">
                        <a:lnSpc>
                          <a:spcPct val="115000"/>
                        </a:lnSpc>
                        <a:spcBef>
                          <a:spcPts val="0"/>
                        </a:spcBef>
                        <a:spcAft>
                          <a:spcPts val="0"/>
                        </a:spcAft>
                        <a:buClrTx/>
                        <a:buSzTx/>
                        <a:buFontTx/>
                        <a:buNone/>
                        <a:tabLst/>
                        <a:defRPr/>
                      </a:pPr>
                      <a:r>
                        <a:rPr lang="en-US" sz="2400" dirty="0">
                          <a:effectLst/>
                          <a:latin typeface="Calibri" panose="020F0502020204030204" pitchFamily="34" charset="0"/>
                          <a:ea typeface="Calibri" panose="020F0502020204030204" pitchFamily="34" charset="0"/>
                          <a:cs typeface="Times New Roman" panose="02020603050405020304" pitchFamily="18" charset="0"/>
                        </a:rPr>
                        <a:t>Short hair</a:t>
                      </a:r>
                    </a:p>
                    <a:p>
                      <a:pPr marL="0" marR="0" algn="l">
                        <a:lnSpc>
                          <a:spcPct val="115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Musician</a:t>
                      </a:r>
                    </a:p>
                    <a:p>
                      <a:pPr marL="0" marR="0" algn="l">
                        <a:lnSpc>
                          <a:spcPct val="115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Blue hair</a:t>
                      </a:r>
                    </a:p>
                  </a:txBody>
                  <a:tcPr marL="68574" marR="68574" marT="0" marB="0"/>
                </a:tc>
                <a:extLst>
                  <a:ext uri="{0D108BD9-81ED-4DB2-BD59-A6C34878D82A}">
                    <a16:rowId xmlns:a16="http://schemas.microsoft.com/office/drawing/2014/main" xmlns="" val="10001"/>
                  </a:ext>
                </a:extLst>
              </a:tr>
            </a:tbl>
          </a:graphicData>
        </a:graphic>
      </p:graphicFrame>
      <p:sp>
        <p:nvSpPr>
          <p:cNvPr id="9241" name="Rectangle 3"/>
          <p:cNvSpPr>
            <a:spLocks noGrp="1" noChangeArrowheads="1"/>
          </p:cNvSpPr>
          <p:nvPr>
            <p:ph type="title"/>
          </p:nvPr>
        </p:nvSpPr>
        <p:spPr>
          <a:xfrm>
            <a:off x="95367" y="222021"/>
            <a:ext cx="11758174" cy="2246769"/>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indent="457200" algn="ctr"/>
            <a:r>
              <a:rPr lang="en-US" altLang="en-US" sz="2800" dirty="0">
                <a:latin typeface="Arial" panose="020B0604020202020204" pitchFamily="34" charset="0"/>
                <a:ea typeface="Calibri" panose="020F0502020204030204" pitchFamily="34" charset="0"/>
                <a:cs typeface="Arial" panose="020B0604020202020204" pitchFamily="34" charset="0"/>
              </a:rPr>
              <a:t>3. Categorize the following characteristics below as being influenced by genetics or the environment</a:t>
            </a:r>
            <a:br>
              <a:rPr lang="en-US" altLang="en-US" sz="2800" dirty="0">
                <a:latin typeface="Arial" panose="020B0604020202020204" pitchFamily="34" charset="0"/>
                <a:ea typeface="Calibri" panose="020F0502020204030204" pitchFamily="34" charset="0"/>
                <a:cs typeface="Arial" panose="020B0604020202020204" pitchFamily="34" charset="0"/>
              </a:rPr>
            </a:br>
            <a:r>
              <a:rPr lang="en-US" altLang="en-US" sz="2800" dirty="0">
                <a:latin typeface="Arial" panose="020B0604020202020204" pitchFamily="34" charset="0"/>
                <a:ea typeface="Calibri" panose="020F0502020204030204" pitchFamily="34" charset="0"/>
                <a:cs typeface="Arial" panose="020B0604020202020204" pitchFamily="34" charset="0"/>
              </a:rPr>
              <a:t>.  </a:t>
            </a:r>
            <a:r>
              <a:rPr lang="en-US" altLang="en-US" sz="2800" dirty="0">
                <a:latin typeface="Candara" panose="020E0502030303020204" pitchFamily="34" charset="0"/>
                <a:ea typeface="Calibri" panose="020F0502020204030204" pitchFamily="34" charset="0"/>
                <a:cs typeface="Arial" panose="020B0604020202020204" pitchFamily="34" charset="0"/>
              </a:rPr>
              <a:t/>
            </a:r>
            <a:br>
              <a:rPr lang="en-US" altLang="en-US" sz="2800" dirty="0">
                <a:latin typeface="Candara" panose="020E0502030303020204" pitchFamily="34" charset="0"/>
                <a:ea typeface="Calibri" panose="020F0502020204030204" pitchFamily="34" charset="0"/>
                <a:cs typeface="Arial" panose="020B0604020202020204" pitchFamily="34" charset="0"/>
              </a:rPr>
            </a:br>
            <a:r>
              <a:rPr lang="en-US" altLang="en-US" sz="2800" cap="none" dirty="0">
                <a:solidFill>
                  <a:srgbClr val="FFC000"/>
                </a:solidFill>
                <a:latin typeface="Arial" panose="020B0604020202020204" pitchFamily="34" charset="0"/>
                <a:ea typeface="Calibri" panose="020F0502020204030204" pitchFamily="34" charset="0"/>
                <a:cs typeface="Arial" panose="020B0604020202020204" pitchFamily="34" charset="0"/>
              </a:rPr>
              <a:t>Tattoo, sun tan, blue eyes, height, short hair,  musician, round face,	 blue hair, freckles, talk, walk, dimples  </a:t>
            </a:r>
            <a:r>
              <a:rPr lang="en-US" altLang="en-US" sz="2800" cap="none" dirty="0">
                <a:latin typeface="Arial" panose="020B0604020202020204" pitchFamily="34" charset="0"/>
                <a:ea typeface="Calibri" panose="020F0502020204030204" pitchFamily="34" charset="0"/>
                <a:cs typeface="Arial" panose="020B0604020202020204" pitchFamily="34" charset="0"/>
              </a:rPr>
              <a:t>		</a:t>
            </a:r>
            <a:r>
              <a:rPr lang="en-US" altLang="en-US" sz="1200" cap="none" dirty="0">
                <a:latin typeface="Arial" panose="020B0604020202020204" pitchFamily="34" charset="0"/>
                <a:ea typeface="Calibri" panose="020F0502020204030204" pitchFamily="34" charset="0"/>
                <a:cs typeface="Arial" panose="020B0604020202020204" pitchFamily="34" charset="0"/>
              </a:rPr>
              <a:t>	</a:t>
            </a:r>
            <a:endParaRPr lang="en-US" altLang="en-US" sz="2800" cap="none" dirty="0">
              <a:latin typeface="Candara" panose="020E0502030303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093284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rrowheads="1"/>
          </p:cNvSpPr>
          <p:nvPr>
            <p:ph type="title"/>
          </p:nvPr>
        </p:nvSpPr>
        <p:spPr>
          <a:xfrm>
            <a:off x="72928" y="244476"/>
            <a:ext cx="11763784" cy="2727325"/>
          </a:xfrm>
          <a:ln>
            <a:solidFill>
              <a:schemeClr val="bg1"/>
            </a:solidFill>
          </a:ln>
        </p:spPr>
        <p:txBody>
          <a:bodyPr/>
          <a:lstStyle/>
          <a:p>
            <a:pPr algn="ctr">
              <a:defRPr/>
            </a:pPr>
            <a:r>
              <a:rPr lang="en-US" dirty="0"/>
              <a:t>4. A gene is found on a__?___ (circle your response) </a:t>
            </a:r>
            <a:br>
              <a:rPr lang="en-US" dirty="0"/>
            </a:br>
            <a:r>
              <a:rPr lang="en-US" dirty="0"/>
              <a:t/>
            </a:r>
            <a:br>
              <a:rPr lang="en-US" dirty="0"/>
            </a:br>
            <a:r>
              <a:rPr lang="en-US" dirty="0">
                <a:solidFill>
                  <a:schemeClr val="accent6">
                    <a:lumMod val="60000"/>
                    <a:lumOff val="40000"/>
                  </a:schemeClr>
                </a:solidFill>
              </a:rPr>
              <a:t>Nucleus    	Cell 	</a:t>
            </a:r>
            <a:r>
              <a:rPr lang="en-US" u="sng" dirty="0">
                <a:solidFill>
                  <a:schemeClr val="accent6">
                    <a:lumMod val="60000"/>
                    <a:lumOff val="40000"/>
                  </a:schemeClr>
                </a:solidFill>
              </a:rPr>
              <a:t>Chromosome</a:t>
            </a:r>
            <a:r>
              <a:rPr lang="en-US" u="sng" dirty="0"/>
              <a:t/>
            </a:r>
            <a:br>
              <a:rPr lang="en-US" u="sng" dirty="0"/>
            </a:br>
            <a:endParaRPr lang="en-US" u="sng" dirty="0">
              <a:latin typeface="Candara" pitchFamily="34" charset="0"/>
            </a:endParaRPr>
          </a:p>
        </p:txBody>
      </p:sp>
      <p:sp>
        <p:nvSpPr>
          <p:cNvPr id="62469" name="Rectangle 5"/>
          <p:cNvSpPr>
            <a:spLocks noChangeArrowheads="1"/>
          </p:cNvSpPr>
          <p:nvPr/>
        </p:nvSpPr>
        <p:spPr bwMode="auto">
          <a:xfrm>
            <a:off x="8231189" y="6338888"/>
            <a:ext cx="184731" cy="369332"/>
          </a:xfrm>
          <a:prstGeom prst="rect">
            <a:avLst/>
          </a:prstGeom>
          <a:noFill/>
          <a:ln w="9525">
            <a:noFill/>
            <a:miter lim="800000"/>
            <a:headEnd/>
            <a:tailEnd/>
          </a:ln>
          <a:effectLst/>
        </p:spPr>
        <p:txBody>
          <a:bodyPr wrap="none">
            <a:spAutoFit/>
          </a:bodyPr>
          <a:lstStyle/>
          <a:p>
            <a:pPr>
              <a:defRPr/>
            </a:pPr>
            <a:endParaRPr lang="en-US" dirty="0">
              <a:effectLst>
                <a:outerShdw blurRad="38100" dist="38100" dir="2700000" algn="tl">
                  <a:srgbClr val="000000"/>
                </a:outerShdw>
              </a:effectLst>
            </a:endParaRPr>
          </a:p>
        </p:txBody>
      </p:sp>
      <p:pic>
        <p:nvPicPr>
          <p:cNvPr id="10244" name="Content Placeholder 5" descr="http://wofford-ecs.org/DataAndVisualization/GenomicData/images/gene.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52576" y="3171825"/>
            <a:ext cx="4283075" cy="3429000"/>
          </a:xfrm>
          <a:noFill/>
          <a:extLst>
            <a:ext uri="{909E8E84-426E-40DD-AFC4-6F175D3DCCD1}">
              <a14:hiddenFill xmlns:a14="http://schemas.microsoft.com/office/drawing/2010/main">
                <a:solidFill>
                  <a:srgbClr val="FFFFFF"/>
                </a:solidFill>
              </a14:hiddenFill>
            </a:ext>
          </a:extLst>
        </p:spPr>
      </p:pic>
      <p:pic>
        <p:nvPicPr>
          <p:cNvPr id="10245" name="Picture 6" descr="scan0035.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3137290"/>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val 1"/>
          <p:cNvSpPr/>
          <p:nvPr/>
        </p:nvSpPr>
        <p:spPr>
          <a:xfrm>
            <a:off x="5996893" y="1480991"/>
            <a:ext cx="3534184" cy="80220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5996894" y="1402454"/>
            <a:ext cx="3534184" cy="880741"/>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19649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rrowheads="1"/>
          </p:cNvSpPr>
          <p:nvPr>
            <p:ph type="title"/>
          </p:nvPr>
        </p:nvSpPr>
        <p:spPr>
          <a:xfrm>
            <a:off x="230002" y="244476"/>
            <a:ext cx="10136374" cy="2727325"/>
          </a:xfrm>
        </p:spPr>
        <p:txBody>
          <a:bodyPr>
            <a:normAutofit fontScale="90000"/>
          </a:bodyPr>
          <a:lstStyle/>
          <a:p>
            <a:pPr>
              <a:defRPr/>
            </a:pPr>
            <a:r>
              <a:rPr lang="en-US" sz="2000" dirty="0"/>
              <a:t/>
            </a:r>
            <a:br>
              <a:rPr lang="en-US" sz="2000" dirty="0"/>
            </a:br>
            <a:r>
              <a:rPr lang="en-US" sz="2000" dirty="0"/>
              <a:t/>
            </a:r>
            <a:br>
              <a:rPr lang="en-US" sz="2000" dirty="0"/>
            </a:br>
            <a:r>
              <a:rPr lang="en-US" sz="2700" cap="none" dirty="0"/>
              <a:t/>
            </a:r>
            <a:br>
              <a:rPr lang="en-US" sz="2700" cap="none" dirty="0"/>
            </a:br>
            <a:r>
              <a:rPr lang="en-US" sz="2700" cap="none" dirty="0"/>
              <a:t>5.  Which of the following is in the correct order from smallest to largest?</a:t>
            </a:r>
            <a:r>
              <a:rPr lang="en-US" sz="2000" cap="none" dirty="0"/>
              <a:t/>
            </a:r>
            <a:br>
              <a:rPr lang="en-US" sz="2000" cap="none" dirty="0"/>
            </a:br>
            <a:r>
              <a:rPr lang="en-US" sz="3100" cap="none" dirty="0">
                <a:solidFill>
                  <a:schemeClr val="accent5">
                    <a:lumMod val="20000"/>
                    <a:lumOff val="80000"/>
                  </a:schemeClr>
                </a:solidFill>
                <a:latin typeface="Arial" panose="020B0604020202020204" pitchFamily="34" charset="0"/>
                <a:cs typeface="Arial" panose="020B0604020202020204" pitchFamily="34" charset="0"/>
              </a:rPr>
              <a:t/>
            </a:r>
            <a:br>
              <a:rPr lang="en-US" sz="3100" cap="none" dirty="0">
                <a:solidFill>
                  <a:schemeClr val="accent5">
                    <a:lumMod val="20000"/>
                    <a:lumOff val="80000"/>
                  </a:schemeClr>
                </a:solidFill>
                <a:latin typeface="Arial" panose="020B0604020202020204" pitchFamily="34" charset="0"/>
                <a:cs typeface="Arial" panose="020B0604020202020204" pitchFamily="34" charset="0"/>
              </a:rPr>
            </a:br>
            <a:r>
              <a:rPr lang="en-US" sz="3100" cap="none" dirty="0">
                <a:solidFill>
                  <a:schemeClr val="accent5">
                    <a:lumMod val="20000"/>
                    <a:lumOff val="80000"/>
                  </a:schemeClr>
                </a:solidFill>
                <a:latin typeface="Arial" panose="020B0604020202020204" pitchFamily="34" charset="0"/>
                <a:cs typeface="Arial" panose="020B0604020202020204" pitchFamily="34" charset="0"/>
              </a:rPr>
              <a:t>A. </a:t>
            </a:r>
            <a:r>
              <a:rPr lang="en-US" sz="3100" cap="none" dirty="0" err="1">
                <a:solidFill>
                  <a:schemeClr val="accent5">
                    <a:lumMod val="20000"/>
                    <a:lumOff val="80000"/>
                  </a:schemeClr>
                </a:solidFill>
                <a:latin typeface="Arial" panose="020B0604020202020204" pitchFamily="34" charset="0"/>
                <a:cs typeface="Arial" panose="020B0604020202020204" pitchFamily="34" charset="0"/>
              </a:rPr>
              <a:t>Chromosome</a:t>
            </a:r>
            <a:r>
              <a:rPr lang="en-US" sz="3100" cap="none" dirty="0" err="1">
                <a:solidFill>
                  <a:schemeClr val="accent5">
                    <a:lumMod val="20000"/>
                    <a:lumOff val="80000"/>
                  </a:schemeClr>
                </a:solidFill>
                <a:latin typeface="Arial" panose="020B0604020202020204" pitchFamily="34" charset="0"/>
                <a:cs typeface="Arial" panose="020B0604020202020204" pitchFamily="34" charset="0"/>
                <a:sym typeface="Wingdings" panose="05000000000000000000" pitchFamily="2" charset="2"/>
              </a:rPr>
              <a:t></a:t>
            </a:r>
            <a:r>
              <a:rPr lang="en-US" sz="3100" cap="none" dirty="0" err="1">
                <a:solidFill>
                  <a:schemeClr val="accent5">
                    <a:lumMod val="20000"/>
                    <a:lumOff val="80000"/>
                  </a:schemeClr>
                </a:solidFill>
                <a:latin typeface="Arial" panose="020B0604020202020204" pitchFamily="34" charset="0"/>
                <a:cs typeface="Arial" panose="020B0604020202020204" pitchFamily="34" charset="0"/>
              </a:rPr>
              <a:t>cell</a:t>
            </a:r>
            <a:r>
              <a:rPr lang="en-US" sz="3100" cap="none" dirty="0" err="1">
                <a:solidFill>
                  <a:schemeClr val="accent5">
                    <a:lumMod val="20000"/>
                    <a:lumOff val="80000"/>
                  </a:schemeClr>
                </a:solidFill>
                <a:latin typeface="Arial" panose="020B0604020202020204" pitchFamily="34" charset="0"/>
                <a:cs typeface="Arial" panose="020B0604020202020204" pitchFamily="34" charset="0"/>
                <a:sym typeface="Wingdings" panose="05000000000000000000" pitchFamily="2" charset="2"/>
              </a:rPr>
              <a:t></a:t>
            </a:r>
            <a:r>
              <a:rPr lang="en-US" sz="3100" cap="none" dirty="0" err="1">
                <a:solidFill>
                  <a:schemeClr val="accent5">
                    <a:lumMod val="20000"/>
                    <a:lumOff val="80000"/>
                  </a:schemeClr>
                </a:solidFill>
                <a:latin typeface="Arial" panose="020B0604020202020204" pitchFamily="34" charset="0"/>
                <a:cs typeface="Arial" panose="020B0604020202020204" pitchFamily="34" charset="0"/>
              </a:rPr>
              <a:t>nucleus</a:t>
            </a:r>
            <a:r>
              <a:rPr lang="en-US" sz="3100" cap="none" dirty="0" err="1">
                <a:solidFill>
                  <a:schemeClr val="accent5">
                    <a:lumMod val="20000"/>
                    <a:lumOff val="80000"/>
                  </a:schemeClr>
                </a:solidFill>
                <a:latin typeface="Arial" panose="020B0604020202020204" pitchFamily="34" charset="0"/>
                <a:cs typeface="Arial" panose="020B0604020202020204" pitchFamily="34" charset="0"/>
                <a:sym typeface="Wingdings" panose="05000000000000000000" pitchFamily="2" charset="2"/>
              </a:rPr>
              <a:t></a:t>
            </a:r>
            <a:r>
              <a:rPr lang="en-US" sz="3100" cap="none" dirty="0" err="1">
                <a:solidFill>
                  <a:schemeClr val="accent5">
                    <a:lumMod val="20000"/>
                    <a:lumOff val="80000"/>
                  </a:schemeClr>
                </a:solidFill>
                <a:latin typeface="Arial" panose="020B0604020202020204" pitchFamily="34" charset="0"/>
                <a:cs typeface="Arial" panose="020B0604020202020204" pitchFamily="34" charset="0"/>
              </a:rPr>
              <a:t>gene</a:t>
            </a:r>
            <a:r>
              <a:rPr lang="en-US" sz="3100" cap="none" dirty="0">
                <a:solidFill>
                  <a:schemeClr val="accent5">
                    <a:lumMod val="20000"/>
                    <a:lumOff val="80000"/>
                  </a:schemeClr>
                </a:solidFill>
                <a:latin typeface="Arial" panose="020B0604020202020204" pitchFamily="34" charset="0"/>
                <a:cs typeface="Arial" panose="020B0604020202020204" pitchFamily="34" charset="0"/>
              </a:rPr>
              <a:t/>
            </a:r>
            <a:br>
              <a:rPr lang="en-US" sz="3100" cap="none" dirty="0">
                <a:solidFill>
                  <a:schemeClr val="accent5">
                    <a:lumMod val="20000"/>
                    <a:lumOff val="80000"/>
                  </a:schemeClr>
                </a:solidFill>
                <a:latin typeface="Arial" panose="020B0604020202020204" pitchFamily="34" charset="0"/>
                <a:cs typeface="Arial" panose="020B0604020202020204" pitchFamily="34" charset="0"/>
              </a:rPr>
            </a:br>
            <a:r>
              <a:rPr lang="en-US" sz="3100" cap="none" dirty="0">
                <a:solidFill>
                  <a:schemeClr val="accent5">
                    <a:lumMod val="20000"/>
                    <a:lumOff val="80000"/>
                  </a:schemeClr>
                </a:solidFill>
                <a:latin typeface="Arial" panose="020B0604020202020204" pitchFamily="34" charset="0"/>
                <a:cs typeface="Arial" panose="020B0604020202020204" pitchFamily="34" charset="0"/>
              </a:rPr>
              <a:t>B. </a:t>
            </a:r>
            <a:r>
              <a:rPr lang="en-US" sz="3100" cap="none" dirty="0" err="1">
                <a:solidFill>
                  <a:schemeClr val="accent5">
                    <a:lumMod val="20000"/>
                    <a:lumOff val="80000"/>
                  </a:schemeClr>
                </a:solidFill>
                <a:latin typeface="Arial" panose="020B0604020202020204" pitchFamily="34" charset="0"/>
                <a:cs typeface="Arial" panose="020B0604020202020204" pitchFamily="34" charset="0"/>
              </a:rPr>
              <a:t>Nucleus</a:t>
            </a:r>
            <a:r>
              <a:rPr lang="en-US" sz="3100" cap="none" dirty="0" err="1">
                <a:solidFill>
                  <a:schemeClr val="accent5">
                    <a:lumMod val="20000"/>
                    <a:lumOff val="80000"/>
                  </a:schemeClr>
                </a:solidFill>
                <a:latin typeface="Arial" panose="020B0604020202020204" pitchFamily="34" charset="0"/>
                <a:cs typeface="Arial" panose="020B0604020202020204" pitchFamily="34" charset="0"/>
                <a:sym typeface="Wingdings" panose="05000000000000000000" pitchFamily="2" charset="2"/>
              </a:rPr>
              <a:t></a:t>
            </a:r>
            <a:r>
              <a:rPr lang="en-US" sz="3100" cap="none" dirty="0" err="1">
                <a:solidFill>
                  <a:schemeClr val="accent5">
                    <a:lumMod val="20000"/>
                    <a:lumOff val="80000"/>
                  </a:schemeClr>
                </a:solidFill>
                <a:latin typeface="Arial" panose="020B0604020202020204" pitchFamily="34" charset="0"/>
                <a:cs typeface="Arial" panose="020B0604020202020204" pitchFamily="34" charset="0"/>
              </a:rPr>
              <a:t>cell</a:t>
            </a:r>
            <a:r>
              <a:rPr lang="en-US" sz="3100" cap="none" dirty="0" err="1">
                <a:solidFill>
                  <a:schemeClr val="accent5">
                    <a:lumMod val="20000"/>
                    <a:lumOff val="80000"/>
                  </a:schemeClr>
                </a:solidFill>
                <a:latin typeface="Arial" panose="020B0604020202020204" pitchFamily="34" charset="0"/>
                <a:cs typeface="Arial" panose="020B0604020202020204" pitchFamily="34" charset="0"/>
                <a:sym typeface="Wingdings" panose="05000000000000000000" pitchFamily="2" charset="2"/>
              </a:rPr>
              <a:t></a:t>
            </a:r>
            <a:r>
              <a:rPr lang="en-US" sz="3100" cap="none" dirty="0" err="1">
                <a:solidFill>
                  <a:schemeClr val="accent5">
                    <a:lumMod val="20000"/>
                    <a:lumOff val="80000"/>
                  </a:schemeClr>
                </a:solidFill>
                <a:latin typeface="Arial" panose="020B0604020202020204" pitchFamily="34" charset="0"/>
                <a:cs typeface="Arial" panose="020B0604020202020204" pitchFamily="34" charset="0"/>
              </a:rPr>
              <a:t>gene</a:t>
            </a:r>
            <a:r>
              <a:rPr lang="en-US" sz="3100" cap="none" dirty="0" err="1">
                <a:solidFill>
                  <a:schemeClr val="accent5">
                    <a:lumMod val="20000"/>
                    <a:lumOff val="80000"/>
                  </a:schemeClr>
                </a:solidFill>
                <a:latin typeface="Arial" panose="020B0604020202020204" pitchFamily="34" charset="0"/>
                <a:cs typeface="Arial" panose="020B0604020202020204" pitchFamily="34" charset="0"/>
                <a:sym typeface="Wingdings" panose="05000000000000000000" pitchFamily="2" charset="2"/>
              </a:rPr>
              <a:t></a:t>
            </a:r>
            <a:r>
              <a:rPr lang="en-US" sz="3100" cap="none" dirty="0" err="1">
                <a:solidFill>
                  <a:schemeClr val="accent5">
                    <a:lumMod val="20000"/>
                    <a:lumOff val="80000"/>
                  </a:schemeClr>
                </a:solidFill>
                <a:latin typeface="Arial" panose="020B0604020202020204" pitchFamily="34" charset="0"/>
                <a:cs typeface="Arial" panose="020B0604020202020204" pitchFamily="34" charset="0"/>
              </a:rPr>
              <a:t>Chromosome</a:t>
            </a:r>
            <a:r>
              <a:rPr lang="en-US" sz="3100" cap="none" dirty="0">
                <a:solidFill>
                  <a:schemeClr val="accent5">
                    <a:lumMod val="20000"/>
                    <a:lumOff val="80000"/>
                  </a:schemeClr>
                </a:solidFill>
                <a:latin typeface="Arial" panose="020B0604020202020204" pitchFamily="34" charset="0"/>
                <a:cs typeface="Arial" panose="020B0604020202020204" pitchFamily="34" charset="0"/>
              </a:rPr>
              <a:t/>
            </a:r>
            <a:br>
              <a:rPr lang="en-US" sz="3100" cap="none" dirty="0">
                <a:solidFill>
                  <a:schemeClr val="accent5">
                    <a:lumMod val="20000"/>
                    <a:lumOff val="80000"/>
                  </a:schemeClr>
                </a:solidFill>
                <a:latin typeface="Arial" panose="020B0604020202020204" pitchFamily="34" charset="0"/>
                <a:cs typeface="Arial" panose="020B0604020202020204" pitchFamily="34" charset="0"/>
              </a:rPr>
            </a:br>
            <a:r>
              <a:rPr lang="en-US" sz="3100" i="1" u="sng" cap="none" dirty="0">
                <a:solidFill>
                  <a:schemeClr val="accent5">
                    <a:lumMod val="20000"/>
                    <a:lumOff val="80000"/>
                  </a:schemeClr>
                </a:solidFill>
                <a:latin typeface="Arial" panose="020B0604020202020204" pitchFamily="34" charset="0"/>
                <a:cs typeface="Arial" panose="020B0604020202020204" pitchFamily="34" charset="0"/>
              </a:rPr>
              <a:t>C. </a:t>
            </a:r>
            <a:r>
              <a:rPr lang="en-US" sz="3100" i="1" u="sng" cap="none" dirty="0" err="1">
                <a:solidFill>
                  <a:schemeClr val="accent5">
                    <a:lumMod val="20000"/>
                    <a:lumOff val="80000"/>
                  </a:schemeClr>
                </a:solidFill>
                <a:latin typeface="Arial" panose="020B0604020202020204" pitchFamily="34" charset="0"/>
                <a:cs typeface="Arial" panose="020B0604020202020204" pitchFamily="34" charset="0"/>
              </a:rPr>
              <a:t>Gene</a:t>
            </a:r>
            <a:r>
              <a:rPr lang="en-US" sz="3100" i="1" u="sng" cap="none" dirty="0" err="1">
                <a:solidFill>
                  <a:schemeClr val="accent5">
                    <a:lumMod val="20000"/>
                    <a:lumOff val="80000"/>
                  </a:schemeClr>
                </a:solidFill>
                <a:latin typeface="Arial" panose="020B0604020202020204" pitchFamily="34" charset="0"/>
                <a:cs typeface="Arial" panose="020B0604020202020204" pitchFamily="34" charset="0"/>
                <a:sym typeface="Wingdings" panose="05000000000000000000" pitchFamily="2" charset="2"/>
              </a:rPr>
              <a:t></a:t>
            </a:r>
            <a:r>
              <a:rPr lang="en-US" sz="3100" i="1" u="sng" cap="none" dirty="0" err="1">
                <a:solidFill>
                  <a:schemeClr val="accent5">
                    <a:lumMod val="20000"/>
                    <a:lumOff val="80000"/>
                  </a:schemeClr>
                </a:solidFill>
                <a:latin typeface="Arial" panose="020B0604020202020204" pitchFamily="34" charset="0"/>
                <a:cs typeface="Arial" panose="020B0604020202020204" pitchFamily="34" charset="0"/>
              </a:rPr>
              <a:t>chromosome</a:t>
            </a:r>
            <a:r>
              <a:rPr lang="en-US" sz="3100" i="1" u="sng" cap="none" dirty="0" err="1">
                <a:solidFill>
                  <a:schemeClr val="accent5">
                    <a:lumMod val="20000"/>
                    <a:lumOff val="80000"/>
                  </a:schemeClr>
                </a:solidFill>
                <a:latin typeface="Arial" panose="020B0604020202020204" pitchFamily="34" charset="0"/>
                <a:cs typeface="Arial" panose="020B0604020202020204" pitchFamily="34" charset="0"/>
                <a:sym typeface="Wingdings" panose="05000000000000000000" pitchFamily="2" charset="2"/>
              </a:rPr>
              <a:t></a:t>
            </a:r>
            <a:r>
              <a:rPr lang="en-US" sz="3100" i="1" u="sng" cap="none" dirty="0" err="1">
                <a:solidFill>
                  <a:schemeClr val="accent5">
                    <a:lumMod val="20000"/>
                    <a:lumOff val="80000"/>
                  </a:schemeClr>
                </a:solidFill>
                <a:latin typeface="Arial" panose="020B0604020202020204" pitchFamily="34" charset="0"/>
                <a:cs typeface="Arial" panose="020B0604020202020204" pitchFamily="34" charset="0"/>
              </a:rPr>
              <a:t>nucleus</a:t>
            </a:r>
            <a:r>
              <a:rPr lang="en-US" sz="3100" i="1" u="sng" cap="none" dirty="0" err="1">
                <a:solidFill>
                  <a:schemeClr val="accent5">
                    <a:lumMod val="20000"/>
                    <a:lumOff val="80000"/>
                  </a:schemeClr>
                </a:solidFill>
                <a:latin typeface="Arial" panose="020B0604020202020204" pitchFamily="34" charset="0"/>
                <a:cs typeface="Arial" panose="020B0604020202020204" pitchFamily="34" charset="0"/>
                <a:sym typeface="Wingdings" panose="05000000000000000000" pitchFamily="2" charset="2"/>
              </a:rPr>
              <a:t></a:t>
            </a:r>
            <a:r>
              <a:rPr lang="en-US" sz="3100" i="1" u="sng" cap="none" dirty="0" err="1">
                <a:solidFill>
                  <a:schemeClr val="accent5">
                    <a:lumMod val="20000"/>
                    <a:lumOff val="80000"/>
                  </a:schemeClr>
                </a:solidFill>
                <a:latin typeface="Arial" panose="020B0604020202020204" pitchFamily="34" charset="0"/>
                <a:cs typeface="Arial" panose="020B0604020202020204" pitchFamily="34" charset="0"/>
              </a:rPr>
              <a:t>cell</a:t>
            </a:r>
            <a:r>
              <a:rPr lang="en-US" sz="3100" i="1" u="sng" cap="none" dirty="0">
                <a:solidFill>
                  <a:schemeClr val="accent5">
                    <a:lumMod val="20000"/>
                    <a:lumOff val="80000"/>
                  </a:schemeClr>
                </a:solidFill>
                <a:latin typeface="Arial" panose="020B0604020202020204" pitchFamily="34" charset="0"/>
                <a:cs typeface="Arial" panose="020B0604020202020204" pitchFamily="34" charset="0"/>
              </a:rPr>
              <a:t/>
            </a:r>
            <a:br>
              <a:rPr lang="en-US" sz="3100" i="1" u="sng" cap="none" dirty="0">
                <a:solidFill>
                  <a:schemeClr val="accent5">
                    <a:lumMod val="20000"/>
                    <a:lumOff val="80000"/>
                  </a:schemeClr>
                </a:solidFill>
                <a:latin typeface="Arial" panose="020B0604020202020204" pitchFamily="34" charset="0"/>
                <a:cs typeface="Arial" panose="020B0604020202020204" pitchFamily="34" charset="0"/>
              </a:rPr>
            </a:br>
            <a:r>
              <a:rPr lang="en-US" sz="3100" cap="none" dirty="0">
                <a:solidFill>
                  <a:schemeClr val="accent5">
                    <a:lumMod val="20000"/>
                    <a:lumOff val="80000"/>
                  </a:schemeClr>
                </a:solidFill>
                <a:latin typeface="Arial" panose="020B0604020202020204" pitchFamily="34" charset="0"/>
                <a:cs typeface="Arial" panose="020B0604020202020204" pitchFamily="34" charset="0"/>
              </a:rPr>
              <a:t>D. </a:t>
            </a:r>
            <a:r>
              <a:rPr lang="en-US" sz="3100" cap="none" dirty="0" err="1">
                <a:solidFill>
                  <a:schemeClr val="accent5">
                    <a:lumMod val="20000"/>
                    <a:lumOff val="80000"/>
                  </a:schemeClr>
                </a:solidFill>
                <a:latin typeface="Arial" panose="020B0604020202020204" pitchFamily="34" charset="0"/>
                <a:cs typeface="Arial" panose="020B0604020202020204" pitchFamily="34" charset="0"/>
              </a:rPr>
              <a:t>Cell</a:t>
            </a:r>
            <a:r>
              <a:rPr lang="en-US" sz="3100" cap="none" dirty="0" err="1">
                <a:solidFill>
                  <a:schemeClr val="accent5">
                    <a:lumMod val="20000"/>
                    <a:lumOff val="80000"/>
                  </a:schemeClr>
                </a:solidFill>
                <a:latin typeface="Arial" panose="020B0604020202020204" pitchFamily="34" charset="0"/>
                <a:cs typeface="Arial" panose="020B0604020202020204" pitchFamily="34" charset="0"/>
                <a:sym typeface="Wingdings" panose="05000000000000000000" pitchFamily="2" charset="2"/>
              </a:rPr>
              <a:t></a:t>
            </a:r>
            <a:r>
              <a:rPr lang="en-US" sz="3100" cap="none" dirty="0" err="1">
                <a:solidFill>
                  <a:schemeClr val="accent5">
                    <a:lumMod val="20000"/>
                    <a:lumOff val="80000"/>
                  </a:schemeClr>
                </a:solidFill>
                <a:latin typeface="Arial" panose="020B0604020202020204" pitchFamily="34" charset="0"/>
                <a:cs typeface="Arial" panose="020B0604020202020204" pitchFamily="34" charset="0"/>
              </a:rPr>
              <a:t>nucleus</a:t>
            </a:r>
            <a:r>
              <a:rPr lang="en-US" sz="3100" cap="none" dirty="0" err="1">
                <a:solidFill>
                  <a:schemeClr val="accent5">
                    <a:lumMod val="20000"/>
                    <a:lumOff val="80000"/>
                  </a:schemeClr>
                </a:solidFill>
                <a:latin typeface="Arial" panose="020B0604020202020204" pitchFamily="34" charset="0"/>
                <a:cs typeface="Arial" panose="020B0604020202020204" pitchFamily="34" charset="0"/>
                <a:sym typeface="Wingdings" panose="05000000000000000000" pitchFamily="2" charset="2"/>
              </a:rPr>
              <a:t></a:t>
            </a:r>
            <a:r>
              <a:rPr lang="en-US" sz="3100" cap="none" dirty="0" err="1">
                <a:solidFill>
                  <a:schemeClr val="accent5">
                    <a:lumMod val="20000"/>
                    <a:lumOff val="80000"/>
                  </a:schemeClr>
                </a:solidFill>
                <a:latin typeface="Arial" panose="020B0604020202020204" pitchFamily="34" charset="0"/>
                <a:cs typeface="Arial" panose="020B0604020202020204" pitchFamily="34" charset="0"/>
              </a:rPr>
              <a:t>chromosome</a:t>
            </a:r>
            <a:r>
              <a:rPr lang="en-US" sz="3100" cap="none" dirty="0" err="1">
                <a:solidFill>
                  <a:schemeClr val="accent5">
                    <a:lumMod val="20000"/>
                    <a:lumOff val="80000"/>
                  </a:schemeClr>
                </a:solidFill>
                <a:latin typeface="Arial" panose="020B0604020202020204" pitchFamily="34" charset="0"/>
                <a:cs typeface="Arial" panose="020B0604020202020204" pitchFamily="34" charset="0"/>
                <a:sym typeface="Wingdings" panose="05000000000000000000" pitchFamily="2" charset="2"/>
              </a:rPr>
              <a:t></a:t>
            </a:r>
            <a:r>
              <a:rPr lang="en-US" cap="none" dirty="0" err="1">
                <a:solidFill>
                  <a:schemeClr val="accent5">
                    <a:lumMod val="20000"/>
                    <a:lumOff val="80000"/>
                  </a:schemeClr>
                </a:solidFill>
                <a:latin typeface="Arial" panose="020B0604020202020204" pitchFamily="34" charset="0"/>
                <a:cs typeface="Arial" panose="020B0604020202020204" pitchFamily="34" charset="0"/>
              </a:rPr>
              <a:t>gene</a:t>
            </a:r>
            <a:r>
              <a:rPr lang="en-US" dirty="0"/>
              <a:t/>
            </a:r>
            <a:br>
              <a:rPr lang="en-US" dirty="0"/>
            </a:br>
            <a:r>
              <a:rPr lang="en-US" dirty="0"/>
              <a:t/>
            </a:r>
            <a:br>
              <a:rPr lang="en-US" dirty="0"/>
            </a:br>
            <a:endParaRPr lang="en-US" dirty="0">
              <a:latin typeface="Candara" pitchFamily="34" charset="0"/>
            </a:endParaRPr>
          </a:p>
        </p:txBody>
      </p:sp>
      <p:sp>
        <p:nvSpPr>
          <p:cNvPr id="62469" name="Rectangle 5"/>
          <p:cNvSpPr>
            <a:spLocks noChangeArrowheads="1"/>
          </p:cNvSpPr>
          <p:nvPr/>
        </p:nvSpPr>
        <p:spPr bwMode="auto">
          <a:xfrm>
            <a:off x="8231189" y="6338888"/>
            <a:ext cx="184731" cy="369332"/>
          </a:xfrm>
          <a:prstGeom prst="rect">
            <a:avLst/>
          </a:prstGeom>
          <a:noFill/>
          <a:ln w="9525">
            <a:noFill/>
            <a:miter lim="800000"/>
            <a:headEnd/>
            <a:tailEnd/>
          </a:ln>
          <a:effectLst/>
        </p:spPr>
        <p:txBody>
          <a:bodyPr wrap="none">
            <a:spAutoFit/>
          </a:bodyPr>
          <a:lstStyle/>
          <a:p>
            <a:pPr>
              <a:defRPr/>
            </a:pPr>
            <a:endParaRPr lang="en-US" dirty="0">
              <a:effectLst>
                <a:outerShdw blurRad="38100" dist="38100" dir="2700000" algn="tl">
                  <a:srgbClr val="000000"/>
                </a:outerShdw>
              </a:effectLst>
            </a:endParaRPr>
          </a:p>
        </p:txBody>
      </p:sp>
      <p:pic>
        <p:nvPicPr>
          <p:cNvPr id="11268" name="Content Placeholder 5" descr="http://wofford-ecs.org/DataAndVisualization/GenomicData/images/gene.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57339" y="3397250"/>
            <a:ext cx="4283075" cy="3429000"/>
          </a:xfrm>
          <a:noFill/>
          <a:extLst>
            <a:ext uri="{909E8E84-426E-40DD-AFC4-6F175D3DCCD1}">
              <a14:hiddenFill xmlns:a14="http://schemas.microsoft.com/office/drawing/2010/main">
                <a:solidFill>
                  <a:srgbClr val="FFFFFF"/>
                </a:solidFill>
              </a14:hiddenFill>
            </a:ext>
          </a:extLst>
        </p:spPr>
      </p:pic>
      <p:pic>
        <p:nvPicPr>
          <p:cNvPr id="11269" name="Picture 6" descr="scan0035.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3429000"/>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val 1"/>
          <p:cNvSpPr/>
          <p:nvPr/>
        </p:nvSpPr>
        <p:spPr>
          <a:xfrm>
            <a:off x="302930" y="1924167"/>
            <a:ext cx="6827146" cy="504883"/>
          </a:xfrm>
          <a:prstGeom prst="ellipse">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906763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rrowheads="1"/>
          </p:cNvSpPr>
          <p:nvPr>
            <p:ph type="title"/>
          </p:nvPr>
        </p:nvSpPr>
        <p:spPr>
          <a:xfrm>
            <a:off x="594640" y="244476"/>
            <a:ext cx="11292560" cy="2897021"/>
          </a:xfrm>
        </p:spPr>
        <p:txBody>
          <a:bodyPr>
            <a:normAutofit fontScale="90000"/>
          </a:bodyPr>
          <a:lstStyle/>
          <a:p>
            <a:pPr>
              <a:defRPr/>
            </a:pPr>
            <a:r>
              <a:rPr lang="en-US" sz="2000" dirty="0"/>
              <a:t/>
            </a:r>
            <a:br>
              <a:rPr lang="en-US" sz="2000" dirty="0"/>
            </a:br>
            <a:r>
              <a:rPr lang="en-US" sz="2000" dirty="0"/>
              <a:t/>
            </a:r>
            <a:br>
              <a:rPr lang="en-US" sz="2000" dirty="0"/>
            </a:br>
            <a:r>
              <a:rPr lang="en-US" sz="2000" dirty="0"/>
              <a:t/>
            </a:r>
            <a:br>
              <a:rPr lang="en-US" sz="2000" dirty="0"/>
            </a:br>
            <a:r>
              <a:rPr lang="en-US" sz="2000" dirty="0"/>
              <a:t/>
            </a:r>
            <a:br>
              <a:rPr lang="en-US" sz="2000" dirty="0"/>
            </a:br>
            <a:r>
              <a:rPr lang="en-US" sz="2000" dirty="0"/>
              <a:t/>
            </a:r>
            <a:br>
              <a:rPr lang="en-US" sz="2000" dirty="0"/>
            </a:br>
            <a:r>
              <a:rPr lang="en-US" sz="2000" dirty="0"/>
              <a:t/>
            </a:r>
            <a:br>
              <a:rPr lang="en-US" sz="2000" dirty="0"/>
            </a:br>
            <a:r>
              <a:rPr lang="en-US" sz="2000" dirty="0"/>
              <a:t/>
            </a:r>
            <a:br>
              <a:rPr lang="en-US" sz="2000" dirty="0"/>
            </a:br>
            <a:r>
              <a:rPr lang="en-US" sz="2000" dirty="0"/>
              <a:t/>
            </a:r>
            <a:br>
              <a:rPr lang="en-US" sz="2000" dirty="0"/>
            </a:br>
            <a:r>
              <a:rPr lang="en-US" sz="2000" dirty="0"/>
              <a:t/>
            </a:r>
            <a:br>
              <a:rPr lang="en-US" sz="2000" dirty="0"/>
            </a:br>
            <a:r>
              <a:rPr lang="en-US" sz="2000" dirty="0"/>
              <a:t/>
            </a:r>
            <a:br>
              <a:rPr lang="en-US" sz="2000" dirty="0"/>
            </a:br>
            <a:r>
              <a:rPr lang="en-US" sz="2000" dirty="0"/>
              <a:t/>
            </a:r>
            <a:br>
              <a:rPr lang="en-US" sz="2000" dirty="0"/>
            </a:br>
            <a:r>
              <a:rPr lang="en-US" sz="2000" dirty="0"/>
              <a:t/>
            </a:r>
            <a:br>
              <a:rPr lang="en-US" sz="2000" dirty="0"/>
            </a:br>
            <a:r>
              <a:rPr lang="en-US" sz="2000" cap="none" dirty="0"/>
              <a:t/>
            </a:r>
            <a:br>
              <a:rPr lang="en-US" sz="2000" cap="none" dirty="0"/>
            </a:br>
            <a:r>
              <a:rPr lang="en-US" sz="2000" cap="none" dirty="0"/>
              <a:t/>
            </a:r>
            <a:br>
              <a:rPr lang="en-US" sz="2000" cap="none" dirty="0"/>
            </a:br>
            <a:r>
              <a:rPr lang="en-US" sz="2000" cap="none" dirty="0"/>
              <a:t>6.  </a:t>
            </a:r>
            <a:r>
              <a:rPr lang="en-US" sz="2700" cap="none" dirty="0"/>
              <a:t>In some parts of the world there are versions of a trait that are more apparent than others. For example, in a given country there is a higher number of brown eyed people verses green eyed.  How does heredity cause this high frequency or trait?</a:t>
            </a:r>
            <a:br>
              <a:rPr lang="en-US" sz="2700" cap="none" dirty="0"/>
            </a:br>
            <a:r>
              <a:rPr lang="en-US" sz="2700" cap="none" dirty="0"/>
              <a:t> </a:t>
            </a:r>
            <a:br>
              <a:rPr lang="en-US" sz="2700" cap="none" dirty="0"/>
            </a:br>
            <a:r>
              <a:rPr lang="en-US" sz="2700" cap="none" dirty="0">
                <a:solidFill>
                  <a:schemeClr val="accent6">
                    <a:lumMod val="60000"/>
                    <a:lumOff val="40000"/>
                  </a:schemeClr>
                </a:solidFill>
              </a:rPr>
              <a:t>A. The climate will determine the frequency of the trait over time.</a:t>
            </a:r>
            <a:br>
              <a:rPr lang="en-US" sz="2700" cap="none" dirty="0">
                <a:solidFill>
                  <a:schemeClr val="accent6">
                    <a:lumMod val="60000"/>
                    <a:lumOff val="40000"/>
                  </a:schemeClr>
                </a:solidFill>
              </a:rPr>
            </a:br>
            <a:r>
              <a:rPr lang="en-US" sz="2700" cap="none" dirty="0">
                <a:solidFill>
                  <a:schemeClr val="accent6">
                    <a:lumMod val="60000"/>
                    <a:lumOff val="40000"/>
                  </a:schemeClr>
                </a:solidFill>
              </a:rPr>
              <a:t/>
            </a:r>
            <a:br>
              <a:rPr lang="en-US" sz="2700" cap="none" dirty="0">
                <a:solidFill>
                  <a:schemeClr val="accent6">
                    <a:lumMod val="60000"/>
                    <a:lumOff val="40000"/>
                  </a:schemeClr>
                </a:solidFill>
              </a:rPr>
            </a:br>
            <a:r>
              <a:rPr lang="en-US" sz="2700" i="1" cap="none" dirty="0">
                <a:solidFill>
                  <a:schemeClr val="accent6">
                    <a:lumMod val="60000"/>
                    <a:lumOff val="40000"/>
                  </a:schemeClr>
                </a:solidFill>
              </a:rPr>
              <a:t>B. People that have the dominant trait reproduce with others who have the same trait and pass it on to their offspring.</a:t>
            </a:r>
            <a:br>
              <a:rPr lang="en-US" sz="2700" i="1" cap="none" dirty="0">
                <a:solidFill>
                  <a:schemeClr val="accent6">
                    <a:lumMod val="60000"/>
                    <a:lumOff val="40000"/>
                  </a:schemeClr>
                </a:solidFill>
              </a:rPr>
            </a:br>
            <a:r>
              <a:rPr lang="en-US" sz="2700" i="1" cap="none" dirty="0">
                <a:solidFill>
                  <a:schemeClr val="accent6">
                    <a:lumMod val="60000"/>
                    <a:lumOff val="40000"/>
                  </a:schemeClr>
                </a:solidFill>
              </a:rPr>
              <a:t/>
            </a:r>
            <a:br>
              <a:rPr lang="en-US" sz="2700" i="1" cap="none" dirty="0">
                <a:solidFill>
                  <a:schemeClr val="accent6">
                    <a:lumMod val="60000"/>
                    <a:lumOff val="40000"/>
                  </a:schemeClr>
                </a:solidFill>
              </a:rPr>
            </a:br>
            <a:r>
              <a:rPr lang="en-US" sz="2700" cap="none" dirty="0">
                <a:solidFill>
                  <a:schemeClr val="accent6">
                    <a:lumMod val="60000"/>
                    <a:lumOff val="40000"/>
                  </a:schemeClr>
                </a:solidFill>
              </a:rPr>
              <a:t>C. The trait is part of the culture so everyone within the culture will have the trait.</a:t>
            </a:r>
            <a:br>
              <a:rPr lang="en-US" sz="2700" cap="none" dirty="0">
                <a:solidFill>
                  <a:schemeClr val="accent6">
                    <a:lumMod val="60000"/>
                    <a:lumOff val="40000"/>
                  </a:schemeClr>
                </a:solidFill>
              </a:rPr>
            </a:br>
            <a:r>
              <a:rPr lang="en-US" sz="2700" cap="none" dirty="0">
                <a:solidFill>
                  <a:schemeClr val="accent6">
                    <a:lumMod val="60000"/>
                    <a:lumOff val="40000"/>
                  </a:schemeClr>
                </a:solidFill>
              </a:rPr>
              <a:t/>
            </a:r>
            <a:br>
              <a:rPr lang="en-US" sz="2700" cap="none" dirty="0">
                <a:solidFill>
                  <a:schemeClr val="accent6">
                    <a:lumMod val="60000"/>
                    <a:lumOff val="40000"/>
                  </a:schemeClr>
                </a:solidFill>
              </a:rPr>
            </a:br>
            <a:r>
              <a:rPr lang="en-US" sz="2700" cap="none" dirty="0">
                <a:solidFill>
                  <a:schemeClr val="accent6">
                    <a:lumMod val="60000"/>
                    <a:lumOff val="40000"/>
                  </a:schemeClr>
                </a:solidFill>
              </a:rPr>
              <a:t>D. If one parent has the gene for the trait the offspring will have it regardless of the other parents trait.  </a:t>
            </a:r>
            <a:r>
              <a:rPr lang="en-US" sz="2700" cap="none" dirty="0"/>
              <a:t/>
            </a:r>
            <a:br>
              <a:rPr lang="en-US" sz="2700" cap="none" dirty="0"/>
            </a:br>
            <a:r>
              <a:rPr lang="en-US" sz="2400" dirty="0"/>
              <a:t> </a:t>
            </a:r>
            <a:br>
              <a:rPr lang="en-US" sz="2400" dirty="0"/>
            </a:br>
            <a:endParaRPr lang="en-US" sz="2400" dirty="0">
              <a:latin typeface="Candara" pitchFamily="34" charset="0"/>
            </a:endParaRPr>
          </a:p>
        </p:txBody>
      </p:sp>
      <p:sp>
        <p:nvSpPr>
          <p:cNvPr id="62469" name="Rectangle 5"/>
          <p:cNvSpPr>
            <a:spLocks noChangeArrowheads="1"/>
          </p:cNvSpPr>
          <p:nvPr/>
        </p:nvSpPr>
        <p:spPr bwMode="auto">
          <a:xfrm>
            <a:off x="8231189" y="6338888"/>
            <a:ext cx="184731" cy="369332"/>
          </a:xfrm>
          <a:prstGeom prst="rect">
            <a:avLst/>
          </a:prstGeom>
          <a:noFill/>
          <a:ln w="9525">
            <a:noFill/>
            <a:miter lim="800000"/>
            <a:headEnd/>
            <a:tailEnd/>
          </a:ln>
          <a:effectLst/>
        </p:spPr>
        <p:txBody>
          <a:bodyPr wrap="none">
            <a:spAutoFit/>
          </a:bodyPr>
          <a:lstStyle/>
          <a:p>
            <a:pPr>
              <a:defRPr/>
            </a:pPr>
            <a:endParaRPr lang="en-US" dirty="0">
              <a:effectLst>
                <a:outerShdw blurRad="38100" dist="38100" dir="2700000" algn="tl">
                  <a:srgbClr val="000000"/>
                </a:outerShdw>
              </a:effectLst>
            </a:endParaRPr>
          </a:p>
        </p:txBody>
      </p:sp>
      <p:sp>
        <p:nvSpPr>
          <p:cNvPr id="2" name="Oval 1"/>
          <p:cNvSpPr/>
          <p:nvPr/>
        </p:nvSpPr>
        <p:spPr>
          <a:xfrm>
            <a:off x="0" y="2804909"/>
            <a:ext cx="11993787" cy="1385624"/>
          </a:xfrm>
          <a:prstGeom prst="ellipse">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942285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9" name="Rectangle 5"/>
          <p:cNvSpPr>
            <a:spLocks noChangeArrowheads="1"/>
          </p:cNvSpPr>
          <p:nvPr/>
        </p:nvSpPr>
        <p:spPr bwMode="auto">
          <a:xfrm>
            <a:off x="8763001" y="5495925"/>
            <a:ext cx="184731" cy="369332"/>
          </a:xfrm>
          <a:prstGeom prst="rect">
            <a:avLst/>
          </a:prstGeom>
          <a:noFill/>
          <a:ln w="9525">
            <a:noFill/>
            <a:miter lim="800000"/>
            <a:headEnd/>
            <a:tailEnd/>
          </a:ln>
          <a:effectLst/>
        </p:spPr>
        <p:txBody>
          <a:bodyPr wrap="none">
            <a:spAutoFit/>
          </a:bodyPr>
          <a:lstStyle/>
          <a:p>
            <a:pPr>
              <a:defRPr/>
            </a:pPr>
            <a:endParaRPr lang="en-US" dirty="0">
              <a:effectLst>
                <a:outerShdw blurRad="38100" dist="38100" dir="2700000" algn="tl">
                  <a:srgbClr val="000000"/>
                </a:outerShdw>
              </a:effectLst>
            </a:endParaRPr>
          </a:p>
        </p:txBody>
      </p:sp>
      <p:pic>
        <p:nvPicPr>
          <p:cNvPr id="13315" name="Picture 3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464" y="1183672"/>
            <a:ext cx="6204458" cy="2075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3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3731" y="1043426"/>
            <a:ext cx="5402252" cy="2131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8" name="Rectangle 5"/>
          <p:cNvSpPr>
            <a:spLocks noChangeArrowheads="1"/>
          </p:cNvSpPr>
          <p:nvPr/>
        </p:nvSpPr>
        <p:spPr bwMode="auto">
          <a:xfrm>
            <a:off x="1524000" y="5334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800" b="1">
                <a:solidFill>
                  <a:schemeClr val="tx1"/>
                </a:solidFill>
                <a:latin typeface="Candara" panose="020E0502030303020204" pitchFamily="34" charset="0"/>
              </a:defRPr>
            </a:lvl1pPr>
            <a:lvl2pPr marL="742950" indent="-285750">
              <a:defRPr sz="2800" b="1">
                <a:solidFill>
                  <a:schemeClr val="tx1"/>
                </a:solidFill>
                <a:latin typeface="Candara" panose="020E0502030303020204" pitchFamily="34" charset="0"/>
              </a:defRPr>
            </a:lvl2pPr>
            <a:lvl3pPr marL="1143000" indent="-228600">
              <a:defRPr sz="2800" b="1">
                <a:solidFill>
                  <a:schemeClr val="tx1"/>
                </a:solidFill>
                <a:latin typeface="Candara" panose="020E0502030303020204" pitchFamily="34" charset="0"/>
              </a:defRPr>
            </a:lvl3pPr>
            <a:lvl4pPr marL="1600200" indent="-228600">
              <a:defRPr sz="2800" b="1">
                <a:solidFill>
                  <a:schemeClr val="tx1"/>
                </a:solidFill>
                <a:latin typeface="Candara" panose="020E0502030303020204" pitchFamily="34" charset="0"/>
              </a:defRPr>
            </a:lvl4pPr>
            <a:lvl5pPr marL="2057400" indent="-228600">
              <a:defRPr sz="2800" b="1">
                <a:solidFill>
                  <a:schemeClr val="tx1"/>
                </a:solidFill>
                <a:latin typeface="Candara" panose="020E0502030303020204" pitchFamily="34" charset="0"/>
              </a:defRPr>
            </a:lvl5pPr>
            <a:lvl6pPr marL="2514600" indent="-228600" eaLnBrk="0" fontAlgn="base" hangingPunct="0">
              <a:spcBef>
                <a:spcPct val="0"/>
              </a:spcBef>
              <a:spcAft>
                <a:spcPct val="0"/>
              </a:spcAft>
              <a:defRPr sz="2800" b="1">
                <a:solidFill>
                  <a:schemeClr val="tx1"/>
                </a:solidFill>
                <a:latin typeface="Candara" panose="020E0502030303020204" pitchFamily="34" charset="0"/>
              </a:defRPr>
            </a:lvl6pPr>
            <a:lvl7pPr marL="2971800" indent="-228600" eaLnBrk="0" fontAlgn="base" hangingPunct="0">
              <a:spcBef>
                <a:spcPct val="0"/>
              </a:spcBef>
              <a:spcAft>
                <a:spcPct val="0"/>
              </a:spcAft>
              <a:defRPr sz="2800" b="1">
                <a:solidFill>
                  <a:schemeClr val="tx1"/>
                </a:solidFill>
                <a:latin typeface="Candara" panose="020E0502030303020204" pitchFamily="34" charset="0"/>
              </a:defRPr>
            </a:lvl7pPr>
            <a:lvl8pPr marL="3429000" indent="-228600" eaLnBrk="0" fontAlgn="base" hangingPunct="0">
              <a:spcBef>
                <a:spcPct val="0"/>
              </a:spcBef>
              <a:spcAft>
                <a:spcPct val="0"/>
              </a:spcAft>
              <a:defRPr sz="2800" b="1">
                <a:solidFill>
                  <a:schemeClr val="tx1"/>
                </a:solidFill>
                <a:latin typeface="Candara" panose="020E0502030303020204" pitchFamily="34" charset="0"/>
              </a:defRPr>
            </a:lvl8pPr>
            <a:lvl9pPr marL="3886200" indent="-228600" eaLnBrk="0" fontAlgn="base" hangingPunct="0">
              <a:spcBef>
                <a:spcPct val="0"/>
              </a:spcBef>
              <a:spcAft>
                <a:spcPct val="0"/>
              </a:spcAft>
              <a:defRPr sz="2800" b="1">
                <a:solidFill>
                  <a:schemeClr val="tx1"/>
                </a:solidFill>
                <a:latin typeface="Candara" panose="020E0502030303020204" pitchFamily="34" charset="0"/>
              </a:defRPr>
            </a:lvl9pPr>
          </a:lstStyle>
          <a:p>
            <a:endParaRPr lang="en-US" altLang="en-US"/>
          </a:p>
        </p:txBody>
      </p:sp>
      <p:sp>
        <p:nvSpPr>
          <p:cNvPr id="13319" name="Rectangle 6"/>
          <p:cNvSpPr>
            <a:spLocks noChangeArrowheads="1"/>
          </p:cNvSpPr>
          <p:nvPr/>
        </p:nvSpPr>
        <p:spPr bwMode="auto">
          <a:xfrm>
            <a:off x="1524000" y="2098045"/>
            <a:ext cx="312906"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800" b="1">
                <a:solidFill>
                  <a:schemeClr val="tx1"/>
                </a:solidFill>
                <a:latin typeface="Candara" panose="020E0502030303020204" pitchFamily="34" charset="0"/>
              </a:defRPr>
            </a:lvl1pPr>
            <a:lvl2pPr marL="742950" indent="-285750">
              <a:defRPr sz="2800" b="1">
                <a:solidFill>
                  <a:schemeClr val="tx1"/>
                </a:solidFill>
                <a:latin typeface="Candara" panose="020E0502030303020204" pitchFamily="34" charset="0"/>
              </a:defRPr>
            </a:lvl2pPr>
            <a:lvl3pPr marL="1143000" indent="-228600">
              <a:defRPr sz="2800" b="1">
                <a:solidFill>
                  <a:schemeClr val="tx1"/>
                </a:solidFill>
                <a:latin typeface="Candara" panose="020E0502030303020204" pitchFamily="34" charset="0"/>
              </a:defRPr>
            </a:lvl3pPr>
            <a:lvl4pPr marL="1600200" indent="-228600">
              <a:defRPr sz="2800" b="1">
                <a:solidFill>
                  <a:schemeClr val="tx1"/>
                </a:solidFill>
                <a:latin typeface="Candara" panose="020E0502030303020204" pitchFamily="34" charset="0"/>
              </a:defRPr>
            </a:lvl4pPr>
            <a:lvl5pPr marL="2057400" indent="-228600">
              <a:defRPr sz="2800" b="1">
                <a:solidFill>
                  <a:schemeClr val="tx1"/>
                </a:solidFill>
                <a:latin typeface="Candara" panose="020E0502030303020204" pitchFamily="34" charset="0"/>
              </a:defRPr>
            </a:lvl5pPr>
            <a:lvl6pPr marL="2514600" indent="-228600" eaLnBrk="0" fontAlgn="base" hangingPunct="0">
              <a:spcBef>
                <a:spcPct val="0"/>
              </a:spcBef>
              <a:spcAft>
                <a:spcPct val="0"/>
              </a:spcAft>
              <a:defRPr sz="2800" b="1">
                <a:solidFill>
                  <a:schemeClr val="tx1"/>
                </a:solidFill>
                <a:latin typeface="Candara" panose="020E0502030303020204" pitchFamily="34" charset="0"/>
              </a:defRPr>
            </a:lvl6pPr>
            <a:lvl7pPr marL="2971800" indent="-228600" eaLnBrk="0" fontAlgn="base" hangingPunct="0">
              <a:spcBef>
                <a:spcPct val="0"/>
              </a:spcBef>
              <a:spcAft>
                <a:spcPct val="0"/>
              </a:spcAft>
              <a:defRPr sz="2800" b="1">
                <a:solidFill>
                  <a:schemeClr val="tx1"/>
                </a:solidFill>
                <a:latin typeface="Candara" panose="020E0502030303020204" pitchFamily="34" charset="0"/>
              </a:defRPr>
            </a:lvl7pPr>
            <a:lvl8pPr marL="3429000" indent="-228600" eaLnBrk="0" fontAlgn="base" hangingPunct="0">
              <a:spcBef>
                <a:spcPct val="0"/>
              </a:spcBef>
              <a:spcAft>
                <a:spcPct val="0"/>
              </a:spcAft>
              <a:defRPr sz="2800" b="1">
                <a:solidFill>
                  <a:schemeClr val="tx1"/>
                </a:solidFill>
                <a:latin typeface="Candara" panose="020E0502030303020204" pitchFamily="34" charset="0"/>
              </a:defRPr>
            </a:lvl8pPr>
            <a:lvl9pPr marL="3886200" indent="-228600" eaLnBrk="0" fontAlgn="base" hangingPunct="0">
              <a:spcBef>
                <a:spcPct val="0"/>
              </a:spcBef>
              <a:spcAft>
                <a:spcPct val="0"/>
              </a:spcAft>
              <a:defRPr sz="2800" b="1">
                <a:solidFill>
                  <a:schemeClr val="tx1"/>
                </a:solidFill>
                <a:latin typeface="Candara" panose="020E0502030303020204" pitchFamily="34" charset="0"/>
              </a:defRPr>
            </a:lvl9pPr>
          </a:lstStyle>
          <a:p>
            <a:r>
              <a:rPr lang="en-US" altLang="en-US" sz="1100">
                <a:latin typeface="Calibri" panose="020F0502020204030204" pitchFamily="34" charset="0"/>
                <a:ea typeface="Calibri" panose="020F0502020204030204" pitchFamily="34" charset="0"/>
                <a:cs typeface="Times New Roman" panose="02020603050405020304" pitchFamily="18" charset="0"/>
              </a:rPr>
              <a:t>    </a:t>
            </a:r>
            <a:endParaRPr lang="en-US" altLang="en-US">
              <a:ea typeface="Calibri" panose="020F0502020204030204" pitchFamily="34" charset="0"/>
              <a:cs typeface="Times New Roman" panose="02020603050405020304" pitchFamily="18" charset="0"/>
            </a:endParaRPr>
          </a:p>
        </p:txBody>
      </p:sp>
      <p:sp>
        <p:nvSpPr>
          <p:cNvPr id="13320" name="Rectangle 8"/>
          <p:cNvSpPr>
            <a:spLocks noChangeArrowheads="1"/>
          </p:cNvSpPr>
          <p:nvPr/>
        </p:nvSpPr>
        <p:spPr bwMode="auto">
          <a:xfrm>
            <a:off x="0" y="1"/>
            <a:ext cx="12191999"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b="1">
                <a:solidFill>
                  <a:schemeClr val="tx1"/>
                </a:solidFill>
                <a:latin typeface="Candara" panose="020E0502030303020204" pitchFamily="34" charset="0"/>
              </a:defRPr>
            </a:lvl1pPr>
            <a:lvl2pPr marL="742950" indent="-285750">
              <a:defRPr sz="2800" b="1">
                <a:solidFill>
                  <a:schemeClr val="tx1"/>
                </a:solidFill>
                <a:latin typeface="Candara" panose="020E0502030303020204" pitchFamily="34" charset="0"/>
              </a:defRPr>
            </a:lvl2pPr>
            <a:lvl3pPr marL="1143000" indent="-228600">
              <a:defRPr sz="2800" b="1">
                <a:solidFill>
                  <a:schemeClr val="tx1"/>
                </a:solidFill>
                <a:latin typeface="Candara" panose="020E0502030303020204" pitchFamily="34" charset="0"/>
              </a:defRPr>
            </a:lvl3pPr>
            <a:lvl4pPr marL="1600200" indent="-228600">
              <a:defRPr sz="2800" b="1">
                <a:solidFill>
                  <a:schemeClr val="tx1"/>
                </a:solidFill>
                <a:latin typeface="Candara" panose="020E0502030303020204" pitchFamily="34" charset="0"/>
              </a:defRPr>
            </a:lvl4pPr>
            <a:lvl5pPr marL="2057400" indent="-228600">
              <a:defRPr sz="2800" b="1">
                <a:solidFill>
                  <a:schemeClr val="tx1"/>
                </a:solidFill>
                <a:latin typeface="Candara" panose="020E0502030303020204" pitchFamily="34" charset="0"/>
              </a:defRPr>
            </a:lvl5pPr>
            <a:lvl6pPr marL="2514600" indent="-228600" eaLnBrk="0" fontAlgn="base" hangingPunct="0">
              <a:spcBef>
                <a:spcPct val="0"/>
              </a:spcBef>
              <a:spcAft>
                <a:spcPct val="0"/>
              </a:spcAft>
              <a:defRPr sz="2800" b="1">
                <a:solidFill>
                  <a:schemeClr val="tx1"/>
                </a:solidFill>
                <a:latin typeface="Candara" panose="020E0502030303020204" pitchFamily="34" charset="0"/>
              </a:defRPr>
            </a:lvl6pPr>
            <a:lvl7pPr marL="2971800" indent="-228600" eaLnBrk="0" fontAlgn="base" hangingPunct="0">
              <a:spcBef>
                <a:spcPct val="0"/>
              </a:spcBef>
              <a:spcAft>
                <a:spcPct val="0"/>
              </a:spcAft>
              <a:defRPr sz="2800" b="1">
                <a:solidFill>
                  <a:schemeClr val="tx1"/>
                </a:solidFill>
                <a:latin typeface="Candara" panose="020E0502030303020204" pitchFamily="34" charset="0"/>
              </a:defRPr>
            </a:lvl7pPr>
            <a:lvl8pPr marL="3429000" indent="-228600" eaLnBrk="0" fontAlgn="base" hangingPunct="0">
              <a:spcBef>
                <a:spcPct val="0"/>
              </a:spcBef>
              <a:spcAft>
                <a:spcPct val="0"/>
              </a:spcAft>
              <a:defRPr sz="2800" b="1">
                <a:solidFill>
                  <a:schemeClr val="tx1"/>
                </a:solidFill>
                <a:latin typeface="Candara" panose="020E0502030303020204" pitchFamily="34" charset="0"/>
              </a:defRPr>
            </a:lvl8pPr>
            <a:lvl9pPr marL="3886200" indent="-228600" eaLnBrk="0" fontAlgn="base" hangingPunct="0">
              <a:spcBef>
                <a:spcPct val="0"/>
              </a:spcBef>
              <a:spcAft>
                <a:spcPct val="0"/>
              </a:spcAft>
              <a:defRPr sz="2800" b="1">
                <a:solidFill>
                  <a:schemeClr val="tx1"/>
                </a:solidFill>
                <a:latin typeface="Candara" panose="020E0502030303020204" pitchFamily="34" charset="0"/>
              </a:defRPr>
            </a:lvl9pPr>
          </a:lstStyle>
          <a:p>
            <a:r>
              <a:rPr lang="en-US" altLang="en-US" sz="1400" b="0" dirty="0">
                <a:latin typeface="Arial" panose="020B0604020202020204" pitchFamily="34" charset="0"/>
                <a:cs typeface="Times New Roman" panose="02020603050405020304" pitchFamily="18" charset="0"/>
              </a:rPr>
              <a:t>Asexual reproduction is a method of reproduction where offspring arise from a single parent and only inherit that parents genes. Many different seed plants and animals use one of a variety of asexual methods to reproduce.  They find these </a:t>
            </a:r>
            <a:r>
              <a:rPr lang="en-US" altLang="en-US" sz="1400" b="0" dirty="0">
                <a:solidFill>
                  <a:srgbClr val="FFFF00"/>
                </a:solidFill>
                <a:latin typeface="Arial" panose="020B0604020202020204" pitchFamily="34" charset="0"/>
                <a:cs typeface="Times New Roman" panose="02020603050405020304" pitchFamily="18" charset="0"/>
              </a:rPr>
              <a:t>processes advantageous </a:t>
            </a:r>
            <a:r>
              <a:rPr lang="en-US" altLang="en-US" sz="1400" b="0" dirty="0">
                <a:latin typeface="Arial" panose="020B0604020202020204" pitchFamily="34" charset="0"/>
                <a:cs typeface="Times New Roman" panose="02020603050405020304" pitchFamily="18" charset="0"/>
              </a:rPr>
              <a:t>for a number of reasons;(1</a:t>
            </a:r>
            <a:r>
              <a:rPr lang="en-US" altLang="en-US" sz="1400" b="0" dirty="0">
                <a:solidFill>
                  <a:srgbClr val="FFFF00"/>
                </a:solidFill>
                <a:latin typeface="Arial" panose="020B0604020202020204" pitchFamily="34" charset="0"/>
                <a:cs typeface="Times New Roman" panose="02020603050405020304" pitchFamily="18" charset="0"/>
              </a:rPr>
              <a:t>) far less energy is required</a:t>
            </a:r>
            <a:r>
              <a:rPr lang="en-US" altLang="en-US" sz="1400" b="0" dirty="0">
                <a:latin typeface="Arial" panose="020B0604020202020204" pitchFamily="34" charset="0"/>
                <a:cs typeface="Times New Roman" panose="02020603050405020304" pitchFamily="18" charset="0"/>
              </a:rPr>
              <a:t>, (2</a:t>
            </a:r>
            <a:r>
              <a:rPr lang="en-US" altLang="en-US" sz="1400" b="0" dirty="0">
                <a:solidFill>
                  <a:srgbClr val="FFFF00"/>
                </a:solidFill>
                <a:latin typeface="Arial" panose="020B0604020202020204" pitchFamily="34" charset="0"/>
                <a:cs typeface="Times New Roman" panose="02020603050405020304" pitchFamily="18" charset="0"/>
              </a:rPr>
              <a:t>) stable environments means variability is not as essential</a:t>
            </a:r>
            <a:r>
              <a:rPr lang="en-US" altLang="en-US" sz="1400" b="0" dirty="0">
                <a:latin typeface="Arial" panose="020B0604020202020204" pitchFamily="34" charset="0"/>
                <a:cs typeface="Times New Roman" panose="02020603050405020304" pitchFamily="18" charset="0"/>
              </a:rPr>
              <a:t>, (3) </a:t>
            </a:r>
            <a:r>
              <a:rPr lang="en-US" altLang="en-US" sz="1400" b="0" dirty="0">
                <a:solidFill>
                  <a:srgbClr val="FFFF00"/>
                </a:solidFill>
                <a:latin typeface="Arial" panose="020B0604020202020204" pitchFamily="34" charset="0"/>
                <a:cs typeface="Times New Roman" panose="02020603050405020304" pitchFamily="18" charset="0"/>
              </a:rPr>
              <a:t>they do not have the trouble of finding a mate </a:t>
            </a:r>
            <a:r>
              <a:rPr lang="en-US" altLang="en-US" sz="1400" b="0" dirty="0">
                <a:latin typeface="Arial" panose="020B0604020202020204" pitchFamily="34" charset="0"/>
                <a:cs typeface="Times New Roman" panose="02020603050405020304" pitchFamily="18" charset="0"/>
              </a:rPr>
              <a:t>(4) </a:t>
            </a:r>
            <a:r>
              <a:rPr lang="en-US" altLang="en-US" sz="1400" b="0" dirty="0">
                <a:solidFill>
                  <a:srgbClr val="FFFF00"/>
                </a:solidFill>
                <a:latin typeface="Arial" panose="020B0604020202020204" pitchFamily="34" charset="0"/>
                <a:cs typeface="Times New Roman" panose="02020603050405020304" pitchFamily="18" charset="0"/>
              </a:rPr>
              <a:t>If the environment is particularly harsh, the more delicate or susceptible organs or stages of sexual reproduction may not be able to survive.</a:t>
            </a:r>
            <a:r>
              <a:rPr lang="en-US" altLang="en-US" sz="1400" b="0" dirty="0">
                <a:latin typeface="Arial" panose="020B0604020202020204" pitchFamily="34" charset="0"/>
                <a:cs typeface="Times New Roman" panose="02020603050405020304" pitchFamily="18" charset="0"/>
              </a:rPr>
              <a:t>  Many plants which inhabit such areas as deserts or arctic tundra only reproduce asexually.</a:t>
            </a:r>
            <a:endParaRPr lang="en-US" altLang="en-US" sz="1400" b="0" dirty="0"/>
          </a:p>
        </p:txBody>
      </p:sp>
      <p:sp>
        <p:nvSpPr>
          <p:cNvPr id="2" name="TextBox 1"/>
          <p:cNvSpPr txBox="1"/>
          <p:nvPr/>
        </p:nvSpPr>
        <p:spPr>
          <a:xfrm>
            <a:off x="151464" y="3332228"/>
            <a:ext cx="11786224" cy="3847207"/>
          </a:xfrm>
          <a:prstGeom prst="rect">
            <a:avLst/>
          </a:prstGeom>
          <a:noFill/>
        </p:spPr>
        <p:txBody>
          <a:bodyPr wrap="square" rtlCol="0">
            <a:spAutoFit/>
          </a:bodyPr>
          <a:lstStyle/>
          <a:p>
            <a:r>
              <a:rPr lang="en-US" altLang="en-US" sz="1600" dirty="0"/>
              <a:t>Before a cell divides, its nucleus divides.  Each chromosome is copied and each nucleus receives the same genetic material; genes, made of DNA found on chromosomes.  As each cell divides into two, the resulting </a:t>
            </a:r>
            <a:r>
              <a:rPr lang="en-US" altLang="en-US" sz="1600" dirty="0">
                <a:solidFill>
                  <a:srgbClr val="FFFF00"/>
                </a:solidFill>
              </a:rPr>
              <a:t>“daughter” cells are therefore exact copies of one another.</a:t>
            </a:r>
          </a:p>
          <a:p>
            <a:endParaRPr lang="en-US" altLang="en-US" dirty="0">
              <a:solidFill>
                <a:srgbClr val="FFFF00"/>
              </a:solidFill>
            </a:endParaRPr>
          </a:p>
          <a:p>
            <a:endParaRPr lang="en-US" altLang="en-US" dirty="0">
              <a:solidFill>
                <a:srgbClr val="FFFF00"/>
              </a:solidFill>
            </a:endParaRPr>
          </a:p>
          <a:p>
            <a:endParaRPr lang="en-US" altLang="en-US" dirty="0">
              <a:solidFill>
                <a:srgbClr val="FFFF00"/>
              </a:solidFill>
            </a:endParaRPr>
          </a:p>
          <a:p>
            <a:endParaRPr lang="en-US" altLang="en-US" dirty="0">
              <a:solidFill>
                <a:srgbClr val="FFFF00"/>
              </a:solidFill>
            </a:endParaRPr>
          </a:p>
          <a:p>
            <a:endParaRPr lang="en-US" altLang="en-US" sz="1200" dirty="0"/>
          </a:p>
          <a:p>
            <a:endParaRPr lang="en-US" altLang="en-US" sz="1200" dirty="0"/>
          </a:p>
          <a:p>
            <a:r>
              <a:rPr lang="en-US" altLang="en-US" sz="1600" dirty="0"/>
              <a:t>This process is responsible for the increase in number of cells which occurs during normal growth and development, and when tissues are replaced following injury. </a:t>
            </a:r>
            <a:r>
              <a:rPr lang="en-US" altLang="en-US" sz="1600" dirty="0">
                <a:solidFill>
                  <a:srgbClr val="FFFF00"/>
                </a:solidFill>
              </a:rPr>
              <a:t>Normal body cell division is also the basis for asexual reproduction</a:t>
            </a:r>
            <a:r>
              <a:rPr lang="en-US" altLang="en-US" sz="1600" dirty="0"/>
              <a:t>. Only one type of cell is involved, with no input from another individual. Because no new genetic material is introduced, there is no variation in the resulting offspring.   </a:t>
            </a:r>
            <a:r>
              <a:rPr lang="en-US" altLang="en-US" sz="1600" dirty="0">
                <a:solidFill>
                  <a:schemeClr val="accent6">
                    <a:lumMod val="60000"/>
                    <a:lumOff val="40000"/>
                  </a:schemeClr>
                </a:solidFill>
              </a:rPr>
              <a:t>Having no genetic variation can be very devastating to an organism or colony</a:t>
            </a:r>
            <a:r>
              <a:rPr lang="en-US" altLang="en-US" sz="1600" dirty="0"/>
              <a:t>.  </a:t>
            </a:r>
            <a:r>
              <a:rPr lang="en-US" altLang="en-US" sz="1600" dirty="0">
                <a:solidFill>
                  <a:schemeClr val="accent6">
                    <a:lumMod val="60000"/>
                    <a:lumOff val="40000"/>
                  </a:schemeClr>
                </a:solidFill>
              </a:rPr>
              <a:t>If the organism(s) lack the genetics to function in a changed or changing environment, they will all die</a:t>
            </a:r>
            <a:r>
              <a:rPr lang="en-US" altLang="en-US" sz="1600" dirty="0"/>
              <a:t>. Genetic variation increases a species probability of adapting and surviving change. </a:t>
            </a:r>
          </a:p>
          <a:p>
            <a:endParaRPr lang="en-US" altLang="en-US" dirty="0">
              <a:solidFill>
                <a:srgbClr val="FFFF00"/>
              </a:solidFill>
            </a:endParaRPr>
          </a:p>
          <a:p>
            <a:endParaRPr lang="en-US" dirty="0">
              <a:solidFill>
                <a:srgbClr val="FFFF00"/>
              </a:solidFill>
            </a:endParaRPr>
          </a:p>
        </p:txBody>
      </p:sp>
      <p:pic>
        <p:nvPicPr>
          <p:cNvPr id="1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55230" y="3930727"/>
            <a:ext cx="8915400" cy="1157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Arrow Connector 3"/>
          <p:cNvCxnSpPr/>
          <p:nvPr/>
        </p:nvCxnSpPr>
        <p:spPr>
          <a:xfrm>
            <a:off x="6866490" y="3859554"/>
            <a:ext cx="2445804" cy="35902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32942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9" name="Rectangle 5"/>
          <p:cNvSpPr>
            <a:spLocks noChangeArrowheads="1"/>
          </p:cNvSpPr>
          <p:nvPr/>
        </p:nvSpPr>
        <p:spPr bwMode="auto">
          <a:xfrm>
            <a:off x="8763001" y="5495925"/>
            <a:ext cx="184731" cy="369332"/>
          </a:xfrm>
          <a:prstGeom prst="rect">
            <a:avLst/>
          </a:prstGeom>
          <a:noFill/>
          <a:ln w="9525">
            <a:noFill/>
            <a:miter lim="800000"/>
            <a:headEnd/>
            <a:tailEnd/>
          </a:ln>
          <a:effectLst/>
        </p:spPr>
        <p:txBody>
          <a:bodyPr wrap="none">
            <a:spAutoFit/>
          </a:bodyPr>
          <a:lstStyle/>
          <a:p>
            <a:pPr>
              <a:defRPr/>
            </a:pPr>
            <a:endParaRPr lang="en-US" dirty="0">
              <a:effectLst>
                <a:outerShdw blurRad="38100" dist="38100" dir="2700000" algn="tl">
                  <a:srgbClr val="000000"/>
                </a:outerShdw>
              </a:effectLst>
            </a:endParaRPr>
          </a:p>
        </p:txBody>
      </p:sp>
      <p:sp>
        <p:nvSpPr>
          <p:cNvPr id="17412" name="Rectangle 5"/>
          <p:cNvSpPr>
            <a:spLocks noChangeArrowheads="1"/>
          </p:cNvSpPr>
          <p:nvPr/>
        </p:nvSpPr>
        <p:spPr bwMode="auto">
          <a:xfrm>
            <a:off x="1524000" y="5334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800" b="1">
                <a:solidFill>
                  <a:schemeClr val="tx1"/>
                </a:solidFill>
                <a:latin typeface="Candara" panose="020E0502030303020204" pitchFamily="34" charset="0"/>
              </a:defRPr>
            </a:lvl1pPr>
            <a:lvl2pPr marL="742950" indent="-285750">
              <a:defRPr sz="2800" b="1">
                <a:solidFill>
                  <a:schemeClr val="tx1"/>
                </a:solidFill>
                <a:latin typeface="Candara" panose="020E0502030303020204" pitchFamily="34" charset="0"/>
              </a:defRPr>
            </a:lvl2pPr>
            <a:lvl3pPr marL="1143000" indent="-228600">
              <a:defRPr sz="2800" b="1">
                <a:solidFill>
                  <a:schemeClr val="tx1"/>
                </a:solidFill>
                <a:latin typeface="Candara" panose="020E0502030303020204" pitchFamily="34" charset="0"/>
              </a:defRPr>
            </a:lvl3pPr>
            <a:lvl4pPr marL="1600200" indent="-228600">
              <a:defRPr sz="2800" b="1">
                <a:solidFill>
                  <a:schemeClr val="tx1"/>
                </a:solidFill>
                <a:latin typeface="Candara" panose="020E0502030303020204" pitchFamily="34" charset="0"/>
              </a:defRPr>
            </a:lvl4pPr>
            <a:lvl5pPr marL="2057400" indent="-228600">
              <a:defRPr sz="2800" b="1">
                <a:solidFill>
                  <a:schemeClr val="tx1"/>
                </a:solidFill>
                <a:latin typeface="Candara" panose="020E0502030303020204" pitchFamily="34" charset="0"/>
              </a:defRPr>
            </a:lvl5pPr>
            <a:lvl6pPr marL="2514600" indent="-228600" eaLnBrk="0" fontAlgn="base" hangingPunct="0">
              <a:spcBef>
                <a:spcPct val="0"/>
              </a:spcBef>
              <a:spcAft>
                <a:spcPct val="0"/>
              </a:spcAft>
              <a:defRPr sz="2800" b="1">
                <a:solidFill>
                  <a:schemeClr val="tx1"/>
                </a:solidFill>
                <a:latin typeface="Candara" panose="020E0502030303020204" pitchFamily="34" charset="0"/>
              </a:defRPr>
            </a:lvl6pPr>
            <a:lvl7pPr marL="2971800" indent="-228600" eaLnBrk="0" fontAlgn="base" hangingPunct="0">
              <a:spcBef>
                <a:spcPct val="0"/>
              </a:spcBef>
              <a:spcAft>
                <a:spcPct val="0"/>
              </a:spcAft>
              <a:defRPr sz="2800" b="1">
                <a:solidFill>
                  <a:schemeClr val="tx1"/>
                </a:solidFill>
                <a:latin typeface="Candara" panose="020E0502030303020204" pitchFamily="34" charset="0"/>
              </a:defRPr>
            </a:lvl7pPr>
            <a:lvl8pPr marL="3429000" indent="-228600" eaLnBrk="0" fontAlgn="base" hangingPunct="0">
              <a:spcBef>
                <a:spcPct val="0"/>
              </a:spcBef>
              <a:spcAft>
                <a:spcPct val="0"/>
              </a:spcAft>
              <a:defRPr sz="2800" b="1">
                <a:solidFill>
                  <a:schemeClr val="tx1"/>
                </a:solidFill>
                <a:latin typeface="Candara" panose="020E0502030303020204" pitchFamily="34" charset="0"/>
              </a:defRPr>
            </a:lvl8pPr>
            <a:lvl9pPr marL="3886200" indent="-228600" eaLnBrk="0" fontAlgn="base" hangingPunct="0">
              <a:spcBef>
                <a:spcPct val="0"/>
              </a:spcBef>
              <a:spcAft>
                <a:spcPct val="0"/>
              </a:spcAft>
              <a:defRPr sz="2800" b="1">
                <a:solidFill>
                  <a:schemeClr val="tx1"/>
                </a:solidFill>
                <a:latin typeface="Candara" panose="020E0502030303020204" pitchFamily="34" charset="0"/>
              </a:defRPr>
            </a:lvl9pPr>
          </a:lstStyle>
          <a:p>
            <a:endParaRPr lang="en-US" altLang="en-US"/>
          </a:p>
        </p:txBody>
      </p:sp>
      <p:sp>
        <p:nvSpPr>
          <p:cNvPr id="17413" name="Rectangle 6"/>
          <p:cNvSpPr>
            <a:spLocks noChangeArrowheads="1"/>
          </p:cNvSpPr>
          <p:nvPr/>
        </p:nvSpPr>
        <p:spPr bwMode="auto">
          <a:xfrm>
            <a:off x="1524000" y="2098045"/>
            <a:ext cx="312906"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800" b="1">
                <a:solidFill>
                  <a:schemeClr val="tx1"/>
                </a:solidFill>
                <a:latin typeface="Candara" panose="020E0502030303020204" pitchFamily="34" charset="0"/>
              </a:defRPr>
            </a:lvl1pPr>
            <a:lvl2pPr marL="742950" indent="-285750">
              <a:defRPr sz="2800" b="1">
                <a:solidFill>
                  <a:schemeClr val="tx1"/>
                </a:solidFill>
                <a:latin typeface="Candara" panose="020E0502030303020204" pitchFamily="34" charset="0"/>
              </a:defRPr>
            </a:lvl2pPr>
            <a:lvl3pPr marL="1143000" indent="-228600">
              <a:defRPr sz="2800" b="1">
                <a:solidFill>
                  <a:schemeClr val="tx1"/>
                </a:solidFill>
                <a:latin typeface="Candara" panose="020E0502030303020204" pitchFamily="34" charset="0"/>
              </a:defRPr>
            </a:lvl3pPr>
            <a:lvl4pPr marL="1600200" indent="-228600">
              <a:defRPr sz="2800" b="1">
                <a:solidFill>
                  <a:schemeClr val="tx1"/>
                </a:solidFill>
                <a:latin typeface="Candara" panose="020E0502030303020204" pitchFamily="34" charset="0"/>
              </a:defRPr>
            </a:lvl4pPr>
            <a:lvl5pPr marL="2057400" indent="-228600">
              <a:defRPr sz="2800" b="1">
                <a:solidFill>
                  <a:schemeClr val="tx1"/>
                </a:solidFill>
                <a:latin typeface="Candara" panose="020E0502030303020204" pitchFamily="34" charset="0"/>
              </a:defRPr>
            </a:lvl5pPr>
            <a:lvl6pPr marL="2514600" indent="-228600" eaLnBrk="0" fontAlgn="base" hangingPunct="0">
              <a:spcBef>
                <a:spcPct val="0"/>
              </a:spcBef>
              <a:spcAft>
                <a:spcPct val="0"/>
              </a:spcAft>
              <a:defRPr sz="2800" b="1">
                <a:solidFill>
                  <a:schemeClr val="tx1"/>
                </a:solidFill>
                <a:latin typeface="Candara" panose="020E0502030303020204" pitchFamily="34" charset="0"/>
              </a:defRPr>
            </a:lvl6pPr>
            <a:lvl7pPr marL="2971800" indent="-228600" eaLnBrk="0" fontAlgn="base" hangingPunct="0">
              <a:spcBef>
                <a:spcPct val="0"/>
              </a:spcBef>
              <a:spcAft>
                <a:spcPct val="0"/>
              </a:spcAft>
              <a:defRPr sz="2800" b="1">
                <a:solidFill>
                  <a:schemeClr val="tx1"/>
                </a:solidFill>
                <a:latin typeface="Candara" panose="020E0502030303020204" pitchFamily="34" charset="0"/>
              </a:defRPr>
            </a:lvl7pPr>
            <a:lvl8pPr marL="3429000" indent="-228600" eaLnBrk="0" fontAlgn="base" hangingPunct="0">
              <a:spcBef>
                <a:spcPct val="0"/>
              </a:spcBef>
              <a:spcAft>
                <a:spcPct val="0"/>
              </a:spcAft>
              <a:defRPr sz="2800" b="1">
                <a:solidFill>
                  <a:schemeClr val="tx1"/>
                </a:solidFill>
                <a:latin typeface="Candara" panose="020E0502030303020204" pitchFamily="34" charset="0"/>
              </a:defRPr>
            </a:lvl8pPr>
            <a:lvl9pPr marL="3886200" indent="-228600" eaLnBrk="0" fontAlgn="base" hangingPunct="0">
              <a:spcBef>
                <a:spcPct val="0"/>
              </a:spcBef>
              <a:spcAft>
                <a:spcPct val="0"/>
              </a:spcAft>
              <a:defRPr sz="2800" b="1">
                <a:solidFill>
                  <a:schemeClr val="tx1"/>
                </a:solidFill>
                <a:latin typeface="Candara" panose="020E0502030303020204" pitchFamily="34" charset="0"/>
              </a:defRPr>
            </a:lvl9pPr>
          </a:lstStyle>
          <a:p>
            <a:r>
              <a:rPr lang="en-US" altLang="en-US" sz="1100">
                <a:latin typeface="Calibri" panose="020F0502020204030204" pitchFamily="34" charset="0"/>
                <a:ea typeface="Calibri" panose="020F0502020204030204" pitchFamily="34" charset="0"/>
                <a:cs typeface="Times New Roman" panose="02020603050405020304" pitchFamily="18" charset="0"/>
              </a:rPr>
              <a:t>    </a:t>
            </a:r>
            <a:endParaRPr lang="en-US" altLang="en-US">
              <a:ea typeface="Calibri" panose="020F0502020204030204" pitchFamily="34" charset="0"/>
              <a:cs typeface="Times New Roman" panose="02020603050405020304" pitchFamily="18" charset="0"/>
            </a:endParaRPr>
          </a:p>
        </p:txBody>
      </p:sp>
      <p:sp>
        <p:nvSpPr>
          <p:cNvPr id="17414" name="Rectangle 8"/>
          <p:cNvSpPr>
            <a:spLocks noChangeArrowheads="1"/>
          </p:cNvSpPr>
          <p:nvPr/>
        </p:nvSpPr>
        <p:spPr bwMode="auto">
          <a:xfrm>
            <a:off x="0" y="0"/>
            <a:ext cx="12319155" cy="7848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b="1">
                <a:solidFill>
                  <a:schemeClr val="tx1"/>
                </a:solidFill>
                <a:latin typeface="Candara" panose="020E0502030303020204" pitchFamily="34" charset="0"/>
              </a:defRPr>
            </a:lvl1pPr>
            <a:lvl2pPr marL="742950" indent="-285750">
              <a:defRPr sz="2800" b="1">
                <a:solidFill>
                  <a:schemeClr val="tx1"/>
                </a:solidFill>
                <a:latin typeface="Candara" panose="020E0502030303020204" pitchFamily="34" charset="0"/>
              </a:defRPr>
            </a:lvl2pPr>
            <a:lvl3pPr marL="1143000" indent="-228600">
              <a:defRPr sz="2800" b="1">
                <a:solidFill>
                  <a:schemeClr val="tx1"/>
                </a:solidFill>
                <a:latin typeface="Candara" panose="020E0502030303020204" pitchFamily="34" charset="0"/>
              </a:defRPr>
            </a:lvl3pPr>
            <a:lvl4pPr marL="1600200" indent="-228600">
              <a:defRPr sz="2800" b="1">
                <a:solidFill>
                  <a:schemeClr val="tx1"/>
                </a:solidFill>
                <a:latin typeface="Candara" panose="020E0502030303020204" pitchFamily="34" charset="0"/>
              </a:defRPr>
            </a:lvl4pPr>
            <a:lvl5pPr marL="2057400" indent="-228600">
              <a:defRPr sz="2800" b="1">
                <a:solidFill>
                  <a:schemeClr val="tx1"/>
                </a:solidFill>
                <a:latin typeface="Candara" panose="020E0502030303020204" pitchFamily="34" charset="0"/>
              </a:defRPr>
            </a:lvl5pPr>
            <a:lvl6pPr marL="2514600" indent="-228600" eaLnBrk="0" fontAlgn="base" hangingPunct="0">
              <a:spcBef>
                <a:spcPct val="0"/>
              </a:spcBef>
              <a:spcAft>
                <a:spcPct val="0"/>
              </a:spcAft>
              <a:defRPr sz="2800" b="1">
                <a:solidFill>
                  <a:schemeClr val="tx1"/>
                </a:solidFill>
                <a:latin typeface="Candara" panose="020E0502030303020204" pitchFamily="34" charset="0"/>
              </a:defRPr>
            </a:lvl6pPr>
            <a:lvl7pPr marL="2971800" indent="-228600" eaLnBrk="0" fontAlgn="base" hangingPunct="0">
              <a:spcBef>
                <a:spcPct val="0"/>
              </a:spcBef>
              <a:spcAft>
                <a:spcPct val="0"/>
              </a:spcAft>
              <a:defRPr sz="2800" b="1">
                <a:solidFill>
                  <a:schemeClr val="tx1"/>
                </a:solidFill>
                <a:latin typeface="Candara" panose="020E0502030303020204" pitchFamily="34" charset="0"/>
              </a:defRPr>
            </a:lvl7pPr>
            <a:lvl8pPr marL="3429000" indent="-228600" eaLnBrk="0" fontAlgn="base" hangingPunct="0">
              <a:spcBef>
                <a:spcPct val="0"/>
              </a:spcBef>
              <a:spcAft>
                <a:spcPct val="0"/>
              </a:spcAft>
              <a:defRPr sz="2800" b="1">
                <a:solidFill>
                  <a:schemeClr val="tx1"/>
                </a:solidFill>
                <a:latin typeface="Candara" panose="020E0502030303020204" pitchFamily="34" charset="0"/>
              </a:defRPr>
            </a:lvl8pPr>
            <a:lvl9pPr marL="3886200" indent="-228600" eaLnBrk="0" fontAlgn="base" hangingPunct="0">
              <a:spcBef>
                <a:spcPct val="0"/>
              </a:spcBef>
              <a:spcAft>
                <a:spcPct val="0"/>
              </a:spcAft>
              <a:defRPr sz="2800" b="1">
                <a:solidFill>
                  <a:schemeClr val="tx1"/>
                </a:solidFill>
                <a:latin typeface="Candara" panose="020E0502030303020204" pitchFamily="34" charset="0"/>
              </a:defRPr>
            </a:lvl9pPr>
          </a:lstStyle>
          <a:p>
            <a:pPr marL="742950" indent="-742950" algn="ctr">
              <a:buAutoNum type="arabicPeriod" startAt="7"/>
            </a:pPr>
            <a:r>
              <a:rPr lang="en-US" altLang="en-US" sz="4000" dirty="0"/>
              <a:t>What are the advantages and disadvantages of asexual reproduction?</a:t>
            </a:r>
          </a:p>
          <a:p>
            <a:pPr algn="ctr"/>
            <a:endParaRPr lang="en-US" altLang="en-US" sz="3200" i="1" dirty="0"/>
          </a:p>
          <a:p>
            <a:pPr algn="ctr"/>
            <a:r>
              <a:rPr lang="en-US" altLang="en-US" sz="3200" i="1" u="sng" dirty="0">
                <a:solidFill>
                  <a:srgbClr val="FFFF00"/>
                </a:solidFill>
              </a:rPr>
              <a:t>Advantages to Asexual Reproduction:</a:t>
            </a:r>
          </a:p>
          <a:p>
            <a:pPr marL="571500" indent="-571500" algn="ctr">
              <a:buFontTx/>
              <a:buChar char="-"/>
            </a:pPr>
            <a:r>
              <a:rPr lang="en-US" altLang="en-US" sz="3200" dirty="0">
                <a:solidFill>
                  <a:srgbClr val="FFFF00"/>
                </a:solidFill>
              </a:rPr>
              <a:t>Less energy required</a:t>
            </a:r>
          </a:p>
          <a:p>
            <a:pPr marL="571500" indent="-571500" algn="ctr">
              <a:buFontTx/>
              <a:buChar char="-"/>
            </a:pPr>
            <a:r>
              <a:rPr lang="en-US" altLang="en-US" sz="3200" dirty="0">
                <a:solidFill>
                  <a:srgbClr val="FFFF00"/>
                </a:solidFill>
              </a:rPr>
              <a:t>No trouble finding a mate</a:t>
            </a:r>
          </a:p>
          <a:p>
            <a:pPr marL="571500" indent="-571500" algn="ctr">
              <a:buFontTx/>
              <a:buChar char="-"/>
            </a:pPr>
            <a:r>
              <a:rPr lang="en-US" altLang="en-US" sz="3200" dirty="0">
                <a:solidFill>
                  <a:srgbClr val="FFFF00"/>
                </a:solidFill>
              </a:rPr>
              <a:t>A single individual can produce offspring in a short period of time</a:t>
            </a:r>
          </a:p>
          <a:p>
            <a:pPr marL="571500" indent="-571500" algn="ctr">
              <a:buFontTx/>
              <a:buChar char="-"/>
            </a:pPr>
            <a:endParaRPr lang="en-US" altLang="en-US" sz="3200" dirty="0">
              <a:solidFill>
                <a:srgbClr val="FFFF00"/>
              </a:solidFill>
            </a:endParaRPr>
          </a:p>
          <a:p>
            <a:pPr algn="ctr"/>
            <a:r>
              <a:rPr lang="en-US" altLang="en-US" sz="3200" i="1" u="sng" dirty="0">
                <a:solidFill>
                  <a:schemeClr val="accent6">
                    <a:lumMod val="40000"/>
                    <a:lumOff val="60000"/>
                  </a:schemeClr>
                </a:solidFill>
              </a:rPr>
              <a:t>Disadvantages to Asexual Reproduction:</a:t>
            </a:r>
          </a:p>
          <a:p>
            <a:pPr algn="ctr"/>
            <a:r>
              <a:rPr lang="en-US" altLang="en-US" sz="3200" dirty="0">
                <a:solidFill>
                  <a:schemeClr val="accent6">
                    <a:lumMod val="40000"/>
                    <a:lumOff val="60000"/>
                  </a:schemeClr>
                </a:solidFill>
              </a:rPr>
              <a:t>- No genetic variation, means the organism(s) cannot adapt to change or changes in the environment</a:t>
            </a:r>
          </a:p>
          <a:p>
            <a:pPr algn="ctr"/>
            <a:endParaRPr lang="en-US" altLang="en-US" sz="4000" dirty="0">
              <a:solidFill>
                <a:schemeClr val="accent6">
                  <a:lumMod val="40000"/>
                  <a:lumOff val="60000"/>
                </a:schemeClr>
              </a:solidFill>
            </a:endParaRPr>
          </a:p>
          <a:p>
            <a:pPr algn="ctr"/>
            <a:endParaRPr lang="en-US" altLang="en-US" sz="4000" dirty="0">
              <a:solidFill>
                <a:srgbClr val="FFFF00"/>
              </a:solidFill>
            </a:endParaRPr>
          </a:p>
          <a:p>
            <a:endParaRPr lang="en-US" altLang="en-US" dirty="0"/>
          </a:p>
          <a:p>
            <a:endParaRPr lang="en-US" altLang="en-US" dirty="0"/>
          </a:p>
        </p:txBody>
      </p:sp>
    </p:spTree>
    <p:extLst>
      <p:ext uri="{BB962C8B-B14F-4D97-AF65-F5344CB8AC3E}">
        <p14:creationId xmlns:p14="http://schemas.microsoft.com/office/powerpoint/2010/main" val="3175712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9" name="Rectangle 5"/>
          <p:cNvSpPr>
            <a:spLocks noChangeArrowheads="1"/>
          </p:cNvSpPr>
          <p:nvPr/>
        </p:nvSpPr>
        <p:spPr bwMode="auto">
          <a:xfrm>
            <a:off x="8763001" y="5495925"/>
            <a:ext cx="184731" cy="369332"/>
          </a:xfrm>
          <a:prstGeom prst="rect">
            <a:avLst/>
          </a:prstGeom>
          <a:noFill/>
          <a:ln w="9525">
            <a:noFill/>
            <a:miter lim="800000"/>
            <a:headEnd/>
            <a:tailEnd/>
          </a:ln>
          <a:effectLst/>
        </p:spPr>
        <p:txBody>
          <a:bodyPr wrap="none">
            <a:spAutoFit/>
          </a:bodyPr>
          <a:lstStyle/>
          <a:p>
            <a:pPr>
              <a:defRPr/>
            </a:pPr>
            <a:endParaRPr lang="en-US" dirty="0">
              <a:effectLst>
                <a:outerShdw blurRad="38100" dist="38100" dir="2700000" algn="tl">
                  <a:srgbClr val="000000"/>
                </a:outerShdw>
              </a:effectLst>
            </a:endParaRPr>
          </a:p>
        </p:txBody>
      </p:sp>
      <p:sp>
        <p:nvSpPr>
          <p:cNvPr id="19459" name="Rectangle 4"/>
          <p:cNvSpPr>
            <a:spLocks noChangeArrowheads="1"/>
          </p:cNvSpPr>
          <p:nvPr/>
        </p:nvSpPr>
        <p:spPr bwMode="auto">
          <a:xfrm>
            <a:off x="1524000" y="-201613"/>
            <a:ext cx="9144000" cy="708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800" b="1">
                <a:solidFill>
                  <a:schemeClr val="tx1"/>
                </a:solidFill>
                <a:latin typeface="Candara" panose="020E0502030303020204" pitchFamily="34" charset="0"/>
              </a:defRPr>
            </a:lvl1pPr>
            <a:lvl2pPr marL="742950" indent="-285750">
              <a:defRPr sz="2800" b="1">
                <a:solidFill>
                  <a:schemeClr val="tx1"/>
                </a:solidFill>
                <a:latin typeface="Candara" panose="020E0502030303020204" pitchFamily="34" charset="0"/>
              </a:defRPr>
            </a:lvl2pPr>
            <a:lvl3pPr marL="1143000" indent="-228600">
              <a:defRPr sz="2800" b="1">
                <a:solidFill>
                  <a:schemeClr val="tx1"/>
                </a:solidFill>
                <a:latin typeface="Candara" panose="020E0502030303020204" pitchFamily="34" charset="0"/>
              </a:defRPr>
            </a:lvl3pPr>
            <a:lvl4pPr marL="1600200" indent="-228600">
              <a:defRPr sz="2800" b="1">
                <a:solidFill>
                  <a:schemeClr val="tx1"/>
                </a:solidFill>
                <a:latin typeface="Candara" panose="020E0502030303020204" pitchFamily="34" charset="0"/>
              </a:defRPr>
            </a:lvl4pPr>
            <a:lvl5pPr marL="2057400" indent="-228600">
              <a:defRPr sz="2800" b="1">
                <a:solidFill>
                  <a:schemeClr val="tx1"/>
                </a:solidFill>
                <a:latin typeface="Candara" panose="020E0502030303020204" pitchFamily="34" charset="0"/>
              </a:defRPr>
            </a:lvl5pPr>
            <a:lvl6pPr marL="2514600" indent="-228600" eaLnBrk="0" fontAlgn="base" hangingPunct="0">
              <a:spcBef>
                <a:spcPct val="0"/>
              </a:spcBef>
              <a:spcAft>
                <a:spcPct val="0"/>
              </a:spcAft>
              <a:defRPr sz="2800" b="1">
                <a:solidFill>
                  <a:schemeClr val="tx1"/>
                </a:solidFill>
                <a:latin typeface="Candara" panose="020E0502030303020204" pitchFamily="34" charset="0"/>
              </a:defRPr>
            </a:lvl6pPr>
            <a:lvl7pPr marL="2971800" indent="-228600" eaLnBrk="0" fontAlgn="base" hangingPunct="0">
              <a:spcBef>
                <a:spcPct val="0"/>
              </a:spcBef>
              <a:spcAft>
                <a:spcPct val="0"/>
              </a:spcAft>
              <a:defRPr sz="2800" b="1">
                <a:solidFill>
                  <a:schemeClr val="tx1"/>
                </a:solidFill>
                <a:latin typeface="Candara" panose="020E0502030303020204" pitchFamily="34" charset="0"/>
              </a:defRPr>
            </a:lvl7pPr>
            <a:lvl8pPr marL="3429000" indent="-228600" eaLnBrk="0" fontAlgn="base" hangingPunct="0">
              <a:spcBef>
                <a:spcPct val="0"/>
              </a:spcBef>
              <a:spcAft>
                <a:spcPct val="0"/>
              </a:spcAft>
              <a:defRPr sz="2800" b="1">
                <a:solidFill>
                  <a:schemeClr val="tx1"/>
                </a:solidFill>
                <a:latin typeface="Candara" panose="020E0502030303020204" pitchFamily="34" charset="0"/>
              </a:defRPr>
            </a:lvl8pPr>
            <a:lvl9pPr marL="3886200" indent="-228600" eaLnBrk="0" fontAlgn="base" hangingPunct="0">
              <a:spcBef>
                <a:spcPct val="0"/>
              </a:spcBef>
              <a:spcAft>
                <a:spcPct val="0"/>
              </a:spcAft>
              <a:defRPr sz="2800" b="1">
                <a:solidFill>
                  <a:schemeClr val="tx1"/>
                </a:solidFill>
                <a:latin typeface="Candara" panose="020E0502030303020204" pitchFamily="34" charset="0"/>
              </a:defRPr>
            </a:lvl9pPr>
          </a:lstStyle>
          <a:p>
            <a:r>
              <a:rPr lang="en-US" altLang="en-US" sz="1200" u="sng">
                <a:latin typeface="Arial" panose="020B0604020202020204" pitchFamily="34" charset="0"/>
                <a:ea typeface="Calibri" panose="020F0502020204030204" pitchFamily="34" charset="0"/>
                <a:cs typeface="Arial" panose="020B0604020202020204" pitchFamily="34" charset="0"/>
              </a:rPr>
              <a:t>TEKS 7.14B</a:t>
            </a:r>
            <a:r>
              <a:rPr lang="en-US" altLang="en-US" sz="1200">
                <a:latin typeface="Arial" panose="020B0604020202020204" pitchFamily="34" charset="0"/>
                <a:ea typeface="Calibri" panose="020F0502020204030204" pitchFamily="34" charset="0"/>
                <a:cs typeface="Arial" panose="020B0604020202020204" pitchFamily="34" charset="0"/>
              </a:rPr>
              <a:t>		Asexual Reproduction</a:t>
            </a:r>
            <a:endParaRPr lang="en-US" altLang="en-US" sz="800">
              <a:ea typeface="Calibri" panose="020F0502020204030204" pitchFamily="34" charset="0"/>
              <a:cs typeface="Arial" panose="020B0604020202020204" pitchFamily="34" charset="0"/>
            </a:endParaRPr>
          </a:p>
          <a:p>
            <a:endParaRPr lang="en-US" altLang="en-US">
              <a:ea typeface="Calibri" panose="020F0502020204030204" pitchFamily="34" charset="0"/>
              <a:cs typeface="Arial" panose="020B0604020202020204" pitchFamily="34" charset="0"/>
            </a:endParaRPr>
          </a:p>
        </p:txBody>
      </p:sp>
      <p:sp>
        <p:nvSpPr>
          <p:cNvPr id="19460" name="Rectangle 5"/>
          <p:cNvSpPr>
            <a:spLocks noChangeArrowheads="1"/>
          </p:cNvSpPr>
          <p:nvPr/>
        </p:nvSpPr>
        <p:spPr bwMode="auto">
          <a:xfrm>
            <a:off x="1524000" y="5334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800" b="1">
                <a:solidFill>
                  <a:schemeClr val="tx1"/>
                </a:solidFill>
                <a:latin typeface="Candara" panose="020E0502030303020204" pitchFamily="34" charset="0"/>
              </a:defRPr>
            </a:lvl1pPr>
            <a:lvl2pPr marL="742950" indent="-285750">
              <a:defRPr sz="2800" b="1">
                <a:solidFill>
                  <a:schemeClr val="tx1"/>
                </a:solidFill>
                <a:latin typeface="Candara" panose="020E0502030303020204" pitchFamily="34" charset="0"/>
              </a:defRPr>
            </a:lvl2pPr>
            <a:lvl3pPr marL="1143000" indent="-228600">
              <a:defRPr sz="2800" b="1">
                <a:solidFill>
                  <a:schemeClr val="tx1"/>
                </a:solidFill>
                <a:latin typeface="Candara" panose="020E0502030303020204" pitchFamily="34" charset="0"/>
              </a:defRPr>
            </a:lvl3pPr>
            <a:lvl4pPr marL="1600200" indent="-228600">
              <a:defRPr sz="2800" b="1">
                <a:solidFill>
                  <a:schemeClr val="tx1"/>
                </a:solidFill>
                <a:latin typeface="Candara" panose="020E0502030303020204" pitchFamily="34" charset="0"/>
              </a:defRPr>
            </a:lvl4pPr>
            <a:lvl5pPr marL="2057400" indent="-228600">
              <a:defRPr sz="2800" b="1">
                <a:solidFill>
                  <a:schemeClr val="tx1"/>
                </a:solidFill>
                <a:latin typeface="Candara" panose="020E0502030303020204" pitchFamily="34" charset="0"/>
              </a:defRPr>
            </a:lvl5pPr>
            <a:lvl6pPr marL="2514600" indent="-228600" eaLnBrk="0" fontAlgn="base" hangingPunct="0">
              <a:spcBef>
                <a:spcPct val="0"/>
              </a:spcBef>
              <a:spcAft>
                <a:spcPct val="0"/>
              </a:spcAft>
              <a:defRPr sz="2800" b="1">
                <a:solidFill>
                  <a:schemeClr val="tx1"/>
                </a:solidFill>
                <a:latin typeface="Candara" panose="020E0502030303020204" pitchFamily="34" charset="0"/>
              </a:defRPr>
            </a:lvl6pPr>
            <a:lvl7pPr marL="2971800" indent="-228600" eaLnBrk="0" fontAlgn="base" hangingPunct="0">
              <a:spcBef>
                <a:spcPct val="0"/>
              </a:spcBef>
              <a:spcAft>
                <a:spcPct val="0"/>
              </a:spcAft>
              <a:defRPr sz="2800" b="1">
                <a:solidFill>
                  <a:schemeClr val="tx1"/>
                </a:solidFill>
                <a:latin typeface="Candara" panose="020E0502030303020204" pitchFamily="34" charset="0"/>
              </a:defRPr>
            </a:lvl7pPr>
            <a:lvl8pPr marL="3429000" indent="-228600" eaLnBrk="0" fontAlgn="base" hangingPunct="0">
              <a:spcBef>
                <a:spcPct val="0"/>
              </a:spcBef>
              <a:spcAft>
                <a:spcPct val="0"/>
              </a:spcAft>
              <a:defRPr sz="2800" b="1">
                <a:solidFill>
                  <a:schemeClr val="tx1"/>
                </a:solidFill>
                <a:latin typeface="Candara" panose="020E0502030303020204" pitchFamily="34" charset="0"/>
              </a:defRPr>
            </a:lvl8pPr>
            <a:lvl9pPr marL="3886200" indent="-228600" eaLnBrk="0" fontAlgn="base" hangingPunct="0">
              <a:spcBef>
                <a:spcPct val="0"/>
              </a:spcBef>
              <a:spcAft>
                <a:spcPct val="0"/>
              </a:spcAft>
              <a:defRPr sz="2800" b="1">
                <a:solidFill>
                  <a:schemeClr val="tx1"/>
                </a:solidFill>
                <a:latin typeface="Candara" panose="020E0502030303020204" pitchFamily="34" charset="0"/>
              </a:defRPr>
            </a:lvl9pPr>
          </a:lstStyle>
          <a:p>
            <a:endParaRPr lang="en-US" altLang="en-US"/>
          </a:p>
        </p:txBody>
      </p:sp>
      <p:sp>
        <p:nvSpPr>
          <p:cNvPr id="19461" name="Rectangle 6"/>
          <p:cNvSpPr>
            <a:spLocks noChangeArrowheads="1"/>
          </p:cNvSpPr>
          <p:nvPr/>
        </p:nvSpPr>
        <p:spPr bwMode="auto">
          <a:xfrm>
            <a:off x="1524000" y="2098045"/>
            <a:ext cx="312906"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800" b="1">
                <a:solidFill>
                  <a:schemeClr val="tx1"/>
                </a:solidFill>
                <a:latin typeface="Candara" panose="020E0502030303020204" pitchFamily="34" charset="0"/>
              </a:defRPr>
            </a:lvl1pPr>
            <a:lvl2pPr marL="742950" indent="-285750">
              <a:defRPr sz="2800" b="1">
                <a:solidFill>
                  <a:schemeClr val="tx1"/>
                </a:solidFill>
                <a:latin typeface="Candara" panose="020E0502030303020204" pitchFamily="34" charset="0"/>
              </a:defRPr>
            </a:lvl2pPr>
            <a:lvl3pPr marL="1143000" indent="-228600">
              <a:defRPr sz="2800" b="1">
                <a:solidFill>
                  <a:schemeClr val="tx1"/>
                </a:solidFill>
                <a:latin typeface="Candara" panose="020E0502030303020204" pitchFamily="34" charset="0"/>
              </a:defRPr>
            </a:lvl3pPr>
            <a:lvl4pPr marL="1600200" indent="-228600">
              <a:defRPr sz="2800" b="1">
                <a:solidFill>
                  <a:schemeClr val="tx1"/>
                </a:solidFill>
                <a:latin typeface="Candara" panose="020E0502030303020204" pitchFamily="34" charset="0"/>
              </a:defRPr>
            </a:lvl4pPr>
            <a:lvl5pPr marL="2057400" indent="-228600">
              <a:defRPr sz="2800" b="1">
                <a:solidFill>
                  <a:schemeClr val="tx1"/>
                </a:solidFill>
                <a:latin typeface="Candara" panose="020E0502030303020204" pitchFamily="34" charset="0"/>
              </a:defRPr>
            </a:lvl5pPr>
            <a:lvl6pPr marL="2514600" indent="-228600" eaLnBrk="0" fontAlgn="base" hangingPunct="0">
              <a:spcBef>
                <a:spcPct val="0"/>
              </a:spcBef>
              <a:spcAft>
                <a:spcPct val="0"/>
              </a:spcAft>
              <a:defRPr sz="2800" b="1">
                <a:solidFill>
                  <a:schemeClr val="tx1"/>
                </a:solidFill>
                <a:latin typeface="Candara" panose="020E0502030303020204" pitchFamily="34" charset="0"/>
              </a:defRPr>
            </a:lvl6pPr>
            <a:lvl7pPr marL="2971800" indent="-228600" eaLnBrk="0" fontAlgn="base" hangingPunct="0">
              <a:spcBef>
                <a:spcPct val="0"/>
              </a:spcBef>
              <a:spcAft>
                <a:spcPct val="0"/>
              </a:spcAft>
              <a:defRPr sz="2800" b="1">
                <a:solidFill>
                  <a:schemeClr val="tx1"/>
                </a:solidFill>
                <a:latin typeface="Candara" panose="020E0502030303020204" pitchFamily="34" charset="0"/>
              </a:defRPr>
            </a:lvl7pPr>
            <a:lvl8pPr marL="3429000" indent="-228600" eaLnBrk="0" fontAlgn="base" hangingPunct="0">
              <a:spcBef>
                <a:spcPct val="0"/>
              </a:spcBef>
              <a:spcAft>
                <a:spcPct val="0"/>
              </a:spcAft>
              <a:defRPr sz="2800" b="1">
                <a:solidFill>
                  <a:schemeClr val="tx1"/>
                </a:solidFill>
                <a:latin typeface="Candara" panose="020E0502030303020204" pitchFamily="34" charset="0"/>
              </a:defRPr>
            </a:lvl8pPr>
            <a:lvl9pPr marL="3886200" indent="-228600" eaLnBrk="0" fontAlgn="base" hangingPunct="0">
              <a:spcBef>
                <a:spcPct val="0"/>
              </a:spcBef>
              <a:spcAft>
                <a:spcPct val="0"/>
              </a:spcAft>
              <a:defRPr sz="2800" b="1">
                <a:solidFill>
                  <a:schemeClr val="tx1"/>
                </a:solidFill>
                <a:latin typeface="Candara" panose="020E0502030303020204" pitchFamily="34" charset="0"/>
              </a:defRPr>
            </a:lvl9pPr>
          </a:lstStyle>
          <a:p>
            <a:r>
              <a:rPr lang="en-US" altLang="en-US" sz="1100">
                <a:latin typeface="Calibri" panose="020F0502020204030204" pitchFamily="34" charset="0"/>
                <a:ea typeface="Calibri" panose="020F0502020204030204" pitchFamily="34" charset="0"/>
                <a:cs typeface="Times New Roman" panose="02020603050405020304" pitchFamily="18" charset="0"/>
              </a:rPr>
              <a:t>    </a:t>
            </a:r>
            <a:endParaRPr lang="en-US" altLang="en-US">
              <a:ea typeface="Calibri" panose="020F0502020204030204" pitchFamily="34" charset="0"/>
              <a:cs typeface="Times New Roman" panose="02020603050405020304" pitchFamily="18" charset="0"/>
            </a:endParaRPr>
          </a:p>
        </p:txBody>
      </p:sp>
      <p:sp>
        <p:nvSpPr>
          <p:cNvPr id="19462" name="Rectangle 8"/>
          <p:cNvSpPr>
            <a:spLocks noChangeArrowheads="1"/>
          </p:cNvSpPr>
          <p:nvPr/>
        </p:nvSpPr>
        <p:spPr bwMode="auto">
          <a:xfrm>
            <a:off x="56098" y="-33338"/>
            <a:ext cx="12184519" cy="738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b="1">
                <a:solidFill>
                  <a:schemeClr val="tx1"/>
                </a:solidFill>
                <a:latin typeface="Candara" panose="020E0502030303020204" pitchFamily="34" charset="0"/>
              </a:defRPr>
            </a:lvl1pPr>
            <a:lvl2pPr marL="742950" indent="-285750">
              <a:defRPr sz="2800" b="1">
                <a:solidFill>
                  <a:schemeClr val="tx1"/>
                </a:solidFill>
                <a:latin typeface="Candara" panose="020E0502030303020204" pitchFamily="34" charset="0"/>
              </a:defRPr>
            </a:lvl2pPr>
            <a:lvl3pPr marL="1143000" indent="-228600">
              <a:defRPr sz="2800" b="1">
                <a:solidFill>
                  <a:schemeClr val="tx1"/>
                </a:solidFill>
                <a:latin typeface="Candara" panose="020E0502030303020204" pitchFamily="34" charset="0"/>
              </a:defRPr>
            </a:lvl3pPr>
            <a:lvl4pPr marL="1600200" indent="-228600">
              <a:defRPr sz="2800" b="1">
                <a:solidFill>
                  <a:schemeClr val="tx1"/>
                </a:solidFill>
                <a:latin typeface="Candara" panose="020E0502030303020204" pitchFamily="34" charset="0"/>
              </a:defRPr>
            </a:lvl4pPr>
            <a:lvl5pPr marL="2057400" indent="-228600">
              <a:defRPr sz="2800" b="1">
                <a:solidFill>
                  <a:schemeClr val="tx1"/>
                </a:solidFill>
                <a:latin typeface="Candara" panose="020E0502030303020204" pitchFamily="34" charset="0"/>
              </a:defRPr>
            </a:lvl5pPr>
            <a:lvl6pPr marL="2514600" indent="-228600" eaLnBrk="0" fontAlgn="base" hangingPunct="0">
              <a:spcBef>
                <a:spcPct val="0"/>
              </a:spcBef>
              <a:spcAft>
                <a:spcPct val="0"/>
              </a:spcAft>
              <a:defRPr sz="2800" b="1">
                <a:solidFill>
                  <a:schemeClr val="tx1"/>
                </a:solidFill>
                <a:latin typeface="Candara" panose="020E0502030303020204" pitchFamily="34" charset="0"/>
              </a:defRPr>
            </a:lvl6pPr>
            <a:lvl7pPr marL="2971800" indent="-228600" eaLnBrk="0" fontAlgn="base" hangingPunct="0">
              <a:spcBef>
                <a:spcPct val="0"/>
              </a:spcBef>
              <a:spcAft>
                <a:spcPct val="0"/>
              </a:spcAft>
              <a:defRPr sz="2800" b="1">
                <a:solidFill>
                  <a:schemeClr val="tx1"/>
                </a:solidFill>
                <a:latin typeface="Candara" panose="020E0502030303020204" pitchFamily="34" charset="0"/>
              </a:defRPr>
            </a:lvl7pPr>
            <a:lvl8pPr marL="3429000" indent="-228600" eaLnBrk="0" fontAlgn="base" hangingPunct="0">
              <a:spcBef>
                <a:spcPct val="0"/>
              </a:spcBef>
              <a:spcAft>
                <a:spcPct val="0"/>
              </a:spcAft>
              <a:defRPr sz="2800" b="1">
                <a:solidFill>
                  <a:schemeClr val="tx1"/>
                </a:solidFill>
                <a:latin typeface="Candara" panose="020E0502030303020204" pitchFamily="34" charset="0"/>
              </a:defRPr>
            </a:lvl8pPr>
            <a:lvl9pPr marL="3886200" indent="-228600" eaLnBrk="0" fontAlgn="base" hangingPunct="0">
              <a:spcBef>
                <a:spcPct val="0"/>
              </a:spcBef>
              <a:spcAft>
                <a:spcPct val="0"/>
              </a:spcAft>
              <a:defRPr sz="2800" b="1">
                <a:solidFill>
                  <a:schemeClr val="tx1"/>
                </a:solidFill>
                <a:latin typeface="Candara" panose="020E0502030303020204" pitchFamily="34" charset="0"/>
              </a:defRPr>
            </a:lvl9pPr>
          </a:lstStyle>
          <a:p>
            <a:r>
              <a:rPr lang="en-US" alt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Sexual Reproduction</a:t>
            </a:r>
          </a:p>
          <a:p>
            <a:r>
              <a:rPr lang="en-US" alt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In contrast to asexual reproduction sexual reproduction introduces </a:t>
            </a:r>
            <a:r>
              <a:rPr lang="en-US" altLang="en-US" sz="1800" dirty="0">
                <a:solidFill>
                  <a:schemeClr val="bg2">
                    <a:lumMod val="20000"/>
                    <a:lumOff val="80000"/>
                  </a:schemeClr>
                </a:solidFill>
                <a:latin typeface="Verdana" panose="020B0604030504040204" pitchFamily="34" charset="0"/>
                <a:ea typeface="Verdana" panose="020B0604030504040204" pitchFamily="34" charset="0"/>
                <a:cs typeface="Verdana" panose="020B0604030504040204" pitchFamily="34" charset="0"/>
              </a:rPr>
              <a:t>variation into offspring</a:t>
            </a:r>
            <a:r>
              <a:rPr lang="en-US" alt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  This is an essential feature in order for evolution to take place. As a result, this allows for natural selection to </a:t>
            </a:r>
            <a:r>
              <a:rPr lang="en-US" altLang="en-US" sz="1800" dirty="0">
                <a:solidFill>
                  <a:schemeClr val="bg2">
                    <a:lumMod val="20000"/>
                    <a:lumOff val="80000"/>
                  </a:schemeClr>
                </a:solidFill>
                <a:latin typeface="Verdana" panose="020B0604030504040204" pitchFamily="34" charset="0"/>
                <a:ea typeface="Verdana" panose="020B0604030504040204" pitchFamily="34" charset="0"/>
                <a:cs typeface="Verdana" panose="020B0604030504040204" pitchFamily="34" charset="0"/>
              </a:rPr>
              <a:t>occur for the reason that the adaptations that allow a specific organism to become better adapted to its environment will survive, thus this beneficial mutation will be passed to its offspring</a:t>
            </a:r>
            <a:r>
              <a:rPr lang="en-US" altLang="en-US" sz="1800" dirty="0">
                <a:solidFill>
                  <a:schemeClr val="bg1"/>
                </a:solidFill>
                <a:latin typeface="Verdana" panose="020B0604030504040204" pitchFamily="34" charset="0"/>
                <a:ea typeface="Verdana" panose="020B0604030504040204" pitchFamily="34" charset="0"/>
                <a:cs typeface="Verdana" panose="020B0604030504040204" pitchFamily="34" charset="0"/>
              </a:rPr>
              <a:t>, and those lacking the adaptation are less likely to survive. This is attributed to the reason that offspring as a result of asexual reproduction contain the identical genetic information from their parent as they are essentially a clone. Contrarily, this can also be an advantage for organisms that reproduce asexually. Beneficial mutations, or adaptations, that occur in a parent will be passed onto their offspring, the cause of bacterial resistance</a:t>
            </a:r>
            <a:r>
              <a:rPr lang="en-US" altLang="en-US" sz="1400" dirty="0">
                <a:solidFill>
                  <a:schemeClr val="bg1"/>
                </a:solidFill>
                <a:latin typeface="Verdana" panose="020B0604030504040204" pitchFamily="34" charset="0"/>
                <a:ea typeface="Verdana" panose="020B0604030504040204" pitchFamily="34" charset="0"/>
                <a:cs typeface="Verdana" panose="020B0604030504040204" pitchFamily="34" charset="0"/>
              </a:rPr>
              <a:t>. </a:t>
            </a:r>
          </a:p>
          <a:p>
            <a:endParaRPr lang="en-US" altLang="en-US"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514350" indent="-514350">
              <a:buAutoNum type="arabicPeriod" startAt="8"/>
            </a:pPr>
            <a:r>
              <a:rPr lang="en-US" altLang="en-US" dirty="0"/>
              <a:t>What are the advantages and disadvantages of sexual reproduction?  </a:t>
            </a:r>
          </a:p>
          <a:p>
            <a:pPr algn="ctr"/>
            <a:endParaRPr lang="en-US" altLang="en-US" i="1" u="sng" dirty="0">
              <a:solidFill>
                <a:schemeClr val="bg2">
                  <a:lumMod val="20000"/>
                  <a:lumOff val="80000"/>
                </a:schemeClr>
              </a:solidFill>
            </a:endParaRPr>
          </a:p>
          <a:p>
            <a:pPr algn="ctr"/>
            <a:r>
              <a:rPr lang="en-US" altLang="en-US" i="1" u="sng" dirty="0">
                <a:solidFill>
                  <a:schemeClr val="bg2">
                    <a:lumMod val="20000"/>
                    <a:lumOff val="80000"/>
                  </a:schemeClr>
                </a:solidFill>
              </a:rPr>
              <a:t>Advantages to Sexual Reproduction</a:t>
            </a:r>
          </a:p>
          <a:p>
            <a:pPr algn="ctr"/>
            <a:r>
              <a:rPr lang="en-US" altLang="en-US" dirty="0">
                <a:solidFill>
                  <a:schemeClr val="bg2">
                    <a:lumMod val="20000"/>
                    <a:lumOff val="80000"/>
                  </a:schemeClr>
                </a:solidFill>
              </a:rPr>
              <a:t>-GENETIC VARIATION and the organism are more able to survive environmental changes</a:t>
            </a:r>
          </a:p>
          <a:p>
            <a:pPr algn="ctr"/>
            <a:endParaRPr lang="en-US" altLang="en-US" dirty="0">
              <a:solidFill>
                <a:schemeClr val="bg2">
                  <a:lumMod val="20000"/>
                  <a:lumOff val="80000"/>
                </a:schemeClr>
              </a:solidFill>
            </a:endParaRPr>
          </a:p>
          <a:p>
            <a:pPr algn="ctr"/>
            <a:r>
              <a:rPr lang="en-US" altLang="en-US" i="1" u="sng" dirty="0">
                <a:solidFill>
                  <a:schemeClr val="bg2">
                    <a:lumMod val="20000"/>
                    <a:lumOff val="80000"/>
                  </a:schemeClr>
                </a:solidFill>
              </a:rPr>
              <a:t>Disadvantages to Sexual Reproduction</a:t>
            </a:r>
          </a:p>
          <a:p>
            <a:pPr algn="ctr"/>
            <a:r>
              <a:rPr lang="en-US" altLang="en-US" dirty="0">
                <a:solidFill>
                  <a:schemeClr val="bg2">
                    <a:lumMod val="20000"/>
                    <a:lumOff val="80000"/>
                  </a:schemeClr>
                </a:solidFill>
              </a:rPr>
              <a:t>-Takes time and energy to find a mate</a:t>
            </a:r>
          </a:p>
          <a:p>
            <a:endParaRPr lang="en-US" altLang="en-US"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altLang="en-US" sz="1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6454517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04C7E"/>
      </a:dk2>
      <a:lt2>
        <a:srgbClr val="EBEBEB"/>
      </a:lt2>
      <a:accent1>
        <a:srgbClr val="94CE67"/>
      </a:accent1>
      <a:accent2>
        <a:srgbClr val="49D1CD"/>
      </a:accent2>
      <a:accent3>
        <a:srgbClr val="61A5D6"/>
      </a:accent3>
      <a:accent4>
        <a:srgbClr val="9D8CD3"/>
      </a:accent4>
      <a:accent5>
        <a:srgbClr val="E45C8A"/>
      </a:accent5>
      <a:accent6>
        <a:srgbClr val="F98C61"/>
      </a:accent6>
      <a:hlink>
        <a:srgbClr val="AAF172"/>
      </a:hlink>
      <a:folHlink>
        <a:srgbClr val="E7F19A"/>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E44E6A2F-09CD-4BE0-B42D-107FF03CEE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TM03457452[[fn=Celestial]]</Template>
  <TotalTime>355</TotalTime>
  <Words>1073</Words>
  <Application>Microsoft Office PowerPoint</Application>
  <PresentationFormat>Widescreen</PresentationFormat>
  <Paragraphs>144</Paragraphs>
  <Slides>15</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Calibri Light</vt:lpstr>
      <vt:lpstr>Candara</vt:lpstr>
      <vt:lpstr>Times New Roman</vt:lpstr>
      <vt:lpstr>Verdana</vt:lpstr>
      <vt:lpstr>Wingdings</vt:lpstr>
      <vt:lpstr>Celestial</vt:lpstr>
      <vt:lpstr>1.Heredity = the passing of  traits from parents to offspring</vt:lpstr>
      <vt:lpstr>2.   In some countries there is high population of individuals with straight hair versus curly hair.  Explain how heredity contributes in high population of straight hair vs. curly</vt:lpstr>
      <vt:lpstr>3. Categorize the following characteristics below as being influenced by genetics or the environment .   Tattoo, sun tan, blue eyes, height, short hair,  musician, round face,  blue hair, freckles, talk, walk, dimples     </vt:lpstr>
      <vt:lpstr>4. A gene is found on a__?___ (circle your response)   Nucleus     Cell  Chromosome </vt:lpstr>
      <vt:lpstr>   5.  Which of the following is in the correct order from smallest to largest?  A. Chromosomecellnucleusgene B. NucleuscellgeneChromosome C. Genechromosomenucleuscell D. Cellnucleuschromosomegene  </vt:lpstr>
      <vt:lpstr>              6.  In some parts of the world there are versions of a trait that are more apparent than others. For example, in a given country there is a higher number of brown eyed people verses green eyed.  How does heredity cause this high frequency or trait?   A. The climate will determine the frequency of the trait over time.  B. People that have the dominant trait reproduce with others who have the same trait and pass it on to their offspring.  C. The trait is part of the culture so everyone within the culture will have the trait.  D. If one parent has the gene for the trait the offspring will have it regardless of the other parents trait.     </vt:lpstr>
      <vt:lpstr>PowerPoint Presentation</vt:lpstr>
      <vt:lpstr>PowerPoint Presentation</vt:lpstr>
      <vt:lpstr>PowerPoint Presentation</vt:lpstr>
      <vt:lpstr>  9. Complete the Venn diagram by placing the words or phrases provided in the correct location.   Disease may affect all        genetic variation      1 parent   Slower reproduction process    useful in ideal growth conditions    genetically identical 2 parents       quick reproduction cycle     produces offspring Basis for evolution     bulb plants       flowering plants    Asexual Reproduction         Sexual Reproduction                -Disease may affect all    - 1 parent    - Useful in ideal growth conditions   Produces               -Genetically identical                                     Offspring    -Quick reproduction cycle    -Bulb plants  </vt:lpstr>
      <vt:lpstr>The table blow depicts data that was collected on a form of insect that can produce sexually and asexually.  The three different containers began with one male and female insect. Overtime an offspring was born.   </vt:lpstr>
      <vt:lpstr>PowerPoint Presentation</vt:lpstr>
      <vt:lpstr>Punnett Square Practice:</vt:lpstr>
      <vt:lpstr>Punnett Square Practice: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Target:  Review for Genetics DCA</dc:title>
  <dc:creator>Amy Hinds</dc:creator>
  <cp:lastModifiedBy>Amy_Hinds</cp:lastModifiedBy>
  <cp:revision>21</cp:revision>
  <dcterms:created xsi:type="dcterms:W3CDTF">2017-01-22T22:19:55Z</dcterms:created>
  <dcterms:modified xsi:type="dcterms:W3CDTF">2018-12-12T14:12:50Z</dcterms:modified>
</cp:coreProperties>
</file>