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94" r:id="rId2"/>
    <p:sldId id="295" r:id="rId3"/>
    <p:sldId id="297" r:id="rId4"/>
    <p:sldId id="300" r:id="rId5"/>
    <p:sldId id="298" r:id="rId6"/>
    <p:sldId id="301" r:id="rId7"/>
    <p:sldId id="299" r:id="rId8"/>
    <p:sldId id="302" r:id="rId9"/>
    <p:sldId id="303" r:id="rId10"/>
    <p:sldId id="304" r:id="rId11"/>
    <p:sldId id="305" r:id="rId12"/>
  </p:sldIdLst>
  <p:sldSz cx="9144000" cy="5143500" type="screen16x9"/>
  <p:notesSz cx="6858000" cy="9144000"/>
  <p:embeddedFontLst>
    <p:embeddedFont>
      <p:font typeface="Raleway Light" panose="020B0604020202020204" charset="0"/>
      <p:regular r:id="rId14"/>
      <p:bold r:id="rId15"/>
      <p:italic r:id="rId16"/>
      <p:boldItalic r:id="rId17"/>
    </p:embeddedFont>
    <p:embeddedFont>
      <p:font typeface="Playfair Display"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AE964F-0EAB-48DF-A81B-0026238D1839}">
  <a:tblStyle styleId="{9AAE964F-0EAB-48DF-A81B-0026238D183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98" d="100"/>
          <a:sy n="98"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207417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06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0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58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18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3964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15625"/>
            <a:ext cx="5727000" cy="1159800"/>
          </a:xfrm>
          <a:prstGeom prst="rect">
            <a:avLst/>
          </a:prstGeom>
        </p:spPr>
        <p:txBody>
          <a:bodyPr spcFirstLastPara="1" wrap="square" lIns="91425" tIns="91425" rIns="91425" bIns="91425" anchor="b" anchorCtr="0"/>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10800000" flipH="1">
            <a:off x="0" y="3420048"/>
            <a:ext cx="9144000" cy="173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3"/>
          <p:cNvSpPr/>
          <p:nvPr/>
        </p:nvSpPr>
        <p:spPr>
          <a:xfrm rot="10800000" flipH="1">
            <a:off x="0" y="2571593"/>
            <a:ext cx="9144000" cy="257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3031150"/>
            <a:ext cx="4558200" cy="1159800"/>
          </a:xfrm>
          <a:prstGeom prst="rect">
            <a:avLst/>
          </a:prstGeom>
        </p:spPr>
        <p:txBody>
          <a:bodyPr spcFirstLastPara="1" wrap="square" lIns="91425" tIns="91425" rIns="91425" bIns="91425" anchor="ctr" anchorCtr="0"/>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685800" y="4135454"/>
            <a:ext cx="45582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p:nvPr/>
        </p:nvSpPr>
        <p:spPr>
          <a:xfrm rot="10800000" flipH="1">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6"/>
          <p:cNvCxnSpPr/>
          <p:nvPr/>
        </p:nvCxnSpPr>
        <p:spPr>
          <a:xfrm>
            <a:off x="365850" y="4813675"/>
            <a:ext cx="3840300" cy="0"/>
          </a:xfrm>
          <a:prstGeom prst="straightConnector1">
            <a:avLst/>
          </a:prstGeom>
          <a:noFill/>
          <a:ln w="9525" cap="flat" cmpd="sng">
            <a:solidFill>
              <a:srgbClr val="D9D9D9"/>
            </a:solidFill>
            <a:prstDash val="solid"/>
            <a:round/>
            <a:headEnd type="none" w="med" len="med"/>
            <a:tailEnd type="none" w="med" len="med"/>
          </a:ln>
        </p:spPr>
      </p:cxnSp>
      <p:sp>
        <p:nvSpPr>
          <p:cNvPr id="37" name="Google Shape;37;p6"/>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38" name="Google Shape;38;p6"/>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9" name="Google Shape;39;p6"/>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9"/>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9"/>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 name="Google Shape;64;p9"/>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9"/>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67" name="Google Shape;67;p9"/>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8" name="Google Shape;68;p9"/>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93575" y="4813750"/>
            <a:ext cx="7956600" cy="329700"/>
          </a:xfrm>
          <a:prstGeom prst="rect">
            <a:avLst/>
          </a:prstGeom>
          <a:noFill/>
          <a:ln>
            <a:noFill/>
          </a:ln>
        </p:spPr>
        <p:txBody>
          <a:bodyPr spcFirstLastPara="1" wrap="square" lIns="91425" tIns="91425" rIns="91425" bIns="91425" anchor="ctr" anchorCtr="0">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593575" y="0"/>
            <a:ext cx="7956600" cy="676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593575" y="1823700"/>
            <a:ext cx="7956600" cy="2651700"/>
          </a:xfrm>
          <a:prstGeom prst="rect">
            <a:avLst/>
          </a:prstGeom>
          <a:noFill/>
          <a:ln>
            <a:noFill/>
          </a:ln>
        </p:spPr>
        <p:txBody>
          <a:bodyPr spcFirstLastPara="1" wrap="square" lIns="91425" tIns="91425" rIns="91425" bIns="91425" anchor="t" anchorCtr="0"/>
          <a:lstStyle>
            <a:lvl1pPr marL="457200" lvl="0" indent="-330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marL="914400" lvl="1"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marL="1371600" lvl="2"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marL="1828800" lvl="3"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marL="2286000" lvl="4"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marL="2743200" lvl="5"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marL="3200400" lvl="6"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marL="3657600" lvl="7"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marL="4114800" lvl="8"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zCiUZDjAcA&amp;feature=youtu.be" TargetMode="External"/><Relationship Id="rId7" Type="http://schemas.openxmlformats.org/officeDocument/2006/relationships/hyperlink" Target="https://edpuzzle.com/media/5bd1c341acaee14036d3785b" TargetMode="External"/><Relationship Id="rId2" Type="http://schemas.openxmlformats.org/officeDocument/2006/relationships/hyperlink" Target="https://www.theguardian.com/us-news/video/2017/sep/02/drone-footage-shows-flooding-in-houston-texas-video" TargetMode="External"/><Relationship Id="rId1" Type="http://schemas.openxmlformats.org/officeDocument/2006/relationships/slideLayout" Target="../slideLayouts/slideLayout3.xml"/><Relationship Id="rId6" Type="http://schemas.openxmlformats.org/officeDocument/2006/relationships/hyperlink" Target="https://www.youtube.com/watch?v=IHhBZ863LWQ&amp;feature=youtu.be" TargetMode="External"/><Relationship Id="rId5" Type="http://schemas.openxmlformats.org/officeDocument/2006/relationships/hyperlink" Target="https://www.youtube.com/watch?v=52-mvAhcvc4&amp;feature=youtu.be" TargetMode="External"/><Relationship Id="rId4" Type="http://schemas.openxmlformats.org/officeDocument/2006/relationships/hyperlink" Target="https://www.youtube.com/watch?v=-JuQDsDJZ-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prezi.com/cu_6ssmkye3p/copy-of-copy-of-natural-disasters-notes/?utm_campaign=share&amp;utm_medium=copy"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exasgateway.org/resource/ecological-succession-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1521" y="1588295"/>
            <a:ext cx="8412631" cy="16060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u="sng" dirty="0"/>
              <a:t>Science Starter:  </a:t>
            </a:r>
            <a:r>
              <a:rPr lang="en-US" sz="3600" dirty="0"/>
              <a:t/>
            </a:r>
            <a:br>
              <a:rPr lang="en-US" sz="3600" dirty="0"/>
            </a:br>
            <a:r>
              <a:rPr lang="en-US" sz="3600" dirty="0" smtClean="0"/>
              <a:t>1.  </a:t>
            </a:r>
            <a:r>
              <a:rPr lang="en-US" sz="3600" dirty="0" smtClean="0"/>
              <a:t>Pick up Ecoregions assignment!</a:t>
            </a:r>
            <a:r>
              <a:rPr lang="en-US" sz="3600" dirty="0" smtClean="0"/>
              <a:t/>
            </a:r>
            <a:br>
              <a:rPr lang="en-US" sz="3600" dirty="0" smtClean="0"/>
            </a:br>
            <a:r>
              <a:rPr lang="en-US" sz="3600" dirty="0" smtClean="0"/>
              <a:t>2.  </a:t>
            </a:r>
            <a:r>
              <a:rPr lang="en-US" sz="3600" dirty="0" smtClean="0"/>
              <a:t>Check the no name no fame box if you did not receive your paper.</a:t>
            </a:r>
            <a:endParaRPr sz="3600" dirty="0"/>
          </a:p>
        </p:txBody>
      </p:sp>
      <p:sp>
        <p:nvSpPr>
          <p:cNvPr id="2" name="TextBox 1">
            <a:extLst>
              <a:ext uri="{FF2B5EF4-FFF2-40B4-BE49-F238E27FC236}">
                <a16:creationId xmlns="" xmlns:a16="http://schemas.microsoft.com/office/drawing/2014/main" id="{9992979B-9137-4355-8894-7B3178BEBBA0}"/>
              </a:ext>
            </a:extLst>
          </p:cNvPr>
          <p:cNvSpPr txBox="1"/>
          <p:nvPr/>
        </p:nvSpPr>
        <p:spPr>
          <a:xfrm>
            <a:off x="70021" y="107089"/>
            <a:ext cx="2682907" cy="307777"/>
          </a:xfrm>
          <a:prstGeom prst="rect">
            <a:avLst/>
          </a:prstGeom>
          <a:noFill/>
        </p:spPr>
        <p:txBody>
          <a:bodyPr wrap="square" rtlCol="0">
            <a:spAutoFit/>
          </a:bodyPr>
          <a:lstStyle/>
          <a:p>
            <a:r>
              <a:rPr lang="en-US" dirty="0" smtClean="0">
                <a:solidFill>
                  <a:schemeClr val="bg1"/>
                </a:solidFill>
              </a:rPr>
              <a:t>Monday </a:t>
            </a:r>
            <a:r>
              <a:rPr lang="en-US" dirty="0">
                <a:solidFill>
                  <a:schemeClr val="bg1"/>
                </a:solidFill>
              </a:rPr>
              <a:t>October </a:t>
            </a:r>
            <a:r>
              <a:rPr lang="en-US" dirty="0" smtClean="0">
                <a:solidFill>
                  <a:schemeClr val="bg1"/>
                </a:solidFill>
              </a:rPr>
              <a:t>29, </a:t>
            </a:r>
            <a:r>
              <a:rPr lang="en-US" dirty="0">
                <a:solidFill>
                  <a:schemeClr val="bg1"/>
                </a:solidFill>
              </a:rPr>
              <a:t>2018</a:t>
            </a:r>
          </a:p>
        </p:txBody>
      </p:sp>
      <p:sp>
        <p:nvSpPr>
          <p:cNvPr id="3" name="TextBox 2">
            <a:extLst>
              <a:ext uri="{FF2B5EF4-FFF2-40B4-BE49-F238E27FC236}">
                <a16:creationId xmlns="" xmlns:a16="http://schemas.microsoft.com/office/drawing/2014/main" id="{82754BAE-E954-4D41-8EFA-945566A74F37}"/>
              </a:ext>
            </a:extLst>
          </p:cNvPr>
          <p:cNvSpPr txBox="1"/>
          <p:nvPr/>
        </p:nvSpPr>
        <p:spPr>
          <a:xfrm>
            <a:off x="3548660" y="92104"/>
            <a:ext cx="3632877" cy="1169551"/>
          </a:xfrm>
          <a:prstGeom prst="rect">
            <a:avLst/>
          </a:prstGeom>
          <a:solidFill>
            <a:schemeClr val="accent1">
              <a:lumMod val="20000"/>
              <a:lumOff val="80000"/>
            </a:schemeClr>
          </a:solidFill>
        </p:spPr>
        <p:txBody>
          <a:bodyPr wrap="square" rtlCol="0">
            <a:spAutoFit/>
          </a:bodyPr>
          <a:lstStyle/>
          <a:p>
            <a:r>
              <a:rPr lang="en-US" b="1" u="sng" dirty="0"/>
              <a:t>Agenda:</a:t>
            </a:r>
          </a:p>
          <a:p>
            <a:r>
              <a:rPr lang="en-US" b="1" dirty="0"/>
              <a:t>10/30—Weathering, Erosion, Deposition, and Catastrophic Events Quiz</a:t>
            </a:r>
          </a:p>
          <a:p>
            <a:r>
              <a:rPr lang="en-US" b="1" dirty="0"/>
              <a:t>11/12—Vocabulary Quizizz</a:t>
            </a:r>
          </a:p>
          <a:p>
            <a:r>
              <a:rPr lang="en-US" b="1" dirty="0"/>
              <a:t>11/13—Unit 3 Part 2 DCA</a:t>
            </a:r>
          </a:p>
        </p:txBody>
      </p:sp>
      <p:sp>
        <p:nvSpPr>
          <p:cNvPr id="6" name="TextBox 5">
            <a:extLst>
              <a:ext uri="{FF2B5EF4-FFF2-40B4-BE49-F238E27FC236}">
                <a16:creationId xmlns="" xmlns:a16="http://schemas.microsoft.com/office/drawing/2014/main" id="{737BE03B-43F6-45CF-A122-1620AC9DCC3B}"/>
              </a:ext>
            </a:extLst>
          </p:cNvPr>
          <p:cNvSpPr txBox="1"/>
          <p:nvPr/>
        </p:nvSpPr>
        <p:spPr>
          <a:xfrm>
            <a:off x="9728" y="3505107"/>
            <a:ext cx="9144000" cy="1477328"/>
          </a:xfrm>
          <a:prstGeom prst="rect">
            <a:avLst/>
          </a:prstGeom>
          <a:noFill/>
        </p:spPr>
        <p:txBody>
          <a:bodyPr wrap="square" rtlCol="0">
            <a:spAutoFit/>
          </a:bodyPr>
          <a:lstStyle/>
          <a:p>
            <a:r>
              <a:rPr lang="en-US" sz="1800" u="sng" dirty="0"/>
              <a:t>Learning Target:</a:t>
            </a:r>
          </a:p>
          <a:p>
            <a:r>
              <a:rPr lang="en-US" sz="1800" i="1" dirty="0"/>
              <a:t>I will learn </a:t>
            </a:r>
            <a:r>
              <a:rPr lang="en-US" sz="1800" i="1" dirty="0" smtClean="0"/>
              <a:t>the types of catastrophic events and the effect on the ecosystems</a:t>
            </a:r>
            <a:r>
              <a:rPr lang="en-US" sz="1800" i="1" dirty="0" smtClean="0"/>
              <a:t>.</a:t>
            </a:r>
            <a:endParaRPr lang="en-US" sz="1800" i="1" dirty="0"/>
          </a:p>
          <a:p>
            <a:r>
              <a:rPr lang="en-US" sz="1800" u="sng" dirty="0" smtClean="0"/>
              <a:t>Success Criteria:</a:t>
            </a:r>
            <a:endParaRPr lang="en-US" sz="1800" u="sng" dirty="0"/>
          </a:p>
          <a:p>
            <a:r>
              <a:rPr lang="en-US" sz="1800" i="1" dirty="0"/>
              <a:t>I </a:t>
            </a:r>
            <a:r>
              <a:rPr lang="en-US" sz="1800" i="1" dirty="0" smtClean="0"/>
              <a:t>know how to describe the effects of </a:t>
            </a:r>
            <a:r>
              <a:rPr lang="en-US" sz="1800" i="1" dirty="0" smtClean="0"/>
              <a:t>catastrophic events and the </a:t>
            </a:r>
            <a:r>
              <a:rPr lang="en-US" sz="1800" i="1" dirty="0" smtClean="0"/>
              <a:t>effect </a:t>
            </a:r>
            <a:r>
              <a:rPr lang="en-US" sz="1800" i="1" dirty="0" smtClean="0"/>
              <a:t>on the ecosystems</a:t>
            </a:r>
            <a:r>
              <a:rPr lang="en-US" sz="1800" i="1" dirty="0" smtClean="0"/>
              <a:t>.</a:t>
            </a:r>
            <a:endParaRPr lang="en-US" sz="1800" i="1" dirty="0"/>
          </a:p>
        </p:txBody>
      </p:sp>
    </p:spTree>
    <p:extLst>
      <p:ext uri="{BB962C8B-B14F-4D97-AF65-F5344CB8AC3E}">
        <p14:creationId xmlns:p14="http://schemas.microsoft.com/office/powerpoint/2010/main" val="384720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5" y="245542"/>
            <a:ext cx="4338536" cy="676200"/>
          </a:xfrm>
        </p:spPr>
        <p:txBody>
          <a:bodyPr/>
          <a:lstStyle/>
          <a:p>
            <a:r>
              <a:rPr lang="en-US" sz="1800" dirty="0" smtClean="0"/>
              <a:t>Texas Gateways—Ecological Succession</a:t>
            </a:r>
            <a:endParaRPr lang="en-US" sz="1800" dirty="0"/>
          </a:p>
        </p:txBody>
      </p:sp>
      <p:sp>
        <p:nvSpPr>
          <p:cNvPr id="3" name="Text Placeholder 2"/>
          <p:cNvSpPr>
            <a:spLocks noGrp="1"/>
          </p:cNvSpPr>
          <p:nvPr>
            <p:ph type="body" idx="1"/>
          </p:nvPr>
        </p:nvSpPr>
        <p:spPr>
          <a:xfrm>
            <a:off x="68094" y="1227071"/>
            <a:ext cx="4455268" cy="2651700"/>
          </a:xfrm>
          <a:solidFill>
            <a:schemeClr val="accent2">
              <a:lumMod val="20000"/>
              <a:lumOff val="80000"/>
            </a:schemeClr>
          </a:solidFill>
        </p:spPr>
        <p:txBody>
          <a:bodyPr/>
          <a:lstStyle/>
          <a:p>
            <a:pPr marL="127000" indent="0">
              <a:buNone/>
            </a:pPr>
            <a:r>
              <a:rPr lang="en-US" sz="2000" dirty="0" smtClean="0"/>
              <a:t>Engage—Complete Activity</a:t>
            </a:r>
          </a:p>
          <a:p>
            <a:pPr marL="127000" indent="0">
              <a:buNone/>
            </a:pPr>
            <a:r>
              <a:rPr lang="en-US" sz="2000" b="1" dirty="0" smtClean="0"/>
              <a:t>EXPLORE—DOES NOT WORK</a:t>
            </a:r>
          </a:p>
          <a:p>
            <a:pPr marL="127000" indent="0">
              <a:buNone/>
            </a:pPr>
            <a:r>
              <a:rPr lang="en-US" sz="2000" dirty="0" smtClean="0"/>
              <a:t>Explain—Complete Activity</a:t>
            </a:r>
          </a:p>
          <a:p>
            <a:pPr marL="127000" indent="0">
              <a:buNone/>
            </a:pPr>
            <a:r>
              <a:rPr lang="en-US" sz="2000" dirty="0" smtClean="0"/>
              <a:t>Elaborate—Complete Activity</a:t>
            </a:r>
          </a:p>
          <a:p>
            <a:pPr marL="127000" indent="0">
              <a:buNone/>
            </a:pPr>
            <a:r>
              <a:rPr lang="en-US" sz="2000" dirty="0" smtClean="0"/>
              <a:t>Evaluate—Complete Activity</a:t>
            </a:r>
          </a:p>
          <a:p>
            <a:pPr marL="127000" indent="0">
              <a:buNone/>
            </a:pPr>
            <a:endParaRPr lang="en-US" sz="20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168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2"/>
          <p:cNvSpPr txBox="1">
            <a:spLocks noGrp="1"/>
          </p:cNvSpPr>
          <p:nvPr>
            <p:ph type="body" idx="1"/>
          </p:nvPr>
        </p:nvSpPr>
        <p:spPr>
          <a:xfrm>
            <a:off x="593575" y="413823"/>
            <a:ext cx="3393300" cy="2651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t>DO THE RIGHT THING EVEN WHEN NO ONE IS LOOKING!!!</a:t>
            </a:r>
            <a:endParaRPr sz="3600" dirty="0"/>
          </a:p>
        </p:txBody>
      </p:sp>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75518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ctrTitle"/>
          </p:nvPr>
        </p:nvSpPr>
        <p:spPr>
          <a:xfrm>
            <a:off x="156519" y="2656703"/>
            <a:ext cx="8888627" cy="24095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1.  Good Things</a:t>
            </a:r>
            <a:br>
              <a:rPr lang="en-US" sz="1800" dirty="0"/>
            </a:br>
            <a:r>
              <a:rPr lang="en-US" sz="1800" dirty="0"/>
              <a:t>2.  Rater—Check in </a:t>
            </a:r>
            <a:r>
              <a:rPr lang="en-US" sz="1800" dirty="0" smtClean="0"/>
              <a:t/>
            </a:r>
            <a:br>
              <a:rPr lang="en-US" sz="1800" dirty="0" smtClean="0"/>
            </a:br>
            <a:r>
              <a:rPr lang="en-US" sz="1800" dirty="0" smtClean="0"/>
              <a:t>3.  Catastrophic events videos pg. 20</a:t>
            </a:r>
            <a:br>
              <a:rPr lang="en-US" sz="1800" dirty="0" smtClean="0"/>
            </a:br>
            <a:r>
              <a:rPr lang="en-US" sz="1800" dirty="0" smtClean="0"/>
              <a:t>4.  Catastrophic events graphic organizer (extra handout/construction paper)</a:t>
            </a:r>
            <a:br>
              <a:rPr lang="en-US" sz="1800" dirty="0" smtClean="0"/>
            </a:br>
            <a:r>
              <a:rPr lang="en-US" sz="1800" dirty="0"/>
              <a:t/>
            </a:r>
            <a:br>
              <a:rPr lang="en-US" sz="1800" dirty="0"/>
            </a:br>
            <a:r>
              <a:rPr lang="en-US" sz="1800" dirty="0" smtClean="0"/>
              <a:t>DO </a:t>
            </a:r>
            <a:r>
              <a:rPr lang="en-US" sz="1800" dirty="0"/>
              <a:t>THE RIGHT THING EVEN WHEN NO ONE IS LOOKING!</a:t>
            </a:r>
            <a:endParaRPr sz="1800" dirty="0"/>
          </a:p>
        </p:txBody>
      </p:sp>
    </p:spTree>
    <p:extLst>
      <p:ext uri="{BB962C8B-B14F-4D97-AF65-F5344CB8AC3E}">
        <p14:creationId xmlns:p14="http://schemas.microsoft.com/office/powerpoint/2010/main" val="193302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4" name="Picture 3"/>
          <p:cNvPicPr>
            <a:picLocks noChangeAspect="1"/>
          </p:cNvPicPr>
          <p:nvPr/>
        </p:nvPicPr>
        <p:blipFill>
          <a:blip r:embed="rId2"/>
          <a:stretch>
            <a:fillRect/>
          </a:stretch>
        </p:blipFill>
        <p:spPr>
          <a:xfrm>
            <a:off x="175098" y="87549"/>
            <a:ext cx="8803532" cy="4694001"/>
          </a:xfrm>
          <a:prstGeom prst="rect">
            <a:avLst/>
          </a:prstGeom>
        </p:spPr>
      </p:pic>
    </p:spTree>
    <p:extLst>
      <p:ext uri="{BB962C8B-B14F-4D97-AF65-F5344CB8AC3E}">
        <p14:creationId xmlns:p14="http://schemas.microsoft.com/office/powerpoint/2010/main" val="636835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278" y="321013"/>
            <a:ext cx="4134254" cy="4492737"/>
          </a:xfrm>
        </p:spPr>
        <p:txBody>
          <a:bodyPr/>
          <a:lstStyle/>
          <a:p>
            <a:pPr marL="127000" indent="0">
              <a:buNone/>
            </a:pPr>
            <a:r>
              <a:rPr lang="en-US" sz="2000" dirty="0" smtClean="0">
                <a:hlinkClick r:id="rId2"/>
              </a:rPr>
              <a:t>Catastrophic Event #1 (Flood) </a:t>
            </a:r>
            <a:endParaRPr lang="en-US" sz="2000" dirty="0" smtClean="0"/>
          </a:p>
          <a:p>
            <a:pPr marL="127000" indent="0">
              <a:buNone/>
            </a:pPr>
            <a:r>
              <a:rPr lang="en-US" sz="2000" dirty="0" smtClean="0">
                <a:hlinkClick r:id="rId3"/>
              </a:rPr>
              <a:t>Catastrophic Event #1 (Flood)</a:t>
            </a:r>
            <a:endParaRPr lang="en-US" sz="2000" dirty="0" smtClean="0"/>
          </a:p>
          <a:p>
            <a:pPr marL="127000" indent="0">
              <a:buNone/>
            </a:pPr>
            <a:r>
              <a:rPr lang="en-US" sz="2000" dirty="0">
                <a:hlinkClick r:id="rId4"/>
              </a:rPr>
              <a:t>Catastrophic Event </a:t>
            </a:r>
            <a:r>
              <a:rPr lang="en-US" sz="2000" dirty="0" smtClean="0">
                <a:hlinkClick r:id="rId4"/>
              </a:rPr>
              <a:t>#2  (Hurricane)</a:t>
            </a:r>
            <a:endParaRPr lang="en-US" sz="2000" dirty="0" smtClean="0"/>
          </a:p>
          <a:p>
            <a:pPr marL="127000" indent="0">
              <a:buNone/>
            </a:pPr>
            <a:r>
              <a:rPr lang="en-US" sz="2000" dirty="0">
                <a:hlinkClick r:id="rId5"/>
              </a:rPr>
              <a:t>Catastrophic Event </a:t>
            </a:r>
            <a:r>
              <a:rPr lang="en-US" sz="2000" dirty="0" smtClean="0">
                <a:hlinkClick r:id="rId5"/>
              </a:rPr>
              <a:t>#3 (Drought)</a:t>
            </a:r>
            <a:endParaRPr lang="en-US" sz="2000" dirty="0"/>
          </a:p>
          <a:p>
            <a:pPr marL="127000" indent="0">
              <a:buNone/>
            </a:pPr>
            <a:r>
              <a:rPr lang="en-US" sz="2000" dirty="0">
                <a:hlinkClick r:id="rId6"/>
              </a:rPr>
              <a:t>Catastrophic Event </a:t>
            </a:r>
            <a:r>
              <a:rPr lang="en-US" sz="2000" dirty="0" smtClean="0">
                <a:hlinkClick r:id="rId6"/>
              </a:rPr>
              <a:t>#4 (Tornado)</a:t>
            </a:r>
            <a:endParaRPr lang="en-US" sz="2000" dirty="0" smtClean="0"/>
          </a:p>
          <a:p>
            <a:pPr marL="127000" indent="0">
              <a:buNone/>
            </a:pPr>
            <a:r>
              <a:rPr lang="en-US" sz="2000" dirty="0">
                <a:hlinkClick r:id="rId7"/>
              </a:rPr>
              <a:t>Catastrophic Event </a:t>
            </a:r>
            <a:r>
              <a:rPr lang="en-US" sz="2000" dirty="0" smtClean="0">
                <a:hlinkClick r:id="rId7"/>
              </a:rPr>
              <a:t>#5</a:t>
            </a:r>
            <a:r>
              <a:rPr lang="en-US" sz="2000" dirty="0">
                <a:hlinkClick r:id="rId7"/>
              </a:rPr>
              <a:t> </a:t>
            </a:r>
            <a:r>
              <a:rPr lang="en-US" sz="2000" dirty="0" smtClean="0">
                <a:hlinkClick r:id="rId7"/>
              </a:rPr>
              <a:t>(Wildfires)</a:t>
            </a:r>
            <a:endParaRPr lang="en-US" sz="2000" dirty="0"/>
          </a:p>
          <a:p>
            <a:endParaRPr lang="en-US" sz="2400" dirty="0"/>
          </a:p>
          <a:p>
            <a:endParaRPr lang="en-US" sz="2400" dirty="0"/>
          </a:p>
          <a:p>
            <a:endParaRPr lang="en-US" sz="2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27479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stretch>
            <a:fillRect/>
          </a:stretch>
        </p:blipFill>
        <p:spPr>
          <a:xfrm>
            <a:off x="389106" y="342899"/>
            <a:ext cx="8394971" cy="4705755"/>
          </a:xfrm>
          <a:prstGeom prst="rect">
            <a:avLst/>
          </a:prstGeom>
        </p:spPr>
      </p:pic>
    </p:spTree>
    <p:extLst>
      <p:ext uri="{BB962C8B-B14F-4D97-AF65-F5344CB8AC3E}">
        <p14:creationId xmlns:p14="http://schemas.microsoft.com/office/powerpoint/2010/main" val="93943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715966"/>
            <a:ext cx="8020455" cy="1081258"/>
          </a:xfrm>
        </p:spPr>
        <p:txBody>
          <a:bodyPr/>
          <a:lstStyle/>
          <a:p>
            <a:pPr algn="ctr"/>
            <a:r>
              <a:rPr lang="en-US" dirty="0" smtClean="0">
                <a:hlinkClick r:id="rId2"/>
              </a:rPr>
              <a:t>Catastrophic Events Prezi</a:t>
            </a:r>
            <a:endParaRPr lang="en-US" dirty="0"/>
          </a:p>
        </p:txBody>
      </p:sp>
    </p:spTree>
    <p:extLst>
      <p:ext uri="{BB962C8B-B14F-4D97-AF65-F5344CB8AC3E}">
        <p14:creationId xmlns:p14="http://schemas.microsoft.com/office/powerpoint/2010/main" val="1177398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2"/>
          <p:cNvSpPr txBox="1">
            <a:spLocks noGrp="1"/>
          </p:cNvSpPr>
          <p:nvPr>
            <p:ph type="body" idx="1"/>
          </p:nvPr>
        </p:nvSpPr>
        <p:spPr>
          <a:xfrm>
            <a:off x="593575" y="413823"/>
            <a:ext cx="3393300" cy="2651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600" dirty="0"/>
              <a:t>DO THE RIGHT THING EVEN WHEN NO ONE IS LOOKING!!!</a:t>
            </a:r>
            <a:endParaRPr sz="3600" dirty="0"/>
          </a:p>
        </p:txBody>
      </p:sp>
      <p:sp>
        <p:nvSpPr>
          <p:cNvPr id="188" name="Google Shape;188;p22"/>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133511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1521" y="1588295"/>
            <a:ext cx="8412631" cy="16060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u="sng" dirty="0"/>
              <a:t>Science Starter:  </a:t>
            </a:r>
            <a:r>
              <a:rPr lang="en-US" sz="3600" dirty="0"/>
              <a:t/>
            </a:r>
            <a:br>
              <a:rPr lang="en-US" sz="3600" dirty="0"/>
            </a:br>
            <a:r>
              <a:rPr lang="en-US" sz="3600" dirty="0" smtClean="0"/>
              <a:t>1</a:t>
            </a:r>
            <a:r>
              <a:rPr lang="en-US" sz="3600" dirty="0" smtClean="0"/>
              <a:t>. </a:t>
            </a:r>
            <a:r>
              <a:rPr lang="en-US" sz="3600" dirty="0" smtClean="0"/>
              <a:t>Study for quiz on Weathering, Erosion, Deposition, and Catastrophic Events</a:t>
            </a:r>
            <a:endParaRPr sz="3600" dirty="0"/>
          </a:p>
        </p:txBody>
      </p:sp>
      <p:sp>
        <p:nvSpPr>
          <p:cNvPr id="2" name="TextBox 1">
            <a:extLst>
              <a:ext uri="{FF2B5EF4-FFF2-40B4-BE49-F238E27FC236}">
                <a16:creationId xmlns="" xmlns:a16="http://schemas.microsoft.com/office/drawing/2014/main" id="{9992979B-9137-4355-8894-7B3178BEBBA0}"/>
              </a:ext>
            </a:extLst>
          </p:cNvPr>
          <p:cNvSpPr txBox="1"/>
          <p:nvPr/>
        </p:nvSpPr>
        <p:spPr>
          <a:xfrm>
            <a:off x="70021" y="107089"/>
            <a:ext cx="2682907" cy="307777"/>
          </a:xfrm>
          <a:prstGeom prst="rect">
            <a:avLst/>
          </a:prstGeom>
          <a:noFill/>
        </p:spPr>
        <p:txBody>
          <a:bodyPr wrap="square" rtlCol="0">
            <a:spAutoFit/>
          </a:bodyPr>
          <a:lstStyle/>
          <a:p>
            <a:r>
              <a:rPr lang="en-US" dirty="0" smtClean="0">
                <a:solidFill>
                  <a:schemeClr val="bg1"/>
                </a:solidFill>
              </a:rPr>
              <a:t>Monday </a:t>
            </a:r>
            <a:r>
              <a:rPr lang="en-US" dirty="0">
                <a:solidFill>
                  <a:schemeClr val="bg1"/>
                </a:solidFill>
              </a:rPr>
              <a:t>October </a:t>
            </a:r>
            <a:r>
              <a:rPr lang="en-US" dirty="0" smtClean="0">
                <a:solidFill>
                  <a:schemeClr val="bg1"/>
                </a:solidFill>
              </a:rPr>
              <a:t>29, </a:t>
            </a:r>
            <a:r>
              <a:rPr lang="en-US" dirty="0">
                <a:solidFill>
                  <a:schemeClr val="bg1"/>
                </a:solidFill>
              </a:rPr>
              <a:t>2018</a:t>
            </a:r>
          </a:p>
        </p:txBody>
      </p:sp>
      <p:sp>
        <p:nvSpPr>
          <p:cNvPr id="3" name="TextBox 2">
            <a:extLst>
              <a:ext uri="{FF2B5EF4-FFF2-40B4-BE49-F238E27FC236}">
                <a16:creationId xmlns="" xmlns:a16="http://schemas.microsoft.com/office/drawing/2014/main" id="{82754BAE-E954-4D41-8EFA-945566A74F37}"/>
              </a:ext>
            </a:extLst>
          </p:cNvPr>
          <p:cNvSpPr txBox="1"/>
          <p:nvPr/>
        </p:nvSpPr>
        <p:spPr>
          <a:xfrm>
            <a:off x="5124541" y="108069"/>
            <a:ext cx="3632877" cy="1169551"/>
          </a:xfrm>
          <a:prstGeom prst="rect">
            <a:avLst/>
          </a:prstGeom>
          <a:solidFill>
            <a:schemeClr val="accent1">
              <a:lumMod val="20000"/>
              <a:lumOff val="80000"/>
            </a:schemeClr>
          </a:solidFill>
        </p:spPr>
        <p:txBody>
          <a:bodyPr wrap="square" rtlCol="0">
            <a:spAutoFit/>
          </a:bodyPr>
          <a:lstStyle/>
          <a:p>
            <a:r>
              <a:rPr lang="en-US" b="1" u="sng" dirty="0"/>
              <a:t>Agenda:</a:t>
            </a:r>
          </a:p>
          <a:p>
            <a:r>
              <a:rPr lang="en-US" b="1" dirty="0"/>
              <a:t>10/30—Weathering, Erosion, Deposition, and Catastrophic Events Quiz</a:t>
            </a:r>
          </a:p>
          <a:p>
            <a:r>
              <a:rPr lang="en-US" b="1" dirty="0"/>
              <a:t>11/12—Vocabulary Quizizz</a:t>
            </a:r>
          </a:p>
          <a:p>
            <a:r>
              <a:rPr lang="en-US" b="1" dirty="0"/>
              <a:t>11/13—Unit 3 Part 2 DCA</a:t>
            </a:r>
          </a:p>
        </p:txBody>
      </p:sp>
      <p:sp>
        <p:nvSpPr>
          <p:cNvPr id="6" name="TextBox 5">
            <a:extLst>
              <a:ext uri="{FF2B5EF4-FFF2-40B4-BE49-F238E27FC236}">
                <a16:creationId xmlns="" xmlns:a16="http://schemas.microsoft.com/office/drawing/2014/main" id="{737BE03B-43F6-45CF-A122-1620AC9DCC3B}"/>
              </a:ext>
            </a:extLst>
          </p:cNvPr>
          <p:cNvSpPr txBox="1"/>
          <p:nvPr/>
        </p:nvSpPr>
        <p:spPr>
          <a:xfrm>
            <a:off x="9728" y="3505107"/>
            <a:ext cx="9144000" cy="1477328"/>
          </a:xfrm>
          <a:prstGeom prst="rect">
            <a:avLst/>
          </a:prstGeom>
          <a:noFill/>
        </p:spPr>
        <p:txBody>
          <a:bodyPr wrap="square" rtlCol="0">
            <a:spAutoFit/>
          </a:bodyPr>
          <a:lstStyle/>
          <a:p>
            <a:r>
              <a:rPr lang="en-US" sz="1800" u="sng" dirty="0"/>
              <a:t>Learning Target:</a:t>
            </a:r>
          </a:p>
          <a:p>
            <a:r>
              <a:rPr lang="en-US" sz="1800" i="1" dirty="0"/>
              <a:t>I will learn </a:t>
            </a:r>
            <a:r>
              <a:rPr lang="en-US" sz="1800" i="1" dirty="0" smtClean="0"/>
              <a:t>the concepts of weathering, erosion, deposition, and catastrophic events.</a:t>
            </a:r>
            <a:endParaRPr lang="en-US" sz="1800" i="1" dirty="0"/>
          </a:p>
          <a:p>
            <a:r>
              <a:rPr lang="en-US" sz="1800" u="sng" dirty="0" smtClean="0"/>
              <a:t>Success Criteria:</a:t>
            </a:r>
            <a:endParaRPr lang="en-US" sz="1800" u="sng" dirty="0"/>
          </a:p>
          <a:p>
            <a:r>
              <a:rPr lang="en-US" sz="1800" i="1" dirty="0"/>
              <a:t>I </a:t>
            </a:r>
            <a:r>
              <a:rPr lang="en-US" sz="1800" i="1" dirty="0" smtClean="0"/>
              <a:t>will be able to show my mastery of weathering, erosion, deposition, and catastrophic events.</a:t>
            </a:r>
            <a:endParaRPr lang="en-US" sz="1800" i="1" dirty="0"/>
          </a:p>
        </p:txBody>
      </p:sp>
    </p:spTree>
    <p:extLst>
      <p:ext uri="{BB962C8B-B14F-4D97-AF65-F5344CB8AC3E}">
        <p14:creationId xmlns:p14="http://schemas.microsoft.com/office/powerpoint/2010/main" val="4971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ctrTitle"/>
          </p:nvPr>
        </p:nvSpPr>
        <p:spPr>
          <a:xfrm>
            <a:off x="156519" y="2656703"/>
            <a:ext cx="8888627" cy="24095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1.  Good Things</a:t>
            </a:r>
            <a:br>
              <a:rPr lang="en-US" sz="1800" dirty="0"/>
            </a:br>
            <a:r>
              <a:rPr lang="en-US" sz="1800" dirty="0"/>
              <a:t>2.  Rater—Check in </a:t>
            </a:r>
            <a:r>
              <a:rPr lang="en-US" sz="1800" dirty="0" smtClean="0"/>
              <a:t/>
            </a:r>
            <a:br>
              <a:rPr lang="en-US" sz="1800" dirty="0" smtClean="0"/>
            </a:br>
            <a:r>
              <a:rPr lang="en-US" sz="1800" dirty="0" smtClean="0"/>
              <a:t>3.  </a:t>
            </a:r>
            <a:r>
              <a:rPr lang="en-US" sz="1800" dirty="0" smtClean="0"/>
              <a:t>Weathering, Erosion, Deposition, and Catastrophic Events Quiz</a:t>
            </a:r>
            <a:br>
              <a:rPr lang="en-US" sz="1800" dirty="0" smtClean="0"/>
            </a:br>
            <a:r>
              <a:rPr lang="en-US" sz="1800" dirty="0" smtClean="0"/>
              <a:t>4.  </a:t>
            </a:r>
            <a:r>
              <a:rPr lang="en-US" sz="1800" dirty="0" smtClean="0">
                <a:hlinkClick r:id="rId3"/>
              </a:rPr>
              <a:t>Texas Gateways—Ecological Succession pg. 21 in the workbook</a:t>
            </a:r>
            <a:r>
              <a:rPr lang="en-US" sz="1800" dirty="0" smtClean="0">
                <a:hlinkClick r:id="rId3"/>
              </a:rPr>
              <a:t/>
            </a:r>
            <a:br>
              <a:rPr lang="en-US" sz="1800" dirty="0" smtClean="0">
                <a:hlinkClick r:id="rId3"/>
              </a:rPr>
            </a:br>
            <a:r>
              <a:rPr lang="en-US" sz="1800" dirty="0"/>
              <a:t/>
            </a:r>
            <a:br>
              <a:rPr lang="en-US" sz="1800" dirty="0"/>
            </a:br>
            <a:r>
              <a:rPr lang="en-US" sz="1800" dirty="0" smtClean="0"/>
              <a:t>DO </a:t>
            </a:r>
            <a:r>
              <a:rPr lang="en-US" sz="1800" dirty="0"/>
              <a:t>THE RIGHT THING EVEN WHEN NO ONE IS LOOKING!</a:t>
            </a:r>
            <a:endParaRPr sz="1800" dirty="0"/>
          </a:p>
        </p:txBody>
      </p:sp>
    </p:spTree>
    <p:extLst>
      <p:ext uri="{BB962C8B-B14F-4D97-AF65-F5344CB8AC3E}">
        <p14:creationId xmlns:p14="http://schemas.microsoft.com/office/powerpoint/2010/main" val="1123856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Is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TotalTime>
  <Words>227</Words>
  <Application>Microsoft Office PowerPoint</Application>
  <PresentationFormat>On-screen Show (16:9)</PresentationFormat>
  <Paragraphs>43</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Raleway Light</vt:lpstr>
      <vt:lpstr>Playfair Display</vt:lpstr>
      <vt:lpstr>Calibri</vt:lpstr>
      <vt:lpstr>Isabella template</vt:lpstr>
      <vt:lpstr>Science Starter:   1.  Pick up Ecoregions assignment! 2.  Check the no name no fame box if you did not receive your paper.</vt:lpstr>
      <vt:lpstr>1.  Good Things 2.  Rater—Check in  3.  Catastrophic events videos pg. 20 4.  Catastrophic events graphic organizer (extra handout/construction paper)  DO THE RIGHT THING EVEN WHEN NO ONE IS LOOKING!</vt:lpstr>
      <vt:lpstr>PowerPoint Presentation</vt:lpstr>
      <vt:lpstr>PowerPoint Presentation</vt:lpstr>
      <vt:lpstr>PowerPoint Presentation</vt:lpstr>
      <vt:lpstr>Catastrophic Events Prezi</vt:lpstr>
      <vt:lpstr>PowerPoint Presentation</vt:lpstr>
      <vt:lpstr>Science Starter:   1. Study for quiz on Weathering, Erosion, Deposition, and Catastrophic Events</vt:lpstr>
      <vt:lpstr>1.  Good Things 2.  Rater—Check in  3.  Weathering, Erosion, Deposition, and Catastrophic Events Quiz 4.  Texas Gateways—Ecological Succession pg. 21 in the workbook  DO THE RIGHT THING EVEN WHEN NO ONE IS LOOKING!</vt:lpstr>
      <vt:lpstr>Texas Gateways—Ecological Succession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Amy Hinds</dc:creator>
  <cp:lastModifiedBy>Amy_Hinds</cp:lastModifiedBy>
  <cp:revision>30</cp:revision>
  <dcterms:modified xsi:type="dcterms:W3CDTF">2018-10-29T02:01:43Z</dcterms:modified>
</cp:coreProperties>
</file>