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Dosis" panose="020B0604020202020204" charset="0"/>
      <p:regular r:id="rId12"/>
      <p:bold r:id="rId13"/>
    </p:embeddedFont>
    <p:embeddedFont>
      <p:font typeface="Dosis Light" panose="020B0604020202020204" charset="0"/>
      <p:regular r:id="rId14"/>
      <p:bold r:id="rId15"/>
    </p:embeddedFont>
    <p:embeddedFont>
      <p:font typeface="Titillium Web" panose="020B0604020202020204" charset="0"/>
      <p:regular r:id="rId16"/>
      <p:bold r:id="rId17"/>
      <p:italic r:id="rId18"/>
      <p:boldItalic r:id="rId19"/>
    </p:embeddedFont>
    <p:embeddedFont>
      <p:font typeface="Titillium Web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E4CDED-6983-4153-93D4-482F4ABE97B3}">
  <a:tblStyle styleId="{90E4CDED-6983-4153-93D4-482F4ABE97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5381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3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2" name="Google Shape;384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16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8" name="Google Shape;384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9" name="Google Shape;384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95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4342d3739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4342d3739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97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g4342d373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g4342d373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17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Google Shape;3869;g4342d3739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0" name="Google Shape;3870;g4342d3739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47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g4342d3739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7" name="Google Shape;3877;g4342d3739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28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g4342d3739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4" name="Google Shape;3884;g4342d3739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814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4342d3739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1" name="Google Shape;3891;g4342d3739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44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rgbClr val="1D1D1B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grpSp>
        <p:nvGrpSpPr>
          <p:cNvPr id="2679" name="Google Shape;2679;p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80" name="Google Shape;2680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7" name="Google Shape;2737;p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8" name="Google Shape;2738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0" name="Google Shape;2800;p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801" name="Google Shape;2801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2" name="Google Shape;2902;p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903" name="Google Shape;2903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3" name="Google Shape;2953;p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89775" y="1810075"/>
            <a:ext cx="8965800" cy="3333300"/>
          </a:xfrm>
          <a:prstGeom prst="rect">
            <a:avLst/>
          </a:prstGeom>
          <a:solidFill>
            <a:srgbClr val="80BFB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Science Starter:</a:t>
            </a:r>
            <a:endParaRPr sz="2400" b="1" u="sng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Part 1:</a:t>
            </a:r>
            <a:r>
              <a:rPr lang="en" sz="2400">
                <a:solidFill>
                  <a:srgbClr val="000000"/>
                </a:solidFill>
              </a:rPr>
              <a:t> Warm-Up Question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Part 2: </a:t>
            </a:r>
            <a:r>
              <a:rPr lang="en" sz="2400">
                <a:solidFill>
                  <a:srgbClr val="000000"/>
                </a:solidFill>
              </a:rPr>
              <a:t>Have your workbook out and complete the learning target and success criteria for today! 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Learning Target: </a:t>
            </a:r>
            <a:r>
              <a:rPr lang="en" sz="2400">
                <a:solidFill>
                  <a:srgbClr val="000000"/>
                </a:solidFill>
              </a:rPr>
              <a:t>I will understand microhabitats, biomes, biodiversity and sustainability within this unit and prepare for my DCA.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Success Criteria:  </a:t>
            </a:r>
            <a:r>
              <a:rPr lang="en" sz="2400">
                <a:solidFill>
                  <a:srgbClr val="000000"/>
                </a:solidFill>
              </a:rPr>
              <a:t>I can describe how organisms are supported in microhabitats and biomes through biodiversity and sustainability.</a:t>
            </a:r>
            <a:endParaRPr sz="2400" b="1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837" name="Google Shape;3837;p13"/>
          <p:cNvSpPr txBox="1"/>
          <p:nvPr/>
        </p:nvSpPr>
        <p:spPr>
          <a:xfrm>
            <a:off x="81400" y="-68625"/>
            <a:ext cx="33048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D5A6BD"/>
                </a:highlight>
                <a:latin typeface="Dosis"/>
                <a:ea typeface="Dosis"/>
                <a:cs typeface="Dosis"/>
                <a:sym typeface="Dosis"/>
              </a:rPr>
              <a:t>Wednesday, October 10, 2018</a:t>
            </a:r>
            <a:endParaRPr sz="2000" b="1">
              <a:highlight>
                <a:srgbClr val="D5A6BD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graphicFrame>
        <p:nvGraphicFramePr>
          <p:cNvPr id="3838" name="Google Shape;3838;p13"/>
          <p:cNvGraphicFramePr/>
          <p:nvPr/>
        </p:nvGraphicFramePr>
        <p:xfrm>
          <a:off x="3526175" y="126195"/>
          <a:ext cx="5411375" cy="2377260"/>
        </p:xfrm>
        <a:graphic>
          <a:graphicData uri="http://schemas.openxmlformats.org/drawingml/2006/table">
            <a:tbl>
              <a:tblPr>
                <a:noFill/>
                <a:tableStyleId>{90E4CDED-6983-4153-93D4-482F4ABE97B3}</a:tableStyleId>
              </a:tblPr>
              <a:tblGrid>
                <a:gridCol w="623975"/>
                <a:gridCol w="1060100"/>
                <a:gridCol w="957475"/>
                <a:gridCol w="842025"/>
                <a:gridCol w="966350"/>
                <a:gridCol w="961450"/>
              </a:tblGrid>
              <a:tr h="33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/>
                        <a:t>Attendance</a:t>
                      </a:r>
                      <a:endParaRPr sz="1200" b="1" u="sng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/>
                        <a:t>Computer</a:t>
                      </a:r>
                      <a:endParaRPr sz="1200" b="1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/>
                        <a:t>Printer</a:t>
                      </a:r>
                      <a:endParaRPr sz="1200" b="1" u="sng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/>
                        <a:t>Rater</a:t>
                      </a:r>
                      <a:endParaRPr sz="1200" b="1" u="sng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/>
                        <a:t>Substitute</a:t>
                      </a:r>
                      <a:endParaRPr sz="1200" b="1" u="sng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/>
                        <a:t>Time-</a:t>
                      </a:r>
                      <a:endParaRPr sz="1200" b="1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/>
                        <a:t>Keeper</a:t>
                      </a:r>
                      <a:endParaRPr sz="1200" b="1" u="sng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33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2nd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Aidan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Logan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Kiki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Vianna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Joel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33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3rd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Braedon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Gavin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Keaghen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Cheyenne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Trevion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33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4th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Janelle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Israa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Noah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Aniyah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Eduardo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33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6th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Kimberly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Shanelle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Brock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Baraka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Andrew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33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7th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Milania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Jessica H.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Tyler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Luis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Alex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</a:tbl>
          </a:graphicData>
        </a:graphic>
      </p:graphicFrame>
      <p:pic>
        <p:nvPicPr>
          <p:cNvPr id="3839" name="Google Shape;383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18475"/>
            <a:ext cx="3014276" cy="11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p14"/>
          <p:cNvSpPr txBox="1">
            <a:spLocks noGrp="1"/>
          </p:cNvSpPr>
          <p:nvPr>
            <p:ph type="body" idx="1"/>
          </p:nvPr>
        </p:nvSpPr>
        <p:spPr>
          <a:xfrm>
            <a:off x="297650" y="50000"/>
            <a:ext cx="5576400" cy="5063700"/>
          </a:xfrm>
          <a:prstGeom prst="rect">
            <a:avLst/>
          </a:prstGeom>
          <a:solidFill>
            <a:srgbClr val="80BFB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0" u="sng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AGENDA</a:t>
            </a:r>
            <a:endParaRPr sz="2500" b="1" i="0" u="sng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tillium Web"/>
              <a:buAutoNum type="arabicPeriod"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Reminders: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tillium Web"/>
              <a:buAutoNum type="alphaLcPeriod"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Unit 3, Part 1 DCA Tomorrow! 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tillium Web"/>
              <a:buAutoNum type="arabicPeriod"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Good Things/Rater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tillium Web"/>
              <a:buAutoNum type="arabicPeriod"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Vocabulary Quizizz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(As many times as you like)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4.  Return Papers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5.  Unit 3 DCA Review Activity 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6.  Launch 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846" name="Google Shape;384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451" y="990600"/>
            <a:ext cx="2942152" cy="263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15"/>
          <p:cNvSpPr txBox="1">
            <a:spLocks noGrp="1"/>
          </p:cNvSpPr>
          <p:nvPr>
            <p:ph type="ctrTitle" idx="4294967295"/>
          </p:nvPr>
        </p:nvSpPr>
        <p:spPr>
          <a:xfrm>
            <a:off x="1752600" y="364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LAUNCH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3852" name="Google Shape;3852;p15"/>
          <p:cNvSpPr txBox="1">
            <a:spLocks noGrp="1"/>
          </p:cNvSpPr>
          <p:nvPr>
            <p:ph type="subTitle" idx="4294967295"/>
          </p:nvPr>
        </p:nvSpPr>
        <p:spPr>
          <a:xfrm>
            <a:off x="838200" y="1868525"/>
            <a:ext cx="6457800" cy="2210700"/>
          </a:xfrm>
          <a:prstGeom prst="rect">
            <a:avLst/>
          </a:prstGeom>
          <a:solidFill>
            <a:srgbClr val="80BFB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D3EBD5"/>
                </a:solidFill>
                <a:highlight>
                  <a:srgbClr val="01597F"/>
                </a:highlight>
                <a:latin typeface="Titillium Web"/>
                <a:ea typeface="Titillium Web"/>
                <a:cs typeface="Titillium Web"/>
                <a:sym typeface="Titillium Web"/>
              </a:rPr>
              <a:t>Do The Right Thing Even When No One Is Looking!</a:t>
            </a:r>
            <a:endParaRPr sz="4500" b="1">
              <a:solidFill>
                <a:srgbClr val="D3EBD5"/>
              </a:solidFill>
              <a:highlight>
                <a:srgbClr val="01597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89775" y="1124275"/>
            <a:ext cx="8965800" cy="3333300"/>
          </a:xfrm>
          <a:prstGeom prst="rect">
            <a:avLst/>
          </a:prstGeom>
          <a:solidFill>
            <a:srgbClr val="80BFB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Science Starter:</a:t>
            </a:r>
            <a:endParaRPr sz="2400" b="1" u="sng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Part 1:</a:t>
            </a:r>
            <a:r>
              <a:rPr lang="en" sz="2400">
                <a:solidFill>
                  <a:srgbClr val="000000"/>
                </a:solidFill>
              </a:rPr>
              <a:t> Have your review out and study for the DCA.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Learning Target: </a:t>
            </a:r>
            <a:r>
              <a:rPr lang="en" sz="2400">
                <a:solidFill>
                  <a:srgbClr val="000000"/>
                </a:solidFill>
              </a:rPr>
              <a:t>I will demonstrate my mastery of the TEKS over microhabitats, biomes, biodiversity and the relationship with sustainability.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Success Criteria:  </a:t>
            </a:r>
            <a:r>
              <a:rPr lang="en" sz="2400">
                <a:solidFill>
                  <a:srgbClr val="000000"/>
                </a:solidFill>
              </a:rPr>
              <a:t>I know how to answer questions relating to microhabitats, biomes, biodiversity and the relationship with sustainability.</a:t>
            </a:r>
            <a:endParaRPr sz="2400" b="1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859" name="Google Shape;3859;p16"/>
          <p:cNvSpPr txBox="1"/>
          <p:nvPr/>
        </p:nvSpPr>
        <p:spPr>
          <a:xfrm>
            <a:off x="81400" y="-68625"/>
            <a:ext cx="33048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D5A6BD"/>
                </a:highlight>
                <a:latin typeface="Dosis"/>
                <a:ea typeface="Dosis"/>
                <a:cs typeface="Dosis"/>
                <a:sym typeface="Dosis"/>
              </a:rPr>
              <a:t>Thursday, October 11, 2018</a:t>
            </a:r>
            <a:endParaRPr sz="2000" b="1">
              <a:highlight>
                <a:srgbClr val="D5A6BD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860" name="Google Shape;38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100" y="173925"/>
            <a:ext cx="22669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866" name="Google Shape;38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53" y="926850"/>
            <a:ext cx="1982600" cy="25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7" name="Google Shape;3867;p17"/>
          <p:cNvSpPr txBox="1"/>
          <p:nvPr/>
        </p:nvSpPr>
        <p:spPr>
          <a:xfrm>
            <a:off x="2646875" y="189950"/>
            <a:ext cx="6105900" cy="46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000"/>
              <a:buAutoNum type="arabicPeriod"/>
            </a:pPr>
            <a:r>
              <a:rPr lang="en" sz="3000">
                <a:solidFill>
                  <a:srgbClr val="FFD966"/>
                </a:solidFill>
              </a:rPr>
              <a:t> Good Things/Rater</a:t>
            </a:r>
            <a:endParaRPr sz="3000">
              <a:solidFill>
                <a:srgbClr val="FFD966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000"/>
              <a:buAutoNum type="arabicPeriod"/>
            </a:pPr>
            <a:r>
              <a:rPr lang="en" sz="3000">
                <a:solidFill>
                  <a:srgbClr val="FFD966"/>
                </a:solidFill>
              </a:rPr>
              <a:t>Questions before the DCA</a:t>
            </a:r>
            <a:endParaRPr sz="3000">
              <a:solidFill>
                <a:srgbClr val="FFD966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000"/>
              <a:buAutoNum type="arabicPeriod"/>
            </a:pPr>
            <a:r>
              <a:rPr lang="en" sz="3000">
                <a:solidFill>
                  <a:srgbClr val="FFD966"/>
                </a:solidFill>
              </a:rPr>
              <a:t>DCA is on the computer</a:t>
            </a:r>
            <a:endParaRPr sz="3000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</a:rPr>
              <a:t>(link is on my website)</a:t>
            </a:r>
            <a:endParaRPr sz="3000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</a:rPr>
              <a:t>4.  After the test, you may read quietly.  If you need something to read then I can find something for you!</a:t>
            </a:r>
            <a:endParaRPr sz="3000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</a:rPr>
              <a:t>5.  Launch</a:t>
            </a:r>
            <a:endParaRPr sz="300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8"/>
          <p:cNvSpPr txBox="1">
            <a:spLocks noGrp="1"/>
          </p:cNvSpPr>
          <p:nvPr>
            <p:ph type="ctrTitle" idx="4294967295"/>
          </p:nvPr>
        </p:nvSpPr>
        <p:spPr>
          <a:xfrm>
            <a:off x="1752600" y="364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LAUNCH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3873" name="Google Shape;3873;p18"/>
          <p:cNvSpPr txBox="1">
            <a:spLocks noGrp="1"/>
          </p:cNvSpPr>
          <p:nvPr>
            <p:ph type="subTitle" idx="4294967295"/>
          </p:nvPr>
        </p:nvSpPr>
        <p:spPr>
          <a:xfrm>
            <a:off x="838200" y="1868525"/>
            <a:ext cx="6457800" cy="2210700"/>
          </a:xfrm>
          <a:prstGeom prst="rect">
            <a:avLst/>
          </a:prstGeom>
          <a:solidFill>
            <a:srgbClr val="80BFB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D3EBD5"/>
                </a:solidFill>
                <a:highlight>
                  <a:srgbClr val="01597F"/>
                </a:highlight>
                <a:latin typeface="Titillium Web"/>
                <a:ea typeface="Titillium Web"/>
                <a:cs typeface="Titillium Web"/>
                <a:sym typeface="Titillium Web"/>
              </a:rPr>
              <a:t>Do The Right Thing Even When No One Is Looking!</a:t>
            </a:r>
            <a:endParaRPr sz="4500" b="1">
              <a:solidFill>
                <a:srgbClr val="D3EBD5"/>
              </a:solidFill>
              <a:highlight>
                <a:srgbClr val="01597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74" name="Google Shape;3874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19"/>
          <p:cNvSpPr txBox="1">
            <a:spLocks noGrp="1"/>
          </p:cNvSpPr>
          <p:nvPr>
            <p:ph type="ctrTitle"/>
          </p:nvPr>
        </p:nvSpPr>
        <p:spPr>
          <a:xfrm>
            <a:off x="89775" y="1124275"/>
            <a:ext cx="8965800" cy="3333300"/>
          </a:xfrm>
          <a:prstGeom prst="rect">
            <a:avLst/>
          </a:prstGeom>
          <a:solidFill>
            <a:srgbClr val="80BFB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Science Starter:</a:t>
            </a:r>
            <a:endParaRPr sz="2400" b="1" u="sng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Turn to page 24 in your workbook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Learning Target: </a:t>
            </a:r>
            <a:r>
              <a:rPr lang="en" sz="2400">
                <a:solidFill>
                  <a:srgbClr val="000000"/>
                </a:solidFill>
              </a:rPr>
              <a:t>I will learn how to graph my Unit 3 Part 1 DCA data using TAILS and DRY MIX.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Success Criteria:  </a:t>
            </a:r>
            <a:r>
              <a:rPr lang="en" sz="2400">
                <a:solidFill>
                  <a:srgbClr val="000000"/>
                </a:solidFill>
              </a:rPr>
              <a:t>I know how to create a bar graph using my DCA data and my bar graph uses TAILS and DRY MIX&gt;</a:t>
            </a:r>
            <a:endParaRPr sz="2400" b="1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880" name="Google Shape;3880;p19"/>
          <p:cNvSpPr txBox="1"/>
          <p:nvPr/>
        </p:nvSpPr>
        <p:spPr>
          <a:xfrm>
            <a:off x="81400" y="-68625"/>
            <a:ext cx="33048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D5A6BD"/>
                </a:highlight>
                <a:latin typeface="Dosis"/>
                <a:ea typeface="Dosis"/>
                <a:cs typeface="Dosis"/>
                <a:sym typeface="Dosis"/>
              </a:rPr>
              <a:t>Friday, October 12, 2018</a:t>
            </a:r>
            <a:endParaRPr sz="2000" b="1">
              <a:highlight>
                <a:srgbClr val="D5A6BD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881" name="Google Shape;38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100" y="173925"/>
            <a:ext cx="22669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Google Shape;3886;p20"/>
          <p:cNvSpPr txBox="1">
            <a:spLocks noGrp="1"/>
          </p:cNvSpPr>
          <p:nvPr>
            <p:ph type="body" idx="1"/>
          </p:nvPr>
        </p:nvSpPr>
        <p:spPr>
          <a:xfrm>
            <a:off x="297650" y="50000"/>
            <a:ext cx="5576400" cy="5063700"/>
          </a:xfrm>
          <a:prstGeom prst="rect">
            <a:avLst/>
          </a:prstGeom>
          <a:solidFill>
            <a:srgbClr val="80BFB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0" u="sng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AGENDA</a:t>
            </a:r>
            <a:endParaRPr sz="2500" b="1" i="0" u="sng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tillium Web"/>
              <a:buAutoNum type="arabicPeriod"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Good Things/Rater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tillium Web"/>
              <a:buAutoNum type="arabicPeriod"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Return Tests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tillium Web"/>
              <a:buAutoNum type="arabicPeriod"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Go over Test and compare test data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tillium Web"/>
              <a:buAutoNum type="arabicPeriod"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2 minute Connection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tillium Web"/>
              <a:buAutoNum type="alphaLcPeriod"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Question  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5.  Complete graph and turn in 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6.  Launch </a:t>
            </a:r>
            <a:endParaRPr b="1" i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87" name="Google Shape;3887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888" name="Google Shape;38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451" y="990600"/>
            <a:ext cx="2942152" cy="263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p21"/>
          <p:cNvSpPr txBox="1">
            <a:spLocks noGrp="1"/>
          </p:cNvSpPr>
          <p:nvPr>
            <p:ph type="ctrTitle"/>
          </p:nvPr>
        </p:nvSpPr>
        <p:spPr>
          <a:xfrm>
            <a:off x="89775" y="1124275"/>
            <a:ext cx="8965800" cy="3333300"/>
          </a:xfrm>
          <a:prstGeom prst="rect">
            <a:avLst/>
          </a:prstGeom>
          <a:solidFill>
            <a:srgbClr val="80BFB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Science Starter:</a:t>
            </a:r>
            <a:endParaRPr sz="2400" b="1" u="sng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Turn to page 24 in your workbook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Learning Target: </a:t>
            </a:r>
            <a:r>
              <a:rPr lang="en" sz="2400">
                <a:solidFill>
                  <a:srgbClr val="000000"/>
                </a:solidFill>
              </a:rPr>
              <a:t>I will learn how to graph my Unit 3 Part 1 DCA data using TAILS and DRY MIX.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Success Criteria:  </a:t>
            </a:r>
            <a:r>
              <a:rPr lang="en" sz="2400">
                <a:solidFill>
                  <a:srgbClr val="000000"/>
                </a:solidFill>
              </a:rPr>
              <a:t>I know how to create a bar graph using my DCA data and my bar graph uses TAILS and DRY MIX&gt;</a:t>
            </a:r>
            <a:endParaRPr sz="2400" b="1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894" name="Google Shape;3894;p21"/>
          <p:cNvSpPr txBox="1"/>
          <p:nvPr/>
        </p:nvSpPr>
        <p:spPr>
          <a:xfrm>
            <a:off x="81400" y="-68625"/>
            <a:ext cx="33048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D5A6BD"/>
                </a:highlight>
                <a:latin typeface="Dosis"/>
                <a:ea typeface="Dosis"/>
                <a:cs typeface="Dosis"/>
                <a:sym typeface="Dosis"/>
              </a:rPr>
              <a:t>Friday, October 12, 2018</a:t>
            </a:r>
            <a:endParaRPr sz="2000" b="1">
              <a:highlight>
                <a:srgbClr val="D5A6BD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895" name="Google Shape;38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100" y="173925"/>
            <a:ext cx="22669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On-screen Show (16:9)</PresentationFormat>
  <Paragraphs>98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Dosis</vt:lpstr>
      <vt:lpstr>Dosis Light</vt:lpstr>
      <vt:lpstr>Titillium Web</vt:lpstr>
      <vt:lpstr>Titillium Web Light</vt:lpstr>
      <vt:lpstr>Mowbray template</vt:lpstr>
      <vt:lpstr>Science Starter: Part 1: Warm-Up Question Part 2: Have your workbook out and complete the learning target and success criteria for today!    Learning Target: I will understand microhabitats, biomes, biodiversity and sustainability within this unit and prepare for my DCA.  Success Criteria:  I can describe how organisms are supported in microhabitats and biomes through biodiversity and sustainability.</vt:lpstr>
      <vt:lpstr>PowerPoint Presentation</vt:lpstr>
      <vt:lpstr>LAUNCH</vt:lpstr>
      <vt:lpstr>Science Starter: Part 1: Have your review out and study for the DCA.  Learning Target: I will demonstrate my mastery of the TEKS over microhabitats, biomes, biodiversity and the relationship with sustainability.   Success Criteria:  I know how to answer questions relating to microhabitats, biomes, biodiversity and the relationship with sustainability.</vt:lpstr>
      <vt:lpstr>PowerPoint Presentation</vt:lpstr>
      <vt:lpstr>LAUNCH</vt:lpstr>
      <vt:lpstr>Science Starter: Turn to page 24 in your workbook  Learning Target: I will learn how to graph my Unit 3 Part 1 DCA data using TAILS and DRY MIX.  Success Criteria:  I know how to create a bar graph using my DCA data and my bar graph uses TAILS and DRY MIX&gt;</vt:lpstr>
      <vt:lpstr>PowerPoint Presentation</vt:lpstr>
      <vt:lpstr>Science Starter: Turn to page 24 in your workbook  Learning Target: I will learn how to graph my Unit 3 Part 1 DCA data using TAILS and DRY MIX.  Success Criteria:  I know how to create a bar graph using my DCA data and my bar graph uses TAILS and DRY MIX&gt;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Starter: Part 1: Warm-Up Question Part 2: Have your workbook out and complete the learning target and success criteria for today!    Learning Target: I will understand microhabitats, biomes, biodiversity and sustainability within this unit and prepare for my DCA.  Success Criteria:  I can describe how organisms are supported in microhabitats and biomes through biodiversity and sustainability.</dc:title>
  <dc:creator>Amy_Hinds</dc:creator>
  <cp:lastModifiedBy>Amy_Hinds</cp:lastModifiedBy>
  <cp:revision>1</cp:revision>
  <dcterms:modified xsi:type="dcterms:W3CDTF">2018-10-09T18:00:05Z</dcterms:modified>
</cp:coreProperties>
</file>