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 Light" panose="020B0604020202020204" charset="0"/>
      <p:regular r:id="rId12"/>
      <p:bold r:id="rId13"/>
      <p:italic r:id="rId14"/>
      <p:boldItalic r:id="rId15"/>
    </p:embeddedFont>
    <p:embeddedFont>
      <p:font typeface="Montserrat ExtraBold" panose="020B0604020202020204" charset="0"/>
      <p:bold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727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55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25f9c89b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425f9c89b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31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59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31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425f9c89b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425f9c89b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19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425f9c89b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425f9c89b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191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425f9c89b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425f9c89b9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13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426abfc72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426abfc72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909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If one organism dies out, the organisms that eat it will still have a food source.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53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49" name="Google Shape;249;p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l" t="t" r="r" b="b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7" name="Google Shape;287;p6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1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8538692" y="4825993"/>
            <a:ext cx="607856" cy="320811"/>
          </a:xfrm>
          <a:custGeom>
            <a:avLst/>
            <a:gdLst/>
            <a:ahLst/>
            <a:cxnLst/>
            <a:rect l="l" t="t" r="r" b="b"/>
            <a:pathLst>
              <a:path w="20427" h="9991" extrusionOk="0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Google Shape;347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Google Shape;360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Google Shape;442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rot="10800000" flipH="1">
              <a:off x="6713429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10"/>
          <p:cNvSpPr txBox="1">
            <a:spLocks noGrp="1"/>
          </p:cNvSpPr>
          <p:nvPr>
            <p:ph type="body" idx="1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465" name="Google Shape;4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6" name="Google Shape;466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Google Shape;467;p1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646269" y="852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252459" y="32163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860316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3038442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646269" y="32163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4252459" y="85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64420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22755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4252495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3644639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03844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43059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3037603" y="3216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search?channel=youtube&amp;q=food%20we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cont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"/>
          <p:cNvSpPr txBox="1"/>
          <p:nvPr/>
        </p:nvSpPr>
        <p:spPr>
          <a:xfrm>
            <a:off x="6689075" y="8400"/>
            <a:ext cx="2429700" cy="330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Friday, September 14, 2018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4"/>
          <p:cNvSpPr txBox="1"/>
          <p:nvPr/>
        </p:nvSpPr>
        <p:spPr>
          <a:xfrm>
            <a:off x="376950" y="3057475"/>
            <a:ext cx="8491200" cy="1355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Learning Target:</a:t>
            </a:r>
            <a:r>
              <a:rPr lang="en"/>
              <a:t> I will learn the energy role of a producer/autotroph and a consumer/heterotroph, including herbivore, carnivore, omnivore, and decomposer.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Success Criteria: </a:t>
            </a:r>
            <a:r>
              <a:rPr lang="en">
                <a:solidFill>
                  <a:schemeClr val="dk1"/>
                </a:solidFill>
              </a:rPr>
              <a:t>I know how to build a food chain that shows the path of food energy from the sun, to the producer, and to a series of consumers in an ecosystem by using arrows to demonstrate energy flow.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9" name="Google Shape;629;p14"/>
          <p:cNvSpPr txBox="1"/>
          <p:nvPr/>
        </p:nvSpPr>
        <p:spPr>
          <a:xfrm>
            <a:off x="2650000" y="4484875"/>
            <a:ext cx="6028200" cy="5067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Agenda:  Sept. 20--Vocabulary Quizzizz, Sept 21--DCA</a:t>
            </a:r>
            <a:endParaRPr sz="1800"/>
          </a:p>
        </p:txBody>
      </p:sp>
      <p:sp>
        <p:nvSpPr>
          <p:cNvPr id="630" name="Google Shape;630;p14"/>
          <p:cNvSpPr txBox="1"/>
          <p:nvPr/>
        </p:nvSpPr>
        <p:spPr>
          <a:xfrm>
            <a:off x="912150" y="481400"/>
            <a:ext cx="56757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4"/>
          <p:cNvSpPr txBox="1"/>
          <p:nvPr/>
        </p:nvSpPr>
        <p:spPr>
          <a:xfrm>
            <a:off x="50675" y="186300"/>
            <a:ext cx="6559500" cy="633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Science Starter:  DO NOT RECOPY Learning Target and Success Criteria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Begin the Forest Ecosystem page in your workbook.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632" name="Google Shape;63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509412" y="-585237"/>
            <a:ext cx="1974575" cy="51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5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9" name="Google Shape;6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71275" y="-1697613"/>
            <a:ext cx="4801450" cy="8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5"/>
          <p:cNvSpPr/>
          <p:nvPr/>
        </p:nvSpPr>
        <p:spPr>
          <a:xfrm>
            <a:off x="3053150" y="3395225"/>
            <a:ext cx="772800" cy="89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>
            <a:off x="2977150" y="2432400"/>
            <a:ext cx="1076700" cy="89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 txBox="1"/>
          <p:nvPr/>
        </p:nvSpPr>
        <p:spPr>
          <a:xfrm>
            <a:off x="975500" y="4446725"/>
            <a:ext cx="1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 rot="-2700000">
            <a:off x="326047" y="4446703"/>
            <a:ext cx="886712" cy="2787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 txBox="1"/>
          <p:nvPr/>
        </p:nvSpPr>
        <p:spPr>
          <a:xfrm>
            <a:off x="443400" y="4674750"/>
            <a:ext cx="2533800" cy="27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 are circled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6"/>
          <p:cNvSpPr txBox="1">
            <a:spLocks noGrp="1"/>
          </p:cNvSpPr>
          <p:nvPr>
            <p:ph type="title"/>
          </p:nvPr>
        </p:nvSpPr>
        <p:spPr>
          <a:xfrm>
            <a:off x="5852950" y="180725"/>
            <a:ext cx="31419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50" name="Google Shape;650;p16"/>
          <p:cNvSpPr txBox="1">
            <a:spLocks noGrp="1"/>
          </p:cNvSpPr>
          <p:nvPr>
            <p:ph type="body" idx="1"/>
          </p:nvPr>
        </p:nvSpPr>
        <p:spPr>
          <a:xfrm>
            <a:off x="190025" y="-88775"/>
            <a:ext cx="8804700" cy="51435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64646"/>
              </a:buClr>
              <a:buSzPts val="2200"/>
              <a:buFont typeface="Montserrat"/>
              <a:buAutoNum type="arabicPeriod"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Good Things/Rater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64646"/>
              </a:buClr>
              <a:buSzPts val="2200"/>
              <a:buFont typeface="Montserrat"/>
              <a:buAutoNum type="arabicPeriod"/>
            </a:pPr>
            <a:r>
              <a:rPr lang="en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 Food Web Video</a:t>
            </a:r>
            <a:endParaRPr sz="2200" b="1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3.  Freshwater and Saltwater Food Webs (Workbook)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4.  Finish Food Web Scenario Activity 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64646"/>
              </a:buClr>
              <a:buSzPts val="2200"/>
              <a:buFont typeface="Montserrat"/>
              <a:buAutoNum type="alphaUcPeriod"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Construct food web on construction paper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64646"/>
              </a:buClr>
              <a:buSzPts val="2200"/>
              <a:buFont typeface="Montserrat"/>
              <a:buAutoNum type="alphaUcPeriod"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Turn in today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5.  Extra time:  Food web sort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6. Launch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52" name="Google Shape;6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6125" y="1498850"/>
            <a:ext cx="1992775" cy="28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6"/>
          <p:cNvSpPr/>
          <p:nvPr/>
        </p:nvSpPr>
        <p:spPr>
          <a:xfrm>
            <a:off x="3698100" y="2465225"/>
            <a:ext cx="3141900" cy="785400"/>
          </a:xfrm>
          <a:prstGeom prst="rightArrow">
            <a:avLst>
              <a:gd name="adj1" fmla="val 4736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7"/>
          <p:cNvSpPr txBox="1">
            <a:spLocks noGrp="1"/>
          </p:cNvSpPr>
          <p:nvPr>
            <p:ph type="ctrTitle"/>
          </p:nvPr>
        </p:nvSpPr>
        <p:spPr>
          <a:xfrm>
            <a:off x="838200" y="59350"/>
            <a:ext cx="4252500" cy="7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A400"/>
                </a:solidFill>
              </a:rPr>
              <a:t>1.</a:t>
            </a:r>
            <a:endParaRPr>
              <a:solidFill>
                <a:srgbClr val="FFA4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Web </a:t>
            </a:r>
            <a:endParaRPr/>
          </a:p>
        </p:txBody>
      </p:sp>
      <p:pic>
        <p:nvPicPr>
          <p:cNvPr id="659" name="Google Shape;6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3350"/>
            <a:ext cx="3828470" cy="40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7"/>
          <p:cNvSpPr txBox="1"/>
          <p:nvPr/>
        </p:nvSpPr>
        <p:spPr>
          <a:xfrm>
            <a:off x="3980875" y="1747725"/>
            <a:ext cx="2244900" cy="1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Each arrow can be read as “energy transfers into” </a:t>
            </a:r>
            <a:br>
              <a:rPr lang="en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Arrows point to who is eating 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8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8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8"/>
          <p:cNvSpPr/>
          <p:nvPr/>
        </p:nvSpPr>
        <p:spPr>
          <a:xfrm>
            <a:off x="3053150" y="3395225"/>
            <a:ext cx="772800" cy="89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8"/>
          <p:cNvSpPr/>
          <p:nvPr/>
        </p:nvSpPr>
        <p:spPr>
          <a:xfrm>
            <a:off x="2977150" y="2432400"/>
            <a:ext cx="1076700" cy="89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8"/>
          <p:cNvSpPr txBox="1"/>
          <p:nvPr/>
        </p:nvSpPr>
        <p:spPr>
          <a:xfrm>
            <a:off x="975500" y="4446725"/>
            <a:ext cx="1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8"/>
          <p:cNvSpPr txBox="1"/>
          <p:nvPr/>
        </p:nvSpPr>
        <p:spPr>
          <a:xfrm>
            <a:off x="367200" y="4750950"/>
            <a:ext cx="2533800" cy="27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 are circled</a:t>
            </a:r>
            <a:endParaRPr/>
          </a:p>
        </p:txBody>
      </p:sp>
      <p:pic>
        <p:nvPicPr>
          <p:cNvPr id="671" name="Google Shape;6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44913" y="-1938137"/>
            <a:ext cx="4446725" cy="87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18"/>
          <p:cNvSpPr/>
          <p:nvPr/>
        </p:nvSpPr>
        <p:spPr>
          <a:xfrm>
            <a:off x="2647750" y="3255850"/>
            <a:ext cx="1076700" cy="1038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8"/>
          <p:cNvSpPr/>
          <p:nvPr/>
        </p:nvSpPr>
        <p:spPr>
          <a:xfrm rot="-1644268">
            <a:off x="1617251" y="4213974"/>
            <a:ext cx="1089798" cy="3294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9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9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9"/>
          <p:cNvSpPr txBox="1"/>
          <p:nvPr/>
        </p:nvSpPr>
        <p:spPr>
          <a:xfrm>
            <a:off x="975500" y="4446725"/>
            <a:ext cx="1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9"/>
          <p:cNvSpPr txBox="1"/>
          <p:nvPr/>
        </p:nvSpPr>
        <p:spPr>
          <a:xfrm>
            <a:off x="367200" y="4750950"/>
            <a:ext cx="2533800" cy="27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 are circled</a:t>
            </a:r>
            <a:endParaRPr/>
          </a:p>
        </p:txBody>
      </p:sp>
      <p:sp>
        <p:nvSpPr>
          <p:cNvPr id="682" name="Google Shape;682;p19"/>
          <p:cNvSpPr/>
          <p:nvPr/>
        </p:nvSpPr>
        <p:spPr>
          <a:xfrm rot="-1644268">
            <a:off x="1731276" y="3517199"/>
            <a:ext cx="1089798" cy="3294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3" name="Google Shape;6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66400" y="-1921650"/>
            <a:ext cx="4522750" cy="8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9"/>
          <p:cNvSpPr/>
          <p:nvPr/>
        </p:nvSpPr>
        <p:spPr>
          <a:xfrm rot="-1295740">
            <a:off x="427975" y="4174862"/>
            <a:ext cx="915354" cy="6592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9"/>
          <p:cNvSpPr/>
          <p:nvPr/>
        </p:nvSpPr>
        <p:spPr>
          <a:xfrm>
            <a:off x="3243200" y="2483075"/>
            <a:ext cx="861600" cy="886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 txBox="1"/>
          <p:nvPr/>
        </p:nvSpPr>
        <p:spPr>
          <a:xfrm>
            <a:off x="975500" y="4446725"/>
            <a:ext cx="1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3" name="Google Shape;6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77975" y="-1769900"/>
            <a:ext cx="4441525" cy="86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1"/>
          <p:cNvSpPr txBox="1">
            <a:spLocks noGrp="1"/>
          </p:cNvSpPr>
          <p:nvPr>
            <p:ph type="title"/>
          </p:nvPr>
        </p:nvSpPr>
        <p:spPr>
          <a:xfrm>
            <a:off x="5852950" y="180725"/>
            <a:ext cx="31419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99" name="Google Shape;699;p21"/>
          <p:cNvSpPr txBox="1">
            <a:spLocks noGrp="1"/>
          </p:cNvSpPr>
          <p:nvPr>
            <p:ph type="body" idx="1"/>
          </p:nvPr>
        </p:nvSpPr>
        <p:spPr>
          <a:xfrm>
            <a:off x="190025" y="-88775"/>
            <a:ext cx="8804700" cy="51435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64646"/>
              </a:buClr>
              <a:buSzPts val="2200"/>
              <a:buFont typeface="Montserrat"/>
              <a:buAutoNum type="arabicPeriod"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Good Things/Rater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64646"/>
              </a:buClr>
              <a:buSzPts val="2200"/>
              <a:buFont typeface="Montserrat"/>
              <a:buAutoNum type="arabicPeriod"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Return Papers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 Food Web Video</a:t>
            </a:r>
            <a:endParaRPr sz="2200" b="1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4.  Freshwater and Saltwater Food Webs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5.  Finish Food Web Scenario Activity 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64646"/>
              </a:buClr>
              <a:buSzPts val="2200"/>
              <a:buFont typeface="Montserrat"/>
              <a:buAutoNum type="alphaUcPeriod"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Construct food web on construction paper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64646"/>
              </a:buClr>
              <a:buSzPts val="2200"/>
              <a:buFont typeface="Montserrat"/>
              <a:buAutoNum type="alphaUcPeriod"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Turn in today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6.  Extra time:  Food web sort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7. Launch</a:t>
            </a:r>
            <a:endParaRPr sz="22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01" name="Google Shape;7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3775" y="1330113"/>
            <a:ext cx="1565025" cy="2052326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1"/>
          <p:cNvSpPr/>
          <p:nvPr/>
        </p:nvSpPr>
        <p:spPr>
          <a:xfrm>
            <a:off x="3622675" y="2418100"/>
            <a:ext cx="3141900" cy="785400"/>
          </a:xfrm>
          <a:prstGeom prst="rightArrow">
            <a:avLst>
              <a:gd name="adj1" fmla="val 4736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1248800" y="490150"/>
            <a:ext cx="7294500" cy="3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/>
              <a:t/>
            </a:r>
            <a:br>
              <a:rPr lang="en" sz="2500"/>
            </a:b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 i="0">
                <a:latin typeface="Montserrat"/>
                <a:ea typeface="Montserrat"/>
                <a:cs typeface="Montserrat"/>
                <a:sym typeface="Montserrat"/>
              </a:rPr>
              <a:t>Launch:</a:t>
            </a:r>
            <a:endParaRPr sz="4800" b="1" i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i="0"/>
              <a:t>Do the Right Thing, </a:t>
            </a:r>
            <a:br>
              <a:rPr lang="en" sz="4800" i="0"/>
            </a:br>
            <a:r>
              <a:rPr lang="en" sz="4800" i="0"/>
              <a:t>Even When No One is Looking!</a:t>
            </a:r>
            <a:endParaRPr sz="4800" i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 b="1" i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8" name="Google Shape;708;p22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09" name="Google Shape;709;p22"/>
          <p:cNvSpPr txBox="1"/>
          <p:nvPr/>
        </p:nvSpPr>
        <p:spPr>
          <a:xfrm>
            <a:off x="2954775" y="583650"/>
            <a:ext cx="42438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 Light</vt:lpstr>
      <vt:lpstr>Montserrat ExtraBold</vt:lpstr>
      <vt:lpstr>Montserrat</vt:lpstr>
      <vt:lpstr>Arial</vt:lpstr>
      <vt:lpstr>Wart template</vt:lpstr>
      <vt:lpstr>PowerPoint Presentation</vt:lpstr>
      <vt:lpstr>PowerPoint Presentation</vt:lpstr>
      <vt:lpstr>AGENDA</vt:lpstr>
      <vt:lpstr>1. Food Web </vt:lpstr>
      <vt:lpstr>PowerPoint Presentation</vt:lpstr>
      <vt:lpstr>PowerPoint Presentation</vt:lpstr>
      <vt:lpstr>PowerPoint Presentation</vt:lpstr>
      <vt:lpstr>AGENDA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Amy_Hinds</dc:creator>
  <cp:lastModifiedBy>Amy_Hinds</cp:lastModifiedBy>
  <cp:revision>1</cp:revision>
  <dcterms:modified xsi:type="dcterms:W3CDTF">2018-09-13T20:28:37Z</dcterms:modified>
</cp:coreProperties>
</file>