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Montserrat ExtraBold" panose="020B0604020202020204" charset="0"/>
      <p:bold r:id="rId13"/>
      <p:boldItalic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  <p:embeddedFont>
      <p:font typeface="Montserrat Light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C03C29-743B-4D06-A452-8D24C92713B2}">
  <a:tblStyle styleId="{1FC03C29-743B-4D06-A452-8D24C92713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90483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539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If one organism dies out, the organisms that eat it will still have a food source.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4871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613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891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41399e86e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41399e86e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7036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4761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425f9c89b9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425f9c89b9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6046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425f9c89b9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425f9c89b9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3684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425f9c89b9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425f9c89b9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947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425f9c89b9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425f9c89b9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382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6464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6" y="-11"/>
            <a:ext cx="2429759" cy="1609289"/>
            <a:chOff x="608719" y="-11"/>
            <a:chExt cx="2429759" cy="1609289"/>
          </a:xfrm>
        </p:grpSpPr>
        <p:sp>
          <p:nvSpPr>
            <p:cNvPr id="11" name="Google Shape;11;p2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5265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24" name="Google Shape;24;p2"/>
          <p:cNvGrpSpPr/>
          <p:nvPr/>
        </p:nvGrpSpPr>
        <p:grpSpPr>
          <a:xfrm>
            <a:off x="4894945" y="-11"/>
            <a:ext cx="4252453" cy="5146816"/>
            <a:chOff x="4894945" y="-11"/>
            <a:chExt cx="4252453" cy="5146816"/>
          </a:xfrm>
        </p:grpSpPr>
        <p:sp>
          <p:nvSpPr>
            <p:cNvPr id="25" name="Google Shape;25;p2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109812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109812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717668" y="1286669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717668" y="2573381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325495" y="2895958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109812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17668" y="22526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325495" y="257338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2"/>
          <p:cNvGrpSpPr/>
          <p:nvPr/>
        </p:nvGrpSpPr>
        <p:grpSpPr>
          <a:xfrm flipH="1">
            <a:off x="-7" y="3860093"/>
            <a:ext cx="2429755" cy="1286712"/>
            <a:chOff x="6714243" y="3860093"/>
            <a:chExt cx="2429755" cy="1286712"/>
          </a:xfrm>
        </p:grpSpPr>
        <p:sp>
          <p:nvSpPr>
            <p:cNvPr id="80" name="Google Shape;80;p2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p11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497" name="Google Shape;497;p11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11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510" name="Google Shape;510;p11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3" name="Google Shape;533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teral pattern">
  <p:cSld name="BLANK_2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12"/>
          <p:cNvGrpSpPr/>
          <p:nvPr/>
        </p:nvGrpSpPr>
        <p:grpSpPr>
          <a:xfrm>
            <a:off x="6109812" y="-11"/>
            <a:ext cx="3037586" cy="5146816"/>
            <a:chOff x="6109812" y="-11"/>
            <a:chExt cx="3037586" cy="5146816"/>
          </a:xfrm>
        </p:grpSpPr>
        <p:sp>
          <p:nvSpPr>
            <p:cNvPr id="536" name="Google Shape;536;p12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2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2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2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2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2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2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2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2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2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2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2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2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2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2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2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2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2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2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2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2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2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2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2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2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2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2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2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2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2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2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2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2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2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2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1" name="Google Shape;571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pattern">
  <p:cSld name="BLANK_2_1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13"/>
          <p:cNvGrpSpPr/>
          <p:nvPr/>
        </p:nvGrpSpPr>
        <p:grpSpPr>
          <a:xfrm rot="10800000" flipH="1">
            <a:off x="900" y="3856775"/>
            <a:ext cx="9143992" cy="1286721"/>
            <a:chOff x="900" y="0"/>
            <a:chExt cx="9143992" cy="1286721"/>
          </a:xfrm>
        </p:grpSpPr>
        <p:sp>
          <p:nvSpPr>
            <p:cNvPr id="574" name="Google Shape;574;p13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3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3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3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900" y="643324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610793" y="322545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3658671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1828968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4266922" y="32164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900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610793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1219044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182896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2438861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900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610793" y="643324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3048778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3658671" y="321642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1219044" y="322545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4266922" y="86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900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610793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1219044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426695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3657035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3048784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2438861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3047936" y="3216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3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3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Google Shape;622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FFA40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52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subTitle" idx="1"/>
          </p:nvPr>
        </p:nvSpPr>
        <p:spPr>
          <a:xfrm>
            <a:off x="685800" y="2687652"/>
            <a:ext cx="4252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>
            <a:off x="4894945" y="-11"/>
            <a:ext cx="4252453" cy="5146816"/>
            <a:chOff x="4894945" y="-11"/>
            <a:chExt cx="4252453" cy="5146816"/>
          </a:xfrm>
        </p:grpSpPr>
        <p:sp>
          <p:nvSpPr>
            <p:cNvPr id="96" name="Google Shape;96;p3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6109812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6109812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6717668" y="1286669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6717668" y="2573381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2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325495" y="2895958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109812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6717668" y="22526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325495" y="257338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4"/>
          <p:cNvGrpSpPr/>
          <p:nvPr/>
        </p:nvGrpSpPr>
        <p:grpSpPr>
          <a:xfrm>
            <a:off x="900" y="0"/>
            <a:ext cx="9143992" cy="2564787"/>
            <a:chOff x="900" y="0"/>
            <a:chExt cx="9143992" cy="2564787"/>
          </a:xfrm>
        </p:grpSpPr>
        <p:sp>
          <p:nvSpPr>
            <p:cNvPr id="152" name="Google Shape;152;p4"/>
            <p:cNvSpPr/>
            <p:nvPr/>
          </p:nvSpPr>
          <p:spPr>
            <a:xfrm flipH="1">
              <a:off x="1219296" y="1278075"/>
              <a:ext cx="1214076" cy="1286712"/>
            </a:xfrm>
            <a:custGeom>
              <a:avLst/>
              <a:gdLst/>
              <a:ahLst/>
              <a:cxnLst/>
              <a:rect l="l" t="t" r="r" b="b"/>
              <a:pathLst>
                <a:path w="40799" h="40072" extrusionOk="0">
                  <a:moveTo>
                    <a:pt x="40798" y="0"/>
                  </a:moveTo>
                  <a:lnTo>
                    <a:pt x="1" y="20036"/>
                  </a:lnTo>
                  <a:lnTo>
                    <a:pt x="40798" y="40072"/>
                  </a:lnTo>
                  <a:lnTo>
                    <a:pt x="40798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900" y="643324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610793" y="322545"/>
              <a:ext cx="608281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658671" y="863"/>
              <a:ext cx="608281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1828968" y="322545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4266922" y="321642"/>
              <a:ext cx="609953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900" y="0"/>
              <a:ext cx="609923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610793" y="0"/>
              <a:ext cx="608281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1219044" y="0"/>
              <a:ext cx="609953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1828968" y="0"/>
              <a:ext cx="609923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2438861" y="0"/>
              <a:ext cx="609953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900" y="322545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610793" y="643324"/>
              <a:ext cx="608281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3048778" y="863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658671" y="321642"/>
              <a:ext cx="608281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219044" y="322545"/>
              <a:ext cx="609953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4266922" y="863"/>
              <a:ext cx="609953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900" y="0"/>
              <a:ext cx="609923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610793" y="0"/>
              <a:ext cx="608281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219044" y="0"/>
              <a:ext cx="609953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4266958" y="0"/>
              <a:ext cx="609923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657035" y="0"/>
              <a:ext cx="609923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3048784" y="0"/>
              <a:ext cx="608281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2438861" y="0"/>
              <a:ext cx="609953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047936" y="321645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222480" y="9650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1834119" y="192138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4"/>
          <p:cNvSpPr txBox="1">
            <a:spLocks noGrp="1"/>
          </p:cNvSpPr>
          <p:nvPr>
            <p:ph type="body" idx="1"/>
          </p:nvPr>
        </p:nvSpPr>
        <p:spPr>
          <a:xfrm>
            <a:off x="2528350" y="1552150"/>
            <a:ext cx="5497800" cy="298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◂"/>
              <a:defRPr sz="3000" i="1"/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i="1"/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9pPr>
          </a:lstStyle>
          <a:p>
            <a:endParaRPr/>
          </a:p>
        </p:txBody>
      </p:sp>
      <p:sp>
        <p:nvSpPr>
          <p:cNvPr id="204" name="Google Shape;204;p4"/>
          <p:cNvSpPr txBox="1"/>
          <p:nvPr/>
        </p:nvSpPr>
        <p:spPr>
          <a:xfrm>
            <a:off x="1295501" y="1558650"/>
            <a:ext cx="7359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6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854332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B7B7B7"/>
                </a:solidFill>
              </a:defRPr>
            </a:lvl1pPr>
            <a:lvl2pPr lvl="1">
              <a:buNone/>
              <a:defRPr>
                <a:solidFill>
                  <a:srgbClr val="B7B7B7"/>
                </a:solidFill>
              </a:defRPr>
            </a:lvl2pPr>
            <a:lvl3pPr lvl="2">
              <a:buNone/>
              <a:defRPr>
                <a:solidFill>
                  <a:srgbClr val="B7B7B7"/>
                </a:solidFill>
              </a:defRPr>
            </a:lvl3pPr>
            <a:lvl4pPr lvl="3">
              <a:buNone/>
              <a:defRPr>
                <a:solidFill>
                  <a:srgbClr val="B7B7B7"/>
                </a:solidFill>
              </a:defRPr>
            </a:lvl4pPr>
            <a:lvl5pPr lvl="4">
              <a:buNone/>
              <a:defRPr>
                <a:solidFill>
                  <a:srgbClr val="B7B7B7"/>
                </a:solidFill>
              </a:defRPr>
            </a:lvl5pPr>
            <a:lvl6pPr lvl="5">
              <a:buNone/>
              <a:defRPr>
                <a:solidFill>
                  <a:srgbClr val="B7B7B7"/>
                </a:solidFill>
              </a:defRPr>
            </a:lvl6pPr>
            <a:lvl7pPr lvl="6">
              <a:buNone/>
              <a:defRPr>
                <a:solidFill>
                  <a:srgbClr val="B7B7B7"/>
                </a:solidFill>
              </a:defRPr>
            </a:lvl7pPr>
            <a:lvl8pPr lvl="7">
              <a:buNone/>
              <a:defRPr>
                <a:solidFill>
                  <a:srgbClr val="B7B7B7"/>
                </a:solidFill>
              </a:defRPr>
            </a:lvl8pPr>
            <a:lvl9pPr lvl="8">
              <a:buNone/>
              <a:defRPr>
                <a:solidFill>
                  <a:srgbClr val="B7B7B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5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208" name="Google Shape;208;p5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5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221" name="Google Shape;221;p5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5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5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◂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46" name="Google Shape;246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6"/>
          <p:cNvGrpSpPr/>
          <p:nvPr/>
        </p:nvGrpSpPr>
        <p:grpSpPr>
          <a:xfrm>
            <a:off x="4894945" y="-11"/>
            <a:ext cx="4251603" cy="5146816"/>
            <a:chOff x="4894945" y="-11"/>
            <a:chExt cx="4251603" cy="5146816"/>
          </a:xfrm>
        </p:grpSpPr>
        <p:sp>
          <p:nvSpPr>
            <p:cNvPr id="249" name="Google Shape;249;p6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5502772" y="643313"/>
              <a:ext cx="3643776" cy="3860168"/>
            </a:xfrm>
            <a:custGeom>
              <a:avLst/>
              <a:gdLst/>
              <a:ahLst/>
              <a:cxnLst/>
              <a:rect l="l" t="t" r="r" b="b"/>
              <a:pathLst>
                <a:path w="122449" h="120217" extrusionOk="0">
                  <a:moveTo>
                    <a:pt x="1" y="1"/>
                  </a:moveTo>
                  <a:lnTo>
                    <a:pt x="1" y="120216"/>
                  </a:lnTo>
                  <a:lnTo>
                    <a:pt x="122449" y="601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6"/>
          <p:cNvGrpSpPr/>
          <p:nvPr/>
        </p:nvGrpSpPr>
        <p:grpSpPr>
          <a:xfrm>
            <a:off x="-6" y="-11"/>
            <a:ext cx="2429759" cy="1609289"/>
            <a:chOff x="608719" y="-11"/>
            <a:chExt cx="2429759" cy="1609289"/>
          </a:xfrm>
        </p:grpSpPr>
        <p:sp>
          <p:nvSpPr>
            <p:cNvPr id="287" name="Google Shape;287;p6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6"/>
          <p:cNvSpPr txBox="1">
            <a:spLocks noGrp="1"/>
          </p:cNvSpPr>
          <p:nvPr>
            <p:ph type="title"/>
          </p:nvPr>
        </p:nvSpPr>
        <p:spPr>
          <a:xfrm>
            <a:off x="742725" y="1652750"/>
            <a:ext cx="3892200" cy="513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6"/>
          <p:cNvSpPr txBox="1">
            <a:spLocks noGrp="1"/>
          </p:cNvSpPr>
          <p:nvPr>
            <p:ph type="body" idx="1"/>
          </p:nvPr>
        </p:nvSpPr>
        <p:spPr>
          <a:xfrm>
            <a:off x="742725" y="2227229"/>
            <a:ext cx="3892200" cy="22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◂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01" name="Google Shape;30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6"/>
          <p:cNvSpPr/>
          <p:nvPr/>
        </p:nvSpPr>
        <p:spPr>
          <a:xfrm>
            <a:off x="8538692" y="4825993"/>
            <a:ext cx="607856" cy="320811"/>
          </a:xfrm>
          <a:custGeom>
            <a:avLst/>
            <a:gdLst/>
            <a:ahLst/>
            <a:cxnLst/>
            <a:rect l="l" t="t" r="r" b="b"/>
            <a:pathLst>
              <a:path w="20427" h="9991" extrusionOk="0">
                <a:moveTo>
                  <a:pt x="0" y="1"/>
                </a:moveTo>
                <a:lnTo>
                  <a:pt x="0" y="9991"/>
                </a:lnTo>
                <a:lnTo>
                  <a:pt x="20427" y="9991"/>
                </a:lnTo>
                <a:lnTo>
                  <a:pt x="0" y="1"/>
                </a:lnTo>
                <a:close/>
              </a:path>
            </a:pathLst>
          </a:cu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7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305" name="Google Shape;305;p7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7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329" name="Google Shape;329;p7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" name="Google Shape;341;p7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7"/>
          <p:cNvSpPr txBox="1">
            <a:spLocks noGrp="1"/>
          </p:cNvSpPr>
          <p:nvPr>
            <p:ph type="body" idx="1"/>
          </p:nvPr>
        </p:nvSpPr>
        <p:spPr>
          <a:xfrm>
            <a:off x="1320025" y="1582625"/>
            <a:ext cx="31335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◂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43" name="Google Shape;343;p7"/>
          <p:cNvSpPr txBox="1">
            <a:spLocks noGrp="1"/>
          </p:cNvSpPr>
          <p:nvPr>
            <p:ph type="body" idx="2"/>
          </p:nvPr>
        </p:nvSpPr>
        <p:spPr>
          <a:xfrm>
            <a:off x="4642177" y="1582625"/>
            <a:ext cx="31335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◂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44" name="Google Shape;344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8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347" name="Google Shape;347;p8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8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360" name="Google Shape;360;p8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8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8"/>
          <p:cNvSpPr txBox="1">
            <a:spLocks noGrp="1"/>
          </p:cNvSpPr>
          <p:nvPr>
            <p:ph type="body" idx="1"/>
          </p:nvPr>
        </p:nvSpPr>
        <p:spPr>
          <a:xfrm>
            <a:off x="1320025" y="1849075"/>
            <a:ext cx="2080800" cy="265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5" name="Google Shape;385;p8"/>
          <p:cNvSpPr txBox="1">
            <a:spLocks noGrp="1"/>
          </p:cNvSpPr>
          <p:nvPr>
            <p:ph type="body" idx="2"/>
          </p:nvPr>
        </p:nvSpPr>
        <p:spPr>
          <a:xfrm>
            <a:off x="3507463" y="1849075"/>
            <a:ext cx="2080800" cy="265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8"/>
          <p:cNvSpPr txBox="1">
            <a:spLocks noGrp="1"/>
          </p:cNvSpPr>
          <p:nvPr>
            <p:ph type="body" idx="3"/>
          </p:nvPr>
        </p:nvSpPr>
        <p:spPr>
          <a:xfrm>
            <a:off x="5694901" y="1849075"/>
            <a:ext cx="2080800" cy="265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7" name="Google Shape;387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9"/>
          <p:cNvGrpSpPr/>
          <p:nvPr/>
        </p:nvGrpSpPr>
        <p:grpSpPr>
          <a:xfrm rot="10800000" flipH="1">
            <a:off x="900" y="3856775"/>
            <a:ext cx="9143992" cy="1286721"/>
            <a:chOff x="900" y="0"/>
            <a:chExt cx="9143992" cy="1286721"/>
          </a:xfrm>
        </p:grpSpPr>
        <p:sp>
          <p:nvSpPr>
            <p:cNvPr id="390" name="Google Shape;390;p9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900" y="643324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610793" y="322545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3658671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1828968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4266922" y="32164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900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610793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1219044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182896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438861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900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610793" y="643324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3048778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3658671" y="321642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1219044" y="322545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4266922" y="86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900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610793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1219044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426695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3657035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3048784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438861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3047936" y="3216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9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96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9" name="Google Shape;439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0"/>
          <p:cNvGrpSpPr/>
          <p:nvPr/>
        </p:nvGrpSpPr>
        <p:grpSpPr>
          <a:xfrm>
            <a:off x="4283712" y="3856784"/>
            <a:ext cx="4860278" cy="1286730"/>
            <a:chOff x="4283712" y="3856784"/>
            <a:chExt cx="4860278" cy="1286730"/>
          </a:xfrm>
        </p:grpSpPr>
        <p:sp>
          <p:nvSpPr>
            <p:cNvPr id="442" name="Google Shape;442;p10"/>
            <p:cNvSpPr/>
            <p:nvPr/>
          </p:nvSpPr>
          <p:spPr>
            <a:xfrm rot="10800000">
              <a:off x="8536133" y="385678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0"/>
            <p:cNvSpPr/>
            <p:nvPr/>
          </p:nvSpPr>
          <p:spPr>
            <a:xfrm rot="10800000">
              <a:off x="7929943" y="417756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0"/>
            <p:cNvSpPr/>
            <p:nvPr/>
          </p:nvSpPr>
          <p:spPr>
            <a:xfrm rot="10800000">
              <a:off x="4892393" y="449924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0"/>
            <p:cNvSpPr/>
            <p:nvPr/>
          </p:nvSpPr>
          <p:spPr>
            <a:xfrm rot="10800000">
              <a:off x="8536133" y="450014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0"/>
            <p:cNvSpPr/>
            <p:nvPr/>
          </p:nvSpPr>
          <p:spPr>
            <a:xfrm rot="10800000">
              <a:off x="7929943" y="4820919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0"/>
            <p:cNvSpPr/>
            <p:nvPr/>
          </p:nvSpPr>
          <p:spPr>
            <a:xfrm rot="10800000">
              <a:off x="7322087" y="450014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0"/>
            <p:cNvSpPr/>
            <p:nvPr/>
          </p:nvSpPr>
          <p:spPr>
            <a:xfrm rot="10800000">
              <a:off x="6714260" y="4820919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0"/>
            <p:cNvSpPr/>
            <p:nvPr/>
          </p:nvSpPr>
          <p:spPr>
            <a:xfrm rot="10800000">
              <a:off x="6106404" y="450014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0"/>
            <p:cNvSpPr/>
            <p:nvPr/>
          </p:nvSpPr>
          <p:spPr>
            <a:xfrm rot="10800000">
              <a:off x="8536133" y="417756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0"/>
            <p:cNvSpPr/>
            <p:nvPr/>
          </p:nvSpPr>
          <p:spPr>
            <a:xfrm rot="10800000">
              <a:off x="7929943" y="385678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0"/>
            <p:cNvSpPr/>
            <p:nvPr/>
          </p:nvSpPr>
          <p:spPr>
            <a:xfrm rot="10800000">
              <a:off x="5498583" y="449924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0"/>
            <p:cNvSpPr/>
            <p:nvPr/>
          </p:nvSpPr>
          <p:spPr>
            <a:xfrm rot="10800000">
              <a:off x="4892393" y="4178466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0"/>
            <p:cNvSpPr/>
            <p:nvPr/>
          </p:nvSpPr>
          <p:spPr>
            <a:xfrm rot="10800000">
              <a:off x="7321266" y="418392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0"/>
            <p:cNvSpPr/>
            <p:nvPr/>
          </p:nvSpPr>
          <p:spPr>
            <a:xfrm rot="10800000">
              <a:off x="8536133" y="4820919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0"/>
            <p:cNvSpPr/>
            <p:nvPr/>
          </p:nvSpPr>
          <p:spPr>
            <a:xfrm rot="10800000">
              <a:off x="7929943" y="450014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0"/>
            <p:cNvSpPr/>
            <p:nvPr/>
          </p:nvSpPr>
          <p:spPr>
            <a:xfrm rot="10800000">
              <a:off x="7322087" y="4820919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0"/>
            <p:cNvSpPr/>
            <p:nvPr/>
          </p:nvSpPr>
          <p:spPr>
            <a:xfrm rot="10800000">
              <a:off x="4284531" y="4820919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0"/>
            <p:cNvSpPr/>
            <p:nvPr/>
          </p:nvSpPr>
          <p:spPr>
            <a:xfrm rot="10800000">
              <a:off x="4892387" y="4820919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0"/>
            <p:cNvSpPr/>
            <p:nvPr/>
          </p:nvSpPr>
          <p:spPr>
            <a:xfrm rot="10800000">
              <a:off x="5500214" y="4820919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0"/>
            <p:cNvSpPr/>
            <p:nvPr/>
          </p:nvSpPr>
          <p:spPr>
            <a:xfrm rot="10800000">
              <a:off x="6106404" y="4820919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0"/>
            <p:cNvSpPr/>
            <p:nvPr/>
          </p:nvSpPr>
          <p:spPr>
            <a:xfrm rot="10800000" flipH="1">
              <a:off x="6713429" y="418392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0"/>
            <p:cNvSpPr/>
            <p:nvPr/>
          </p:nvSpPr>
          <p:spPr>
            <a:xfrm rot="10800000">
              <a:off x="4283712" y="450012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4" name="Google Shape;464;p10"/>
          <p:cNvSpPr txBox="1">
            <a:spLocks noGrp="1"/>
          </p:cNvSpPr>
          <p:nvPr>
            <p:ph type="body" idx="1"/>
          </p:nvPr>
        </p:nvSpPr>
        <p:spPr>
          <a:xfrm>
            <a:off x="457200" y="4101500"/>
            <a:ext cx="35397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465" name="Google Shape;465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6" name="Google Shape;466;p10"/>
          <p:cNvGrpSpPr/>
          <p:nvPr/>
        </p:nvGrpSpPr>
        <p:grpSpPr>
          <a:xfrm>
            <a:off x="892" y="-11"/>
            <a:ext cx="5467280" cy="1287607"/>
            <a:chOff x="892" y="-11"/>
            <a:chExt cx="5467280" cy="1287607"/>
          </a:xfrm>
        </p:grpSpPr>
        <p:sp>
          <p:nvSpPr>
            <p:cNvPr id="467" name="Google Shape;467;p10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0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0"/>
            <p:cNvSpPr/>
            <p:nvPr/>
          </p:nvSpPr>
          <p:spPr>
            <a:xfrm>
              <a:off x="3646269" y="852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0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0"/>
            <p:cNvSpPr/>
            <p:nvPr/>
          </p:nvSpPr>
          <p:spPr>
            <a:xfrm>
              <a:off x="4252459" y="32163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0"/>
            <p:cNvSpPr/>
            <p:nvPr/>
          </p:nvSpPr>
          <p:spPr>
            <a:xfrm>
              <a:off x="4860316" y="85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0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0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0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0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0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0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0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0"/>
            <p:cNvSpPr/>
            <p:nvPr/>
          </p:nvSpPr>
          <p:spPr>
            <a:xfrm>
              <a:off x="3038442" y="85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0"/>
            <p:cNvSpPr/>
            <p:nvPr/>
          </p:nvSpPr>
          <p:spPr>
            <a:xfrm>
              <a:off x="3646269" y="32163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0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0"/>
            <p:cNvSpPr/>
            <p:nvPr/>
          </p:nvSpPr>
          <p:spPr>
            <a:xfrm>
              <a:off x="4252459" y="85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0"/>
            <p:cNvSpPr/>
            <p:nvPr/>
          </p:nvSpPr>
          <p:spPr>
            <a:xfrm>
              <a:off x="4252459" y="644208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0"/>
            <p:cNvSpPr/>
            <p:nvPr/>
          </p:nvSpPr>
          <p:spPr>
            <a:xfrm>
              <a:off x="1822755" y="64332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0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0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0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0"/>
            <p:cNvSpPr/>
            <p:nvPr/>
          </p:nvSpPr>
          <p:spPr>
            <a:xfrm>
              <a:off x="4252495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0"/>
            <p:cNvSpPr/>
            <p:nvPr/>
          </p:nvSpPr>
          <p:spPr>
            <a:xfrm>
              <a:off x="3644639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0"/>
            <p:cNvSpPr/>
            <p:nvPr/>
          </p:nvSpPr>
          <p:spPr>
            <a:xfrm>
              <a:off x="303844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0"/>
            <p:cNvSpPr/>
            <p:nvPr/>
          </p:nvSpPr>
          <p:spPr>
            <a:xfrm>
              <a:off x="243059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0"/>
            <p:cNvSpPr/>
            <p:nvPr/>
          </p:nvSpPr>
          <p:spPr>
            <a:xfrm>
              <a:off x="3037603" y="3216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0"/>
            <p:cNvSpPr/>
            <p:nvPr/>
          </p:nvSpPr>
          <p:spPr>
            <a:xfrm flipH="1">
              <a:off x="2430592" y="64332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"/>
              <a:buNone/>
              <a:defRPr sz="2400" b="1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●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4646"/>
        </a:solidFill>
        <a:effectLst/>
      </p:bgPr>
    </p:bg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4"/>
          <p:cNvSpPr txBox="1">
            <a:spLocks noGrp="1"/>
          </p:cNvSpPr>
          <p:nvPr>
            <p:ph type="ctrTitle"/>
          </p:nvPr>
        </p:nvSpPr>
        <p:spPr>
          <a:xfrm>
            <a:off x="441800" y="544025"/>
            <a:ext cx="7945800" cy="9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rgbClr val="000000"/>
                </a:solidFill>
              </a:rPr>
              <a:t>Science Starter:</a:t>
            </a:r>
            <a:r>
              <a:rPr lang="en" sz="2000" b="0">
                <a:solidFill>
                  <a:srgbClr val="000000"/>
                </a:solidFill>
              </a:rPr>
              <a:t> Have your workbook out and complete the learning target and success criteria for today! </a:t>
            </a:r>
            <a:r>
              <a:rPr lang="en" sz="2000" b="0"/>
              <a:t/>
            </a:r>
            <a:br>
              <a:rPr lang="en" sz="2000" b="0"/>
            </a:br>
            <a:endParaRPr sz="2000" b="0"/>
          </a:p>
        </p:txBody>
      </p:sp>
      <p:sp>
        <p:nvSpPr>
          <p:cNvPr id="628" name="Google Shape;628;p14"/>
          <p:cNvSpPr txBox="1"/>
          <p:nvPr/>
        </p:nvSpPr>
        <p:spPr>
          <a:xfrm>
            <a:off x="5461275" y="94025"/>
            <a:ext cx="3538500" cy="3405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Thursday, September 13, 2018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9" name="Google Shape;629;p14"/>
          <p:cNvSpPr txBox="1"/>
          <p:nvPr/>
        </p:nvSpPr>
        <p:spPr>
          <a:xfrm>
            <a:off x="376950" y="1228675"/>
            <a:ext cx="8491200" cy="31038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/>
              <a:t>Learning Target:</a:t>
            </a:r>
            <a:r>
              <a:rPr lang="en" sz="2400"/>
              <a:t> I will learn the energy role of a producer/autotroph and a consumer/heterotroph, including herbivore, carnivore, omnivore, and decomposer. 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dk1"/>
                </a:solidFill>
              </a:rPr>
              <a:t>Success Criteria: </a:t>
            </a:r>
            <a:r>
              <a:rPr lang="en" sz="2400">
                <a:solidFill>
                  <a:schemeClr val="dk1"/>
                </a:solidFill>
              </a:rPr>
              <a:t>I can build a food chain that shows the path of food energy from the sun, to the producer, and to a series of consumers in an ecosystem by using arrows to demonstrate energy flow. 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630" name="Google Shape;630;p14"/>
          <p:cNvSpPr txBox="1"/>
          <p:nvPr/>
        </p:nvSpPr>
        <p:spPr>
          <a:xfrm>
            <a:off x="126675" y="4408150"/>
            <a:ext cx="8944200" cy="5067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Agenda:  Sept 13--Photosynthesis Quiz, Sept. 20--Vocabulary Quizzizz, Sept 21--DCA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23"/>
          <p:cNvSpPr txBox="1">
            <a:spLocks noGrp="1"/>
          </p:cNvSpPr>
          <p:nvPr>
            <p:ph type="body" idx="1"/>
          </p:nvPr>
        </p:nvSpPr>
        <p:spPr>
          <a:xfrm>
            <a:off x="1248800" y="490150"/>
            <a:ext cx="7294500" cy="38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/>
              <a:t/>
            </a:r>
            <a:br>
              <a:rPr lang="en" sz="2500"/>
            </a:b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 i="0">
                <a:latin typeface="Montserrat"/>
                <a:ea typeface="Montserrat"/>
                <a:cs typeface="Montserrat"/>
                <a:sym typeface="Montserrat"/>
              </a:rPr>
              <a:t>Launch:</a:t>
            </a:r>
            <a:endParaRPr sz="4800" b="1" i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i="0"/>
              <a:t>Do the Right Thing, </a:t>
            </a:r>
            <a:br>
              <a:rPr lang="en" sz="4800" i="0"/>
            </a:br>
            <a:r>
              <a:rPr lang="en" sz="4800" i="0"/>
              <a:t>Even When No One is Looking!</a:t>
            </a:r>
            <a:endParaRPr sz="4800" i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4800" b="1" i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1" name="Google Shape;711;p23"/>
          <p:cNvSpPr txBox="1">
            <a:spLocks noGrp="1"/>
          </p:cNvSpPr>
          <p:nvPr>
            <p:ph type="sldNum" idx="12"/>
          </p:nvPr>
        </p:nvSpPr>
        <p:spPr>
          <a:xfrm>
            <a:off x="854332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712" name="Google Shape;712;p23"/>
          <p:cNvSpPr txBox="1"/>
          <p:nvPr/>
        </p:nvSpPr>
        <p:spPr>
          <a:xfrm>
            <a:off x="2954775" y="583650"/>
            <a:ext cx="42438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5"/>
          <p:cNvSpPr txBox="1">
            <a:spLocks noGrp="1"/>
          </p:cNvSpPr>
          <p:nvPr>
            <p:ph type="title"/>
          </p:nvPr>
        </p:nvSpPr>
        <p:spPr>
          <a:xfrm>
            <a:off x="5852950" y="180725"/>
            <a:ext cx="31419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636" name="Google Shape;636;p15"/>
          <p:cNvSpPr txBox="1">
            <a:spLocks noGrp="1"/>
          </p:cNvSpPr>
          <p:nvPr>
            <p:ph type="body" idx="1"/>
          </p:nvPr>
        </p:nvSpPr>
        <p:spPr>
          <a:xfrm>
            <a:off x="190025" y="-88775"/>
            <a:ext cx="8804700" cy="5143500"/>
          </a:xfrm>
          <a:prstGeom prst="rect">
            <a:avLst/>
          </a:prstGeom>
          <a:solidFill>
            <a:srgbClr val="F4CC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F64646"/>
              </a:buClr>
              <a:buSzPts val="2400"/>
              <a:buFont typeface="Montserrat"/>
              <a:buAutoNum type="arabicPeriod"/>
            </a:pPr>
            <a:r>
              <a:rPr lang="en" sz="2400">
                <a:solidFill>
                  <a:srgbClr val="F64646"/>
                </a:solidFill>
                <a:latin typeface="Montserrat"/>
                <a:ea typeface="Montserrat"/>
                <a:cs typeface="Montserrat"/>
                <a:sym typeface="Montserrat"/>
              </a:rPr>
              <a:t>  Good Things/Rater</a:t>
            </a:r>
            <a:endParaRPr sz="24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64646"/>
              </a:buClr>
              <a:buSzPts val="2400"/>
              <a:buFont typeface="Montserrat"/>
              <a:buAutoNum type="arabicPeriod"/>
            </a:pPr>
            <a:r>
              <a:rPr lang="en" sz="2400">
                <a:solidFill>
                  <a:srgbClr val="F64646"/>
                </a:solidFill>
                <a:latin typeface="Montserrat"/>
                <a:ea typeface="Montserrat"/>
                <a:cs typeface="Montserrat"/>
                <a:sym typeface="Montserrat"/>
              </a:rPr>
              <a:t> Photosynthesis Quiz--Open Note (turn in after you complete the quiz)</a:t>
            </a:r>
            <a:endParaRPr sz="24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64646"/>
                </a:solidFill>
                <a:latin typeface="Montserrat"/>
                <a:ea typeface="Montserrat"/>
                <a:cs typeface="Montserrat"/>
                <a:sym typeface="Montserrat"/>
              </a:rPr>
              <a:t>3.  Vocabulary Foldable  (Green Paper...see example)</a:t>
            </a:r>
            <a:endParaRPr sz="24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64646"/>
                </a:solidFill>
                <a:latin typeface="Montserrat"/>
                <a:ea typeface="Montserrat"/>
                <a:cs typeface="Montserrat"/>
                <a:sym typeface="Montserrat"/>
              </a:rPr>
              <a:t>Words:  </a:t>
            </a:r>
            <a:r>
              <a:rPr lang="en" sz="2400" b="1">
                <a:solidFill>
                  <a:srgbClr val="F64646"/>
                </a:solidFill>
                <a:latin typeface="Montserrat"/>
                <a:ea typeface="Montserrat"/>
                <a:cs typeface="Montserrat"/>
                <a:sym typeface="Montserrat"/>
              </a:rPr>
              <a:t>autotroph, primary consumer, omnivore, prey, predator, carnivore, tertiary consumer, heterotroph, secondary consumer</a:t>
            </a:r>
            <a:endParaRPr sz="2400" b="1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64646"/>
                </a:solidFill>
                <a:latin typeface="Montserrat"/>
                <a:ea typeface="Montserrat"/>
                <a:cs typeface="Montserrat"/>
                <a:sym typeface="Montserrat"/>
              </a:rPr>
              <a:t>4.  Food Web Scenario Activity </a:t>
            </a:r>
            <a:endParaRPr sz="24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F64646"/>
              </a:buClr>
              <a:buSzPts val="2400"/>
              <a:buFont typeface="Montserrat"/>
              <a:buAutoNum type="alphaUcPeriod"/>
            </a:pPr>
            <a:r>
              <a:rPr lang="en" sz="2400">
                <a:solidFill>
                  <a:srgbClr val="F64646"/>
                </a:solidFill>
                <a:latin typeface="Montserrat"/>
                <a:ea typeface="Montserrat"/>
                <a:cs typeface="Montserrat"/>
                <a:sym typeface="Montserrat"/>
              </a:rPr>
              <a:t> Construct food web on construction paper</a:t>
            </a:r>
            <a:endParaRPr sz="24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64646"/>
              </a:buClr>
              <a:buSzPts val="2400"/>
              <a:buFont typeface="Montserrat"/>
              <a:buAutoNum type="alphaUcPeriod"/>
            </a:pPr>
            <a:r>
              <a:rPr lang="en" sz="2400">
                <a:solidFill>
                  <a:srgbClr val="F64646"/>
                </a:solidFill>
                <a:latin typeface="Montserrat"/>
                <a:ea typeface="Montserrat"/>
                <a:cs typeface="Montserrat"/>
                <a:sym typeface="Montserrat"/>
              </a:rPr>
              <a:t>Turn in today</a:t>
            </a:r>
            <a:endParaRPr sz="24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64646"/>
                </a:solidFill>
                <a:latin typeface="Montserrat"/>
                <a:ea typeface="Montserrat"/>
                <a:cs typeface="Montserrat"/>
                <a:sym typeface="Montserrat"/>
              </a:rPr>
              <a:t>5.   Complete food webs  in workbook</a:t>
            </a:r>
            <a:endParaRPr sz="24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64646"/>
                </a:solidFill>
                <a:latin typeface="Montserrat"/>
                <a:ea typeface="Montserrat"/>
                <a:cs typeface="Montserrat"/>
                <a:sym typeface="Montserrat"/>
              </a:rPr>
              <a:t>6.  Launch</a:t>
            </a:r>
            <a:endParaRPr sz="24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6464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F6464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7" name="Google Shape;637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638" name="Google Shape;63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2475" y="2697525"/>
            <a:ext cx="1565025" cy="2052326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15"/>
          <p:cNvSpPr/>
          <p:nvPr/>
        </p:nvSpPr>
        <p:spPr>
          <a:xfrm>
            <a:off x="5408975" y="2939150"/>
            <a:ext cx="1725000" cy="240600"/>
          </a:xfrm>
          <a:prstGeom prst="rightArrow">
            <a:avLst>
              <a:gd name="adj1" fmla="val 4736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6"/>
          <p:cNvSpPr txBox="1">
            <a:spLocks noGrp="1"/>
          </p:cNvSpPr>
          <p:nvPr>
            <p:ph type="ctrTitle" idx="4294967295"/>
          </p:nvPr>
        </p:nvSpPr>
        <p:spPr>
          <a:xfrm>
            <a:off x="685800" y="135550"/>
            <a:ext cx="4956300" cy="9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64646"/>
                </a:solidFill>
              </a:rPr>
              <a:t>Vocabulary</a:t>
            </a:r>
            <a:endParaRPr sz="6000">
              <a:solidFill>
                <a:srgbClr val="F64646"/>
              </a:solidFill>
            </a:endParaRPr>
          </a:p>
        </p:txBody>
      </p:sp>
      <p:sp>
        <p:nvSpPr>
          <p:cNvPr id="645" name="Google Shape;645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</a:t>
            </a:fld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646" name="Google Shape;646;p16"/>
          <p:cNvGraphicFramePr/>
          <p:nvPr/>
        </p:nvGraphicFramePr>
        <p:xfrm>
          <a:off x="233475" y="1085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{1FC03C29-743B-4D06-A452-8D24C92713B2}</a:tableStyleId>
              </a:tblPr>
              <a:tblGrid>
                <a:gridCol w="3107375"/>
                <a:gridCol w="31073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Primary Consumer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Consumers that feed upon producers 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Secondary Consumer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An organism that feeds upon primary  consumers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Tertiary Consumer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An organism that feeds upon primary and secondary consumers 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Omnivore 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An organism that eats producers and other consumers </a:t>
                      </a:r>
                      <a:br>
                        <a:rPr lang="en">
                          <a:solidFill>
                            <a:schemeClr val="dk1"/>
                          </a:solidFill>
                        </a:rPr>
                      </a:br>
                      <a:r>
                        <a:rPr lang="en">
                          <a:solidFill>
                            <a:schemeClr val="dk1"/>
                          </a:solidFill>
                        </a:rPr>
                        <a:t>(ex: bird eats berries &amp; insects)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Predator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An animal that hunts and eats other animals 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7"/>
          <p:cNvSpPr txBox="1">
            <a:spLocks noGrp="1"/>
          </p:cNvSpPr>
          <p:nvPr>
            <p:ph type="ctrTitle" idx="4294967295"/>
          </p:nvPr>
        </p:nvSpPr>
        <p:spPr>
          <a:xfrm>
            <a:off x="685800" y="59350"/>
            <a:ext cx="4956300" cy="9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64646"/>
                </a:solidFill>
              </a:rPr>
              <a:t>Vocabulary</a:t>
            </a:r>
            <a:endParaRPr sz="6000">
              <a:solidFill>
                <a:srgbClr val="F64646"/>
              </a:solidFill>
            </a:endParaRPr>
          </a:p>
        </p:txBody>
      </p:sp>
      <p:sp>
        <p:nvSpPr>
          <p:cNvPr id="652" name="Google Shape;652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4</a:t>
            </a:fld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653" name="Google Shape;653;p17"/>
          <p:cNvGraphicFramePr/>
          <p:nvPr/>
        </p:nvGraphicFramePr>
        <p:xfrm>
          <a:off x="233475" y="857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{1FC03C29-743B-4D06-A452-8D24C92713B2}</a:tableStyleId>
              </a:tblPr>
              <a:tblGrid>
                <a:gridCol w="3107375"/>
                <a:gridCol w="31073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Autotroph (Producer)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An organism that can make its own food from the substances available in their surroundings using radiant energy from the Sun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Heterotroph (Consumer)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Organisms that cannot make their own food and rely on other organisms for nutrition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Herbivore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An organism that feeds only on producers 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(ex: only eats plants)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Carnivore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An organism that eats other animals; usually predators </a:t>
                      </a:r>
                      <a:br>
                        <a:rPr lang="en" sz="1500">
                          <a:solidFill>
                            <a:schemeClr val="dk1"/>
                          </a:solidFill>
                        </a:rPr>
                      </a:br>
                      <a:r>
                        <a:rPr lang="en" sz="1500">
                          <a:solidFill>
                            <a:schemeClr val="dk1"/>
                          </a:solidFill>
                        </a:rPr>
                        <a:t>(ex: lions &amp; wolves)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Prey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An animal that is hunted and consumed by other animals 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8"/>
          <p:cNvSpPr txBox="1">
            <a:spLocks noGrp="1"/>
          </p:cNvSpPr>
          <p:nvPr>
            <p:ph type="ctrTitle"/>
          </p:nvPr>
        </p:nvSpPr>
        <p:spPr>
          <a:xfrm>
            <a:off x="838200" y="59350"/>
            <a:ext cx="4252500" cy="7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A400"/>
                </a:solidFill>
              </a:rPr>
              <a:t>1.</a:t>
            </a:r>
            <a:endParaRPr>
              <a:solidFill>
                <a:srgbClr val="FFA4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Web </a:t>
            </a:r>
            <a:endParaRPr/>
          </a:p>
        </p:txBody>
      </p:sp>
      <p:pic>
        <p:nvPicPr>
          <p:cNvPr id="659" name="Google Shape;65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23350"/>
            <a:ext cx="3828470" cy="4067749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18"/>
          <p:cNvSpPr txBox="1"/>
          <p:nvPr/>
        </p:nvSpPr>
        <p:spPr>
          <a:xfrm>
            <a:off x="3980875" y="1747725"/>
            <a:ext cx="2244900" cy="15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Each arrow can be read as “energy transfers into” </a:t>
            </a:r>
            <a:br>
              <a:rPr lang="en" sz="1500"/>
            </a:b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Arrows point to who is eating </a:t>
            </a:r>
            <a:endParaRPr sz="1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9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52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19"/>
          <p:cNvSpPr txBox="1">
            <a:spLocks noGrp="1"/>
          </p:cNvSpPr>
          <p:nvPr>
            <p:ph type="subTitle" idx="1"/>
          </p:nvPr>
        </p:nvSpPr>
        <p:spPr>
          <a:xfrm>
            <a:off x="685800" y="2687652"/>
            <a:ext cx="4252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7" name="Google Shape;66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171275" y="-1697613"/>
            <a:ext cx="4801450" cy="8538725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19"/>
          <p:cNvSpPr/>
          <p:nvPr/>
        </p:nvSpPr>
        <p:spPr>
          <a:xfrm>
            <a:off x="3053150" y="3395225"/>
            <a:ext cx="772800" cy="899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9"/>
          <p:cNvSpPr/>
          <p:nvPr/>
        </p:nvSpPr>
        <p:spPr>
          <a:xfrm>
            <a:off x="2977150" y="2432400"/>
            <a:ext cx="1076700" cy="899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19"/>
          <p:cNvSpPr txBox="1"/>
          <p:nvPr/>
        </p:nvSpPr>
        <p:spPr>
          <a:xfrm>
            <a:off x="975500" y="4446725"/>
            <a:ext cx="1266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19"/>
          <p:cNvSpPr/>
          <p:nvPr/>
        </p:nvSpPr>
        <p:spPr>
          <a:xfrm rot="-2700000">
            <a:off x="326047" y="4446703"/>
            <a:ext cx="886712" cy="27874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19"/>
          <p:cNvSpPr txBox="1"/>
          <p:nvPr/>
        </p:nvSpPr>
        <p:spPr>
          <a:xfrm>
            <a:off x="443400" y="4674750"/>
            <a:ext cx="2533800" cy="27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Decomposers are circled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0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52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0"/>
          <p:cNvSpPr txBox="1">
            <a:spLocks noGrp="1"/>
          </p:cNvSpPr>
          <p:nvPr>
            <p:ph type="subTitle" idx="1"/>
          </p:nvPr>
        </p:nvSpPr>
        <p:spPr>
          <a:xfrm>
            <a:off x="685800" y="2687652"/>
            <a:ext cx="4252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20"/>
          <p:cNvSpPr/>
          <p:nvPr/>
        </p:nvSpPr>
        <p:spPr>
          <a:xfrm>
            <a:off x="3053150" y="3395225"/>
            <a:ext cx="772800" cy="899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20"/>
          <p:cNvSpPr/>
          <p:nvPr/>
        </p:nvSpPr>
        <p:spPr>
          <a:xfrm>
            <a:off x="2977150" y="2432400"/>
            <a:ext cx="1076700" cy="899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20"/>
          <p:cNvSpPr txBox="1"/>
          <p:nvPr/>
        </p:nvSpPr>
        <p:spPr>
          <a:xfrm>
            <a:off x="975500" y="4446725"/>
            <a:ext cx="1266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0"/>
          <p:cNvSpPr txBox="1"/>
          <p:nvPr/>
        </p:nvSpPr>
        <p:spPr>
          <a:xfrm>
            <a:off x="367200" y="4750950"/>
            <a:ext cx="2533800" cy="27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Decomposers are circled</a:t>
            </a:r>
            <a:endParaRPr/>
          </a:p>
        </p:txBody>
      </p:sp>
      <p:pic>
        <p:nvPicPr>
          <p:cNvPr id="683" name="Google Shape;68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444913" y="-1938137"/>
            <a:ext cx="4446725" cy="870305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20"/>
          <p:cNvSpPr/>
          <p:nvPr/>
        </p:nvSpPr>
        <p:spPr>
          <a:xfrm>
            <a:off x="2647750" y="3255850"/>
            <a:ext cx="1076700" cy="1038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0"/>
          <p:cNvSpPr/>
          <p:nvPr/>
        </p:nvSpPr>
        <p:spPr>
          <a:xfrm rot="-1644268">
            <a:off x="1617251" y="4213974"/>
            <a:ext cx="1089798" cy="32940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1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52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1"/>
          <p:cNvSpPr txBox="1">
            <a:spLocks noGrp="1"/>
          </p:cNvSpPr>
          <p:nvPr>
            <p:ph type="subTitle" idx="1"/>
          </p:nvPr>
        </p:nvSpPr>
        <p:spPr>
          <a:xfrm>
            <a:off x="685800" y="2687652"/>
            <a:ext cx="4252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1"/>
          <p:cNvSpPr txBox="1"/>
          <p:nvPr/>
        </p:nvSpPr>
        <p:spPr>
          <a:xfrm>
            <a:off x="975500" y="4446725"/>
            <a:ext cx="1266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1"/>
          <p:cNvSpPr txBox="1"/>
          <p:nvPr/>
        </p:nvSpPr>
        <p:spPr>
          <a:xfrm>
            <a:off x="367200" y="4750950"/>
            <a:ext cx="2533800" cy="27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Decomposers are circled</a:t>
            </a:r>
            <a:endParaRPr/>
          </a:p>
        </p:txBody>
      </p:sp>
      <p:sp>
        <p:nvSpPr>
          <p:cNvPr id="694" name="Google Shape;694;p21"/>
          <p:cNvSpPr/>
          <p:nvPr/>
        </p:nvSpPr>
        <p:spPr>
          <a:xfrm rot="-1644268">
            <a:off x="1731276" y="3517199"/>
            <a:ext cx="1089798" cy="32940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5" name="Google Shape;6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466400" y="-1921650"/>
            <a:ext cx="4522750" cy="8822101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21"/>
          <p:cNvSpPr/>
          <p:nvPr/>
        </p:nvSpPr>
        <p:spPr>
          <a:xfrm rot="-1295740">
            <a:off x="427975" y="4174862"/>
            <a:ext cx="915354" cy="65920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1"/>
          <p:cNvSpPr/>
          <p:nvPr/>
        </p:nvSpPr>
        <p:spPr>
          <a:xfrm>
            <a:off x="3243200" y="2483075"/>
            <a:ext cx="861600" cy="8868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2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52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2"/>
          <p:cNvSpPr txBox="1">
            <a:spLocks noGrp="1"/>
          </p:cNvSpPr>
          <p:nvPr>
            <p:ph type="subTitle" idx="1"/>
          </p:nvPr>
        </p:nvSpPr>
        <p:spPr>
          <a:xfrm>
            <a:off x="685800" y="2687652"/>
            <a:ext cx="4252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2"/>
          <p:cNvSpPr txBox="1"/>
          <p:nvPr/>
        </p:nvSpPr>
        <p:spPr>
          <a:xfrm>
            <a:off x="975500" y="4446725"/>
            <a:ext cx="1266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5" name="Google Shape;70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377975" y="-1769900"/>
            <a:ext cx="4441525" cy="864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ar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Microsoft Office PowerPoint</Application>
  <PresentationFormat>On-screen Show (16:9)</PresentationFormat>
  <Paragraphs>56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Montserrat ExtraBold</vt:lpstr>
      <vt:lpstr>Montserrat</vt:lpstr>
      <vt:lpstr>Arial</vt:lpstr>
      <vt:lpstr>Montserrat Light</vt:lpstr>
      <vt:lpstr>Wart template</vt:lpstr>
      <vt:lpstr>Science Starter: Have your workbook out and complete the learning target and success criteria for today!  </vt:lpstr>
      <vt:lpstr>AGENDA</vt:lpstr>
      <vt:lpstr>Vocabulary</vt:lpstr>
      <vt:lpstr>Vocabulary</vt:lpstr>
      <vt:lpstr>1. Food Web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Starter: Have your workbook out and complete the learning target and success criteria for today!  </dc:title>
  <dc:creator>Amy_Hinds</dc:creator>
  <cp:lastModifiedBy>Amy_Hinds</cp:lastModifiedBy>
  <cp:revision>1</cp:revision>
  <dcterms:modified xsi:type="dcterms:W3CDTF">2018-09-12T19:13:58Z</dcterms:modified>
</cp:coreProperties>
</file>