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Hind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eat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C37580-78A6-4DAB-A1FA-03A5C80FA4BA}">
  <a:tblStyle styleId="{E4C37580-78A6-4DAB-A1FA-03A5C80FA4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44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70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58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go back to our previous food chain.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9013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56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2568fca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2568fca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30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22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Water Cycle; matter moves through a cycle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flows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1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Picture: Pond Ecosystem → When you see a picture of an ecosystem, it often looks quiet and peaceful. However, ecosystems are actually full of movement.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Most is used to fuel the organism’s life processes. Some energy is released to the environment as heat.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0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89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276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61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4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urple gradient">
  <p:cSld name="BLANK_2_1"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gradient">
  <p:cSld name="BLANK_2_1_1">
    <p:bg>
      <p:bgPr>
        <a:gradFill>
          <a:gsLst>
            <a:gs pos="0">
              <a:srgbClr val="FF0066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48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rot="-5400000" flipH="1">
            <a:off x="-358985" y="3663619"/>
            <a:ext cx="1838515" cy="1120555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2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cont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ctrTitle"/>
          </p:nvPr>
        </p:nvSpPr>
        <p:spPr>
          <a:xfrm>
            <a:off x="1184800" y="766650"/>
            <a:ext cx="5547600" cy="9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Science Starter:</a:t>
            </a:r>
            <a:endParaRPr sz="2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/>
              <a:t>Have your workbook out and complete the learning target and success criteria for today.</a:t>
            </a:r>
            <a:r>
              <a:rPr lang="en" sz="2000"/>
              <a:t> </a:t>
            </a:r>
            <a:endParaRPr sz="2000"/>
          </a:p>
        </p:txBody>
      </p:sp>
      <p:sp>
        <p:nvSpPr>
          <p:cNvPr id="197" name="Google Shape;197;p15"/>
          <p:cNvSpPr txBox="1"/>
          <p:nvPr/>
        </p:nvSpPr>
        <p:spPr>
          <a:xfrm>
            <a:off x="125449" y="167250"/>
            <a:ext cx="3057021" cy="43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Wednesday,September </a:t>
            </a:r>
            <a:r>
              <a:rPr lang="en" dirty="0">
                <a:solidFill>
                  <a:srgbClr val="FFFFFF"/>
                </a:solidFill>
              </a:rPr>
              <a:t>12, 2018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2230250" y="2104800"/>
            <a:ext cx="4753200" cy="2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Learning Target: </a:t>
            </a:r>
            <a:r>
              <a:rPr lang="en" sz="2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I will learn how energy moves in </a:t>
            </a:r>
            <a:r>
              <a:rPr lang="en" sz="2000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ecosystems. </a:t>
            </a:r>
            <a:endParaRPr sz="2000">
              <a:highlight>
                <a:srgbClr val="FFFF00"/>
              </a:highlight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Success Criteria:</a:t>
            </a:r>
            <a:r>
              <a:rPr lang="en" sz="2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I can show the transfer of energy in an ecosystem using </a:t>
            </a:r>
            <a:r>
              <a:rPr lang="en" sz="2000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food chains</a:t>
            </a:r>
            <a:r>
              <a:rPr lang="en" sz="2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and </a:t>
            </a:r>
            <a:r>
              <a:rPr lang="en" sz="2000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food webs</a:t>
            </a:r>
            <a:r>
              <a:rPr lang="en" sz="2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 as models. </a:t>
            </a:r>
            <a:endParaRPr sz="20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4649425" y="14850"/>
            <a:ext cx="25083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AGENDA: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9/12--Return Graded Papers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9/13--Photosynthesis Quiz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9/20--Vocabulary Quizzizz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94" name="Google Shape;2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575" y="1014650"/>
            <a:ext cx="3337400" cy="249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4486875" y="1118675"/>
            <a:ext cx="29061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FF"/>
                </a:solidFill>
                <a:latin typeface="Hind"/>
                <a:ea typeface="Hind"/>
                <a:cs typeface="Hind"/>
                <a:sym typeface="Hind"/>
              </a:rPr>
              <a:t>Imagine you have a jigsaw puzzle of a rainforest. Each piece of the puzzle shows only one small part of the forest. </a:t>
            </a:r>
            <a:r>
              <a:rPr lang="en" sz="1800">
                <a:solidFill>
                  <a:srgbClr val="FF00FF"/>
                </a:solidFill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A food chain is like one piece of an ecosystem jigsaw puzzle.</a:t>
            </a:r>
            <a:endParaRPr sz="1800">
              <a:solidFill>
                <a:srgbClr val="FF00FF"/>
              </a:solidFill>
              <a:highlight>
                <a:srgbClr val="FFFFFF"/>
              </a:highlight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1106525" y="3805950"/>
            <a:ext cx="62865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A jigsaw puzzle piece of a food chain is helpful when studying certain parts of an ecosystem, but it does not show the whole picture. </a:t>
            </a:r>
            <a:endParaRPr>
              <a:solidFill>
                <a:srgbClr val="FF990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body" idx="2"/>
          </p:nvPr>
        </p:nvSpPr>
        <p:spPr>
          <a:xfrm>
            <a:off x="4605150" y="817975"/>
            <a:ext cx="2977800" cy="16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/>
              <a:t>In this Food Chain:</a:t>
            </a:r>
            <a:endParaRPr sz="17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The mouse might also eat:</a:t>
            </a:r>
            <a:endParaRPr sz="1700"/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›"/>
            </a:pPr>
            <a:r>
              <a:rPr lang="en" sz="1700"/>
              <a:t>Seeds of several producers (corn, berries, grass)</a:t>
            </a:r>
            <a:endParaRPr sz="17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25" y="718450"/>
            <a:ext cx="3827070" cy="23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/>
        </p:nvSpPr>
        <p:spPr>
          <a:xfrm>
            <a:off x="4677750" y="2617225"/>
            <a:ext cx="29052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The snake might also eat:</a:t>
            </a:r>
            <a:endParaRPr sz="17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Hind"/>
              <a:buChar char="›"/>
            </a:pPr>
            <a:r>
              <a:rPr lang="en" sz="17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Frogs, crickets, lizards or earthworms </a:t>
            </a:r>
            <a:endParaRPr sz="17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870850" y="3540975"/>
            <a:ext cx="26625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The hawk might also hunt:</a:t>
            </a:r>
            <a:endParaRPr sz="17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Hind"/>
              <a:buChar char="›"/>
            </a:pPr>
            <a:r>
              <a:rPr lang="en" sz="17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Mice, Squirrels, rabbits &amp; fish </a:t>
            </a:r>
            <a:endParaRPr/>
          </a:p>
        </p:txBody>
      </p:sp>
      <p:sp>
        <p:nvSpPr>
          <p:cNvPr id="306" name="Google Shape;306;p25"/>
          <p:cNvSpPr txBox="1"/>
          <p:nvPr/>
        </p:nvSpPr>
        <p:spPr>
          <a:xfrm>
            <a:off x="4192550" y="3789775"/>
            <a:ext cx="40059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66FF"/>
                </a:solidFill>
                <a:latin typeface="Hind"/>
                <a:ea typeface="Hind"/>
                <a:cs typeface="Hind"/>
                <a:sym typeface="Hind"/>
              </a:rPr>
              <a:t>Scientists use a model of energy transfer called a </a:t>
            </a:r>
            <a:r>
              <a:rPr lang="en" sz="1800" b="1" i="1">
                <a:solidFill>
                  <a:srgbClr val="0066FF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Food Web</a:t>
            </a:r>
            <a:r>
              <a:rPr lang="en" sz="1800" i="1">
                <a:solidFill>
                  <a:srgbClr val="0066FF"/>
                </a:solidFill>
                <a:latin typeface="Hind"/>
                <a:ea typeface="Hind"/>
                <a:cs typeface="Hind"/>
                <a:sym typeface="Hind"/>
              </a:rPr>
              <a:t> to show how food chains in a community are interconnected. </a:t>
            </a:r>
            <a:endParaRPr sz="1800" i="1">
              <a:solidFill>
                <a:srgbClr val="0066FF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/>
          <p:nvPr/>
        </p:nvSpPr>
        <p:spPr>
          <a:xfrm>
            <a:off x="3076725" y="896774"/>
            <a:ext cx="4596701" cy="35785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66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body" idx="4294967295"/>
          </p:nvPr>
        </p:nvSpPr>
        <p:spPr>
          <a:xfrm>
            <a:off x="393425" y="1572200"/>
            <a:ext cx="2447400" cy="26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6699FF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›"/>
            </a:pPr>
            <a:r>
              <a:rPr lang="en" sz="1800">
                <a:solidFill>
                  <a:srgbClr val="FFFFFF"/>
                </a:solidFill>
              </a:rPr>
              <a:t>You can think of a food web as many overlapping food chains </a:t>
            </a:r>
            <a:br>
              <a:rPr lang="en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›"/>
            </a:pPr>
            <a:r>
              <a:rPr lang="en" sz="1800"/>
              <a:t>Like in a food chain, arrows show how energy flows in a food web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2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14" name="Google Shape;314;p26"/>
          <p:cNvSpPr txBox="1"/>
          <p:nvPr/>
        </p:nvSpPr>
        <p:spPr>
          <a:xfrm>
            <a:off x="4405600" y="233275"/>
            <a:ext cx="19407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FOOD WEBS</a:t>
            </a:r>
            <a:endParaRPr/>
          </a:p>
        </p:txBody>
      </p:sp>
      <p:pic>
        <p:nvPicPr>
          <p:cNvPr id="315" name="Google Shape;3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725" y="896775"/>
            <a:ext cx="4557850" cy="30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/>
          <p:nvPr/>
        </p:nvSpPr>
        <p:spPr>
          <a:xfrm>
            <a:off x="3076725" y="896774"/>
            <a:ext cx="4596701" cy="357858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66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4294967295"/>
          </p:nvPr>
        </p:nvSpPr>
        <p:spPr>
          <a:xfrm>
            <a:off x="393425" y="1572200"/>
            <a:ext cx="2447400" cy="26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6699FF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›"/>
            </a:pPr>
            <a:r>
              <a:rPr lang="en" sz="1800">
                <a:solidFill>
                  <a:srgbClr val="FFFFFF"/>
                </a:solidFill>
              </a:rPr>
              <a:t>You can think of a food web as many overlapping food chains </a:t>
            </a:r>
            <a:br>
              <a:rPr lang="en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›"/>
            </a:pPr>
            <a:r>
              <a:rPr lang="en" sz="1800"/>
              <a:t>Like in a food chain, arrows show how energy flows in a food web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2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23" name="Google Shape;3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725" y="896775"/>
            <a:ext cx="4596700" cy="29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/>
        </p:nvSpPr>
        <p:spPr>
          <a:xfrm>
            <a:off x="4405600" y="233275"/>
            <a:ext cx="19407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FOOD WEBS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1067088" y="6842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body" idx="1"/>
          </p:nvPr>
        </p:nvSpPr>
        <p:spPr>
          <a:xfrm>
            <a:off x="1067100" y="1269550"/>
            <a:ext cx="6180000" cy="31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Build a food chain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/>
            </a:r>
            <a:br>
              <a:rPr lang="en"/>
            </a:b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LAUNCH: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00"/>
                </a:solidFill>
              </a:rPr>
              <a:t>Do The Right Thing, Even When No One is Looking!</a:t>
            </a:r>
            <a:endParaRPr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1067088" y="3032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2"/>
          </p:nvPr>
        </p:nvSpPr>
        <p:spPr>
          <a:xfrm>
            <a:off x="1067100" y="1220350"/>
            <a:ext cx="6478200" cy="28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>
                <a:solidFill>
                  <a:srgbClr val="FFCC00"/>
                </a:solidFill>
              </a:rPr>
              <a:t>Good Things/Social Contract Rater</a:t>
            </a:r>
            <a:endParaRPr sz="2500">
              <a:solidFill>
                <a:srgbClr val="FFCC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Food Chains Video</a:t>
            </a:r>
            <a:endParaRPr sz="2500">
              <a:solidFill>
                <a:srgbClr val="FFCC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>
                <a:solidFill>
                  <a:srgbClr val="FFCC00"/>
                </a:solidFill>
              </a:rPr>
              <a:t>Food Chains and Food Web Notes</a:t>
            </a:r>
            <a:endParaRPr sz="2500">
              <a:solidFill>
                <a:srgbClr val="FFCC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>
                <a:solidFill>
                  <a:srgbClr val="FFCC00"/>
                </a:solidFill>
              </a:rPr>
              <a:t>Ticket Out the Door! </a:t>
            </a:r>
            <a:br>
              <a:rPr lang="en" sz="2500">
                <a:solidFill>
                  <a:srgbClr val="FFCC00"/>
                </a:solidFill>
              </a:rPr>
            </a:br>
            <a:r>
              <a:rPr lang="en" sz="2500">
                <a:solidFill>
                  <a:srgbClr val="FFCC00"/>
                </a:solidFill>
              </a:rPr>
              <a:t>(YES, needs to be turned in)</a:t>
            </a:r>
            <a:endParaRPr sz="2500">
              <a:solidFill>
                <a:srgbClr val="FFCC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>
                <a:solidFill>
                  <a:srgbClr val="FFCC00"/>
                </a:solidFill>
              </a:rPr>
              <a:t>Reflection Question</a:t>
            </a:r>
            <a:endParaRPr sz="2500">
              <a:solidFill>
                <a:srgbClr val="FFCC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500"/>
              <a:buAutoNum type="arabicPeriod"/>
            </a:pPr>
            <a:r>
              <a:rPr lang="en" sz="2500">
                <a:solidFill>
                  <a:srgbClr val="FFCC00"/>
                </a:solidFill>
              </a:rPr>
              <a:t>Launch </a:t>
            </a:r>
            <a:endParaRPr sz="2500">
              <a:solidFill>
                <a:srgbClr val="FFCC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6" name="Google Shape;206;p1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1053138" y="229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Does Energy Move In Ecosystems?</a:t>
            </a:r>
            <a:endParaRPr sz="2500"/>
          </a:p>
        </p:txBody>
      </p:sp>
      <p:sp>
        <p:nvSpPr>
          <p:cNvPr id="212" name="Google Shape;212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2"/>
          </p:nvPr>
        </p:nvSpPr>
        <p:spPr>
          <a:xfrm>
            <a:off x="3789950" y="1706950"/>
            <a:ext cx="3679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Char char="›"/>
            </a:pPr>
            <a:r>
              <a:rPr lang="en">
                <a:solidFill>
                  <a:srgbClr val="FFFF00"/>
                </a:solidFill>
              </a:rPr>
              <a:t>What type of material do you think moves through a cycle pattern? A flow pattern?</a:t>
            </a:r>
            <a:endParaRPr>
              <a:solidFill>
                <a:srgbClr val="FFFF00"/>
              </a:solidFill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375" y="2053654"/>
            <a:ext cx="2256972" cy="25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/>
        </p:nvSpPr>
        <p:spPr>
          <a:xfrm>
            <a:off x="1366025" y="1240575"/>
            <a:ext cx="22932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do the movements of matter and energy differ?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4010550" y="2830200"/>
            <a:ext cx="30147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Energy</a:t>
            </a:r>
            <a:r>
              <a:rPr lang="en" sz="1800" b="1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 moves in a </a:t>
            </a:r>
            <a:r>
              <a:rPr lang="en" sz="1800" b="1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flow</a:t>
            </a:r>
            <a:r>
              <a:rPr lang="en" sz="1800" b="1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, while matter moves in a </a:t>
            </a:r>
            <a:r>
              <a:rPr lang="en" sz="1800" b="1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cycle</a:t>
            </a:r>
            <a:r>
              <a:rPr lang="en" sz="1800" b="1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. 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3789950" y="4059925"/>
            <a:ext cx="48975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Energy </a:t>
            </a:r>
            <a:r>
              <a:rPr lang="en" sz="1800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DOES</a:t>
            </a:r>
            <a:r>
              <a:rPr lang="en" sz="1800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1800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NOT</a:t>
            </a:r>
            <a:r>
              <a:rPr lang="en" sz="1800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1800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CYCLE</a:t>
            </a:r>
            <a:r>
              <a:rPr lang="en" sz="1800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 within a living system.</a:t>
            </a:r>
            <a:endParaRPr sz="1800">
              <a:solidFill>
                <a:srgbClr val="FFFF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latin typeface="Hind"/>
                <a:ea typeface="Hind"/>
                <a:cs typeface="Hind"/>
                <a:sym typeface="Hind"/>
              </a:rPr>
              <a:t>ENERGY FLOWS</a:t>
            </a:r>
            <a:endParaRPr sz="1800">
              <a:solidFill>
                <a:srgbClr val="FFFF0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067088" y="59075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ECOSYSTEMS 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1067100" y="695075"/>
            <a:ext cx="32826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800"/>
              <a:buChar char="›"/>
            </a:pPr>
            <a:r>
              <a:rPr lang="en">
                <a:solidFill>
                  <a:srgbClr val="FF9900"/>
                </a:solidFill>
              </a:rPr>
              <a:t>Each movement by a living thing </a:t>
            </a:r>
            <a:r>
              <a:rPr lang="en">
                <a:solidFill>
                  <a:srgbClr val="FF9900"/>
                </a:solidFill>
                <a:highlight>
                  <a:srgbClr val="FFFF00"/>
                </a:highlight>
              </a:rPr>
              <a:t>requires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FF9900"/>
                </a:solidFill>
                <a:highlight>
                  <a:srgbClr val="FFFF00"/>
                </a:highlight>
              </a:rPr>
              <a:t>energy</a:t>
            </a:r>
            <a:r>
              <a:rPr lang="en">
                <a:solidFill>
                  <a:srgbClr val="FF9900"/>
                </a:solidFill>
              </a:rPr>
              <a:t/>
            </a:r>
            <a:br>
              <a:rPr lang="en">
                <a:solidFill>
                  <a:srgbClr val="FF9900"/>
                </a:solidFill>
              </a:rPr>
            </a:b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/>
            </a:r>
            <a:br>
              <a:rPr lang="en">
                <a:solidFill>
                  <a:srgbClr val="FF9900"/>
                </a:solidFill>
              </a:rPr>
            </a:br>
            <a:endParaRPr>
              <a:solidFill>
                <a:srgbClr val="FF9900"/>
              </a:solidFill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25" name="Google Shape;2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700" y="2200138"/>
            <a:ext cx="3510376" cy="263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700" y="775225"/>
            <a:ext cx="3510375" cy="14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 txBox="1"/>
          <p:nvPr/>
        </p:nvSpPr>
        <p:spPr>
          <a:xfrm>
            <a:off x="418375" y="4707325"/>
            <a:ext cx="47004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00FF"/>
                </a:solidFill>
                <a:latin typeface="Hind"/>
                <a:ea typeface="Hind"/>
                <a:cs typeface="Hind"/>
                <a:sym typeface="Hind"/>
              </a:rPr>
              <a:t>What happens to the energy an organism receives?</a:t>
            </a:r>
            <a:r>
              <a:rPr lang="en" sz="1500">
                <a:solidFill>
                  <a:srgbClr val="FF00FF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500">
              <a:solidFill>
                <a:srgbClr val="FF00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1067100" y="1432525"/>
            <a:ext cx="3263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Hind"/>
              <a:buChar char="›"/>
            </a:pP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The main source of energy for most life on Earth is the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Sun</a:t>
            </a: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/>
          </a:p>
        </p:txBody>
      </p:sp>
      <p:sp>
        <p:nvSpPr>
          <p:cNvPr id="229" name="Google Shape;229;p18"/>
          <p:cNvSpPr txBox="1"/>
          <p:nvPr/>
        </p:nvSpPr>
        <p:spPr>
          <a:xfrm>
            <a:off x="1067000" y="2407050"/>
            <a:ext cx="3263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Hind"/>
              <a:buChar char="›"/>
            </a:pP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Energy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FLOWS</a:t>
            </a: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 in one direction,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energy does NOT return to the Sun.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1086125" y="3307650"/>
            <a:ext cx="32637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Hind"/>
              <a:buChar char="›"/>
            </a:pP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Energy flow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begins</a:t>
            </a: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 with the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Sun</a:t>
            </a: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 and moves from one </a:t>
            </a:r>
            <a:r>
              <a:rPr lang="en" sz="1800">
                <a:solidFill>
                  <a:srgbClr val="FF9900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organism</a:t>
            </a:r>
            <a:r>
              <a:rPr lang="en" sz="1800">
                <a:solidFill>
                  <a:srgbClr val="FF9900"/>
                </a:solidFill>
                <a:latin typeface="Hind"/>
                <a:ea typeface="Hind"/>
                <a:cs typeface="Hind"/>
                <a:sym typeface="Hind"/>
              </a:rPr>
              <a:t> to another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body" idx="4294967295"/>
          </p:nvPr>
        </p:nvSpPr>
        <p:spPr>
          <a:xfrm>
            <a:off x="676775" y="1353550"/>
            <a:ext cx="3162300" cy="3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›"/>
            </a:pPr>
            <a:r>
              <a:rPr lang="en" sz="1800" b="1"/>
              <a:t>Living things that </a:t>
            </a:r>
            <a:r>
              <a:rPr lang="en" sz="1800" b="1">
                <a:solidFill>
                  <a:srgbClr val="000000"/>
                </a:solidFill>
                <a:highlight>
                  <a:srgbClr val="FFFF00"/>
                </a:highlight>
              </a:rPr>
              <a:t>make their own food </a:t>
            </a:r>
            <a:r>
              <a:rPr lang="en" sz="1800" b="1"/>
              <a:t>from materials found in the environment 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›"/>
            </a:pPr>
            <a:r>
              <a:rPr lang="en" sz="1800" b="1"/>
              <a:t>Most are </a:t>
            </a:r>
            <a:r>
              <a:rPr lang="en" sz="1800" b="1">
                <a:solidFill>
                  <a:srgbClr val="000000"/>
                </a:solidFill>
                <a:highlight>
                  <a:srgbClr val="FFFF00"/>
                </a:highlight>
              </a:rPr>
              <a:t>photosynthetic</a:t>
            </a:r>
            <a:r>
              <a:rPr lang="en" sz="1800" b="1"/>
              <a:t> 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›"/>
            </a:pPr>
            <a:r>
              <a:rPr lang="en" sz="1800" b="1"/>
              <a:t>Examples: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›"/>
            </a:pPr>
            <a:r>
              <a:rPr lang="en" sz="1800" b="1"/>
              <a:t>Grasses, trees, plants, and algae</a:t>
            </a:r>
            <a:r>
              <a:rPr lang="en" sz="1800"/>
              <a:t> </a:t>
            </a:r>
            <a:endParaRPr sz="1800"/>
          </a:p>
        </p:txBody>
      </p:sp>
      <p:sp>
        <p:nvSpPr>
          <p:cNvPr id="236" name="Google Shape;23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1102250" y="735475"/>
            <a:ext cx="23748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PRODUCERS  </a:t>
            </a:r>
            <a:endParaRPr sz="24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5463425" y="787450"/>
            <a:ext cx="23379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CONSUMERS </a:t>
            </a:r>
            <a:endParaRPr sz="24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5118900" y="1439700"/>
            <a:ext cx="2940900" cy="2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</a:pPr>
            <a:r>
              <a:rPr lang="en" sz="1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Do not produce their own energy-rich food</a:t>
            </a:r>
            <a:endParaRPr sz="18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</a:pPr>
            <a:r>
              <a:rPr lang="en" sz="1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Get </a:t>
            </a:r>
            <a:r>
              <a:rPr lang="en" sz="1800" b="1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energy they need by consuming other organisms  </a:t>
            </a:r>
            <a:endParaRPr sz="1800" b="1">
              <a:highlight>
                <a:srgbClr val="FFFF00"/>
              </a:highlight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2555250" y="4070600"/>
            <a:ext cx="3900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55CC"/>
                </a:solidFill>
                <a:latin typeface="Hind"/>
                <a:ea typeface="Hind"/>
                <a:cs typeface="Hind"/>
                <a:sym typeface="Hind"/>
              </a:rPr>
              <a:t>REMEMBER: </a:t>
            </a:r>
            <a:r>
              <a:rPr lang="en" sz="1800">
                <a:solidFill>
                  <a:srgbClr val="1155CC"/>
                </a:solidFill>
                <a:latin typeface="Hind"/>
                <a:ea typeface="Hind"/>
                <a:cs typeface="Hind"/>
                <a:sym typeface="Hind"/>
              </a:rPr>
              <a:t>Energy flows and begins with the Sun and photosynthesis in a plant (PRODUCER)</a:t>
            </a:r>
            <a:endParaRPr sz="1800">
              <a:solidFill>
                <a:srgbClr val="1155CC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 idx="4294967295"/>
          </p:nvPr>
        </p:nvSpPr>
        <p:spPr>
          <a:xfrm>
            <a:off x="1448088" y="-15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Consumers 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47" name="Google Shape;247;p20"/>
          <p:cNvGraphicFramePr/>
          <p:nvPr/>
        </p:nvGraphicFramePr>
        <p:xfrm>
          <a:off x="952500" y="54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{E4C37580-78A6-4DAB-A1FA-03A5C80FA4BA}</a:tableStyleId>
              </a:tblPr>
              <a:tblGrid>
                <a:gridCol w="2373600"/>
                <a:gridCol w="2373600"/>
              </a:tblGrid>
              <a:tr h="501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Type of Consumer </a:t>
                      </a:r>
                      <a:endParaRPr sz="2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What it Does </a:t>
                      </a:r>
                      <a:endParaRPr sz="2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</a:tr>
              <a:tr h="68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Herbivore 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FFF00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Feeds only on producers</a:t>
                      </a:r>
                      <a:endParaRPr sz="2000">
                        <a:highlight>
                          <a:srgbClr val="FFFF00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</a:tr>
              <a:tr h="55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Carnivore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FFF00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Eats other animals</a:t>
                      </a:r>
                      <a:endParaRPr sz="2000">
                        <a:highlight>
                          <a:srgbClr val="FFFF00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</a:tr>
              <a:tr h="81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Omnivore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FFF00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Eats producers and other consumers</a:t>
                      </a:r>
                      <a:endParaRPr sz="2000">
                        <a:highlight>
                          <a:srgbClr val="FFFF00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</a:tr>
              <a:tr h="108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Decomposer 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highlight>
                            <a:srgbClr val="FFFF00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Feeds on the remains of organisms and helps decompose them </a:t>
                      </a:r>
                      <a:endParaRPr sz="2000">
                        <a:highlight>
                          <a:srgbClr val="FFFF00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48" name="Google Shape;2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200" y="749950"/>
            <a:ext cx="990600" cy="8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800" y="1514450"/>
            <a:ext cx="1199434" cy="91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5900" y="2406601"/>
            <a:ext cx="1079100" cy="8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3600" y="3211600"/>
            <a:ext cx="1079100" cy="9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lt1"/>
                </a:solidFill>
              </a:rPr>
              <a:t>Now that we know energy FLOWS through ecosystems, let’s follow it! </a:t>
            </a:r>
            <a:endParaRPr/>
          </a:p>
        </p:txBody>
      </p:sp>
      <p:grpSp>
        <p:nvGrpSpPr>
          <p:cNvPr id="257" name="Google Shape;257;p21"/>
          <p:cNvGrpSpPr/>
          <p:nvPr/>
        </p:nvGrpSpPr>
        <p:grpSpPr>
          <a:xfrm rot="10800000" flipH="1">
            <a:off x="4019279" y="1803913"/>
            <a:ext cx="821730" cy="1228760"/>
            <a:chOff x="4171679" y="1802748"/>
            <a:chExt cx="821730" cy="1228760"/>
          </a:xfrm>
        </p:grpSpPr>
        <p:sp>
          <p:nvSpPr>
            <p:cNvPr id="258" name="Google Shape;258;p2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1"/>
          <p:cNvGrpSpPr/>
          <p:nvPr/>
        </p:nvGrpSpPr>
        <p:grpSpPr>
          <a:xfrm rot="10800000" flipH="1">
            <a:off x="1820425" y="1802809"/>
            <a:ext cx="821730" cy="1228859"/>
            <a:chOff x="1972825" y="1803752"/>
            <a:chExt cx="821730" cy="1228859"/>
          </a:xfrm>
        </p:grpSpPr>
        <p:sp>
          <p:nvSpPr>
            <p:cNvPr id="261" name="Google Shape;261;p2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1"/>
          <p:cNvGrpSpPr/>
          <p:nvPr/>
        </p:nvGrpSpPr>
        <p:grpSpPr>
          <a:xfrm rot="10800000" flipH="1">
            <a:off x="6799138" y="1802748"/>
            <a:ext cx="821730" cy="1228977"/>
            <a:chOff x="5808538" y="1803695"/>
            <a:chExt cx="821730" cy="1228977"/>
          </a:xfrm>
        </p:grpSpPr>
        <p:sp>
          <p:nvSpPr>
            <p:cNvPr id="264" name="Google Shape;264;p21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 flipH="1">
              <a:off x="5808538" y="1803695"/>
              <a:ext cx="821730" cy="617854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1"/>
          <p:cNvSpPr txBox="1"/>
          <p:nvPr/>
        </p:nvSpPr>
        <p:spPr>
          <a:xfrm>
            <a:off x="97275" y="1777450"/>
            <a:ext cx="21522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600"/>
                </a:solidFill>
                <a:latin typeface="Hind"/>
                <a:ea typeface="Hind"/>
                <a:cs typeface="Hind"/>
                <a:sym typeface="Hind"/>
              </a:rPr>
              <a:t>Organisms use some energy for life processes and store some energy in their bodies as chemical energy</a:t>
            </a:r>
            <a:endParaRPr>
              <a:solidFill>
                <a:srgbClr val="FF66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2330000" y="1690175"/>
            <a:ext cx="1872000" cy="1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When </a:t>
            </a:r>
            <a:r>
              <a:rPr lang="en">
                <a:solidFill>
                  <a:srgbClr val="6699FF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consumers</a:t>
            </a:r>
            <a:r>
              <a:rPr lang="en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 eat these organisms, this </a:t>
            </a:r>
            <a:r>
              <a:rPr lang="en">
                <a:solidFill>
                  <a:srgbClr val="6699FF"/>
                </a:solidFill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chemical</a:t>
            </a:r>
            <a:r>
              <a:rPr lang="en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 energy moves into the bodies of consumers </a:t>
            </a:r>
            <a:endParaRPr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4562450" y="1807775"/>
            <a:ext cx="23661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With each transfer of energy from </a:t>
            </a: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organism</a:t>
            </a:r>
            <a:r>
              <a:rPr lang="en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 to </a:t>
            </a: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organism</a:t>
            </a:r>
            <a:r>
              <a:rPr lang="en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, some energy changes to </a:t>
            </a: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thermal</a:t>
            </a:r>
            <a:r>
              <a:rPr lang="en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 energy. Bodies of consumers emit this energy &amp; enters </a:t>
            </a: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environment</a:t>
            </a:r>
            <a:r>
              <a:rPr lang="en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>
              <a:solidFill>
                <a:srgbClr val="66FF3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9" name="Google Shape;269;p2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1219500" y="-21950"/>
            <a:ext cx="63021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Modeling Energy in Ecosystems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1493200" y="3972900"/>
            <a:ext cx="54354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Scientists use models to study this FLOW of energy</a:t>
            </a:r>
            <a:br>
              <a:rPr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b="1" u="sng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The models we will study:</a:t>
            </a:r>
            <a:endParaRPr b="1" u="sng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ind"/>
              <a:buAutoNum type="arabicPeriod"/>
            </a:pP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Food Chains </a:t>
            </a:r>
            <a:endParaRPr>
              <a:highlight>
                <a:srgbClr val="FFFF00"/>
              </a:highlight>
              <a:latin typeface="Hind"/>
              <a:ea typeface="Hind"/>
              <a:cs typeface="Hind"/>
              <a:sym typeface="Hi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ind"/>
              <a:buAutoNum type="arabicPeriod"/>
            </a:pP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Food Webs</a:t>
            </a:r>
            <a:r>
              <a:rPr lang="en" sz="1800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 </a:t>
            </a:r>
            <a:endParaRPr sz="1800">
              <a:highlight>
                <a:srgbClr val="FFFF00"/>
              </a:highlight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08425" y="3544925"/>
            <a:ext cx="8215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plant/producer→ herbivore/primary consumer→  carnivore/omnivore/secondary consumer→ carnivore/tertiary consumer </a:t>
            </a:r>
            <a:endParaRPr sz="12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body" idx="4294967295"/>
          </p:nvPr>
        </p:nvSpPr>
        <p:spPr>
          <a:xfrm>
            <a:off x="1015725" y="1495625"/>
            <a:ext cx="70161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›"/>
            </a:pPr>
            <a:r>
              <a:rPr lang="en" sz="2000" i="1"/>
              <a:t>A</a:t>
            </a:r>
            <a:r>
              <a:rPr lang="en" sz="2000" i="1">
                <a:solidFill>
                  <a:srgbClr val="000000"/>
                </a:solidFill>
              </a:rPr>
              <a:t> </a:t>
            </a:r>
            <a:r>
              <a:rPr lang="en" sz="2000" b="1" i="1">
                <a:solidFill>
                  <a:srgbClr val="000000"/>
                </a:solidFill>
                <a:highlight>
                  <a:srgbClr val="FFFF00"/>
                </a:highlight>
              </a:rPr>
              <a:t>food chain</a:t>
            </a:r>
            <a:r>
              <a:rPr lang="en" sz="2000" i="1">
                <a:highlight>
                  <a:srgbClr val="FFFF00"/>
                </a:highlight>
              </a:rPr>
              <a:t> </a:t>
            </a:r>
            <a:r>
              <a:rPr lang="en" sz="2000" i="1">
                <a:solidFill>
                  <a:srgbClr val="000000"/>
                </a:solidFill>
                <a:highlight>
                  <a:srgbClr val="FFE599"/>
                </a:highlight>
              </a:rPr>
              <a:t>is a model that shows how energy flows in an ecosystem through feeding relationships. 	</a:t>
            </a:r>
            <a:endParaRPr sz="2000" i="1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›"/>
            </a:pPr>
            <a:r>
              <a:rPr lang="en" sz="2000"/>
              <a:t>Energy flows from 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producers to consumers 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›"/>
            </a:pPr>
            <a:r>
              <a:rPr lang="en" sz="2000"/>
              <a:t>Arrows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 point to</a:t>
            </a:r>
            <a:r>
              <a:rPr lang="en" sz="2000"/>
              <a:t> who is eating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›"/>
            </a:pPr>
            <a:r>
              <a:rPr lang="en" sz="2000"/>
              <a:t> (plant is eaten by herbivore)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›"/>
            </a:pPr>
            <a:r>
              <a:rPr lang="en" sz="2000"/>
              <a:t>Can vary in length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›"/>
            </a:pPr>
            <a:r>
              <a:rPr lang="en" sz="2000"/>
              <a:t>Usually decomposers are left out </a:t>
            </a: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2660525" y="416675"/>
            <a:ext cx="3538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ind"/>
                <a:ea typeface="Hind"/>
                <a:cs typeface="Hind"/>
                <a:sym typeface="Hind"/>
              </a:rPr>
              <a:t>Food Chains</a:t>
            </a:r>
            <a:r>
              <a:rPr lang="en" sz="2700">
                <a:latin typeface="Hind"/>
                <a:ea typeface="Hind"/>
                <a:cs typeface="Hind"/>
                <a:sym typeface="Hind"/>
              </a:rPr>
              <a:t> </a:t>
            </a:r>
            <a:endParaRPr sz="270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body" idx="4294967295"/>
          </p:nvPr>
        </p:nvSpPr>
        <p:spPr>
          <a:xfrm>
            <a:off x="5322500" y="914800"/>
            <a:ext cx="26055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Each arrow can be read as “energy transfers into”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Arrows point to who is eating 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86" name="Google Shape;2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17701" cy="31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 txBox="1"/>
          <p:nvPr/>
        </p:nvSpPr>
        <p:spPr>
          <a:xfrm>
            <a:off x="1167325" y="3632475"/>
            <a:ext cx="58365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Why is there no arrow pointing away from the hawk?</a:t>
            </a:r>
            <a:endParaRPr sz="1800">
              <a:highlight>
                <a:srgbClr val="FFFFFF"/>
              </a:highlight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2273850" y="4164250"/>
            <a:ext cx="36114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Hind"/>
                <a:ea typeface="Hind"/>
                <a:cs typeface="Hind"/>
                <a:sym typeface="Hind"/>
              </a:rPr>
              <a:t>The hawk is at the end of this food chain because no organism preys on hawks. </a:t>
            </a:r>
            <a:endParaRPr>
              <a:highlight>
                <a:srgbClr val="FFFF00"/>
              </a:highlight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714</Words>
  <Application>Microsoft Office PowerPoint</Application>
  <PresentationFormat>On-screen Show (16:9)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Hind</vt:lpstr>
      <vt:lpstr>Calibri</vt:lpstr>
      <vt:lpstr>Caveat</vt:lpstr>
      <vt:lpstr>Arial</vt:lpstr>
      <vt:lpstr>Dumaine</vt:lpstr>
      <vt:lpstr>Science Starter: Have your workbook out and complete the learning target and success criteria for today. </vt:lpstr>
      <vt:lpstr>AGENDA</vt:lpstr>
      <vt:lpstr>How Does Energy Move In Ecosystems?</vt:lpstr>
      <vt:lpstr>ECOSYSTEMS </vt:lpstr>
      <vt:lpstr>PowerPoint Presentation</vt:lpstr>
      <vt:lpstr>Types of Consumers </vt:lpstr>
      <vt:lpstr>Now that we know energy FLOWS through ecosystems, let’s follow it!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Have your workbook out and complete the learning target and success criteria for today. </dc:title>
  <dc:creator>Amy_Hinds</dc:creator>
  <cp:lastModifiedBy>Amy_Hinds</cp:lastModifiedBy>
  <cp:revision>2</cp:revision>
  <dcterms:modified xsi:type="dcterms:W3CDTF">2018-09-11T20:23:58Z</dcterms:modified>
</cp:coreProperties>
</file>