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62" r:id="rId2"/>
    <p:sldId id="286" r:id="rId3"/>
    <p:sldId id="287" r:id="rId4"/>
    <p:sldId id="284" r:id="rId5"/>
    <p:sldId id="285" r:id="rId6"/>
    <p:sldId id="288" r:id="rId7"/>
    <p:sldId id="289" r:id="rId8"/>
    <p:sldId id="290" r:id="rId9"/>
    <p:sldId id="256" r:id="rId10"/>
    <p:sldId id="257" r:id="rId11"/>
    <p:sldId id="291" r:id="rId12"/>
    <p:sldId id="258" r:id="rId13"/>
    <p:sldId id="294" r:id="rId14"/>
    <p:sldId id="295" r:id="rId15"/>
    <p:sldId id="296" r:id="rId16"/>
    <p:sldId id="297" r:id="rId17"/>
    <p:sldId id="298" r:id="rId18"/>
    <p:sldId id="299" r:id="rId19"/>
    <p:sldId id="300" r:id="rId20"/>
    <p:sldId id="301" r:id="rId21"/>
    <p:sldId id="259" r:id="rId22"/>
    <p:sldId id="260" r:id="rId23"/>
    <p:sldId id="261" r:id="rId24"/>
    <p:sldId id="263" r:id="rId25"/>
    <p:sldId id="264" r:id="rId26"/>
    <p:sldId id="265"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92" r:id="rId40"/>
  </p:sldIdLst>
  <p:sldSz cx="9144000" cy="5143500" type="screen16x9"/>
  <p:notesSz cx="6858000" cy="9144000"/>
  <p:embeddedFontLst>
    <p:embeddedFont>
      <p:font typeface="Bahnschrift SemiBold" panose="020B0604020202020204" charset="0"/>
      <p:bold r:id="rId42"/>
    </p:embeddedFont>
    <p:embeddedFont>
      <p:font typeface="Calibri" panose="020F0502020204030204" pitchFamily="34" charset="0"/>
      <p:regular r:id="rId43"/>
      <p:bold r:id="rId44"/>
      <p:italic r:id="rId45"/>
      <p:boldItalic r:id="rId46"/>
    </p:embeddedFont>
    <p:embeddedFont>
      <p:font typeface="Broadway" panose="04040905080B02020502" pitchFamily="82" charset="0"/>
      <p:regular r:id="rId47"/>
    </p:embeddedFont>
    <p:embeddedFont>
      <p:font typeface="Comic Sans MS" panose="030F0702030302020204" pitchFamily="66" charset="0"/>
      <p:regular r:id="rId48"/>
      <p:bold r:id="rId49"/>
    </p:embeddedFont>
    <p:embeddedFont>
      <p:font typeface="Cambria" panose="02040503050406030204" pitchFamily="18" charset="0"/>
      <p:regular r:id="rId50"/>
      <p:bold r:id="rId51"/>
      <p:italic r:id="rId52"/>
      <p:boldItalic r:id="rId53"/>
    </p:embeddedFont>
    <p:embeddedFont>
      <p:font typeface="Playfair Display" panose="020B0604020202020204" charset="0"/>
      <p:regular r:id="rId54"/>
      <p:bold r:id="rId55"/>
      <p:italic r:id="rId56"/>
      <p:boldItalic r:id="rId57"/>
    </p:embeddedFont>
    <p:embeddedFont>
      <p:font typeface="Raleway Light"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990D88-A011-4613-BC79-67E4A860E236}">
  <a:tblStyle styleId="{67990D88-A011-4613-BC79-67E4A860E23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977786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4458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2300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039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211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7144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8791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9747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Google Shape;15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5613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17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402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193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366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Google Shape;22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2954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ed75ccf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Google Shape;239;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797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Google Shape;25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94026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Google Shape;26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100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Google Shape;28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15060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Google Shape;30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30654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Google Shape;32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4488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Google Shape;33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487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Google Shape;34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43227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10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Google Shape;35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131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58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5ed75ccf_01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Google Shape;36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1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24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0934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038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301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673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394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15625"/>
            <a:ext cx="5727000" cy="1159800"/>
          </a:xfrm>
          <a:prstGeom prst="rect">
            <a:avLst/>
          </a:prstGeom>
        </p:spPr>
        <p:txBody>
          <a:bodyPr spcFirstLastPara="1" wrap="square" lIns="91425" tIns="91425" rIns="91425" bIns="91425" anchor="b" anchorCtr="0"/>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10800000" flipH="1">
            <a:off x="0" y="3420048"/>
            <a:ext cx="9144000" cy="1730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1"/>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11"/>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8" name="Google Shape;78;p11"/>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9" name="Google Shape;79;p1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mplete image">
  <p:cSld name="BLANK_1">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2"/>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2"/>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12"/>
          <p:cNvSpPr/>
          <p:nvPr/>
        </p:nvSpPr>
        <p:spPr>
          <a:xfrm rot="-5400000">
            <a:off x="4497713" y="243900"/>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12"/>
          <p:cNvSpPr/>
          <p:nvPr/>
        </p:nvSpPr>
        <p:spPr>
          <a:xfrm rot="10800000" flipH="1">
            <a:off x="-50" y="4813802"/>
            <a:ext cx="9144000" cy="3297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12"/>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3"/>
          <p:cNvSpPr/>
          <p:nvPr/>
        </p:nvSpPr>
        <p:spPr>
          <a:xfrm rot="10800000" flipH="1">
            <a:off x="0" y="2571593"/>
            <a:ext cx="9144000" cy="2571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3"/>
          <p:cNvSpPr txBox="1">
            <a:spLocks noGrp="1"/>
          </p:cNvSpPr>
          <p:nvPr>
            <p:ph type="ctrTitle"/>
          </p:nvPr>
        </p:nvSpPr>
        <p:spPr>
          <a:xfrm>
            <a:off x="685800" y="3031150"/>
            <a:ext cx="4558200" cy="1159800"/>
          </a:xfrm>
          <a:prstGeom prst="rect">
            <a:avLst/>
          </a:prstGeom>
        </p:spPr>
        <p:txBody>
          <a:bodyPr spcFirstLastPara="1" wrap="square" lIns="91425" tIns="91425" rIns="91425" bIns="91425" anchor="ctr" anchorCtr="0"/>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685800" y="4135454"/>
            <a:ext cx="45582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rot="-5400000" flipH="1">
            <a:off x="4497775" y="-1112255"/>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4"/>
          <p:cNvSpPr/>
          <p:nvPr/>
        </p:nvSpPr>
        <p:spPr>
          <a:xfrm>
            <a:off x="0" y="-25"/>
            <a:ext cx="9144000" cy="3418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txBox="1">
            <a:spLocks noGrp="1"/>
          </p:cNvSpPr>
          <p:nvPr>
            <p:ph type="body" idx="1"/>
          </p:nvPr>
        </p:nvSpPr>
        <p:spPr>
          <a:xfrm>
            <a:off x="1649050" y="503675"/>
            <a:ext cx="5845800" cy="2914800"/>
          </a:xfrm>
          <a:prstGeom prst="rect">
            <a:avLst/>
          </a:prstGeom>
        </p:spPr>
        <p:txBody>
          <a:bodyPr spcFirstLastPara="1" wrap="square" lIns="91425" tIns="91425" rIns="91425" bIns="91425" anchor="ctr" anchorCtr="0"/>
          <a:lstStyle>
            <a:lvl1pPr marL="457200" lvl="0" indent="-355600" algn="ctr" rtl="0">
              <a:lnSpc>
                <a:spcPct val="150000"/>
              </a:lnSpc>
              <a:spcBef>
                <a:spcPts val="600"/>
              </a:spcBef>
              <a:spcAft>
                <a:spcPts val="0"/>
              </a:spcAft>
              <a:buSzPts val="2000"/>
              <a:buFont typeface="Playfair Display"/>
              <a:buChar char="∙"/>
              <a:defRPr sz="2000" i="1">
                <a:latin typeface="Playfair Display"/>
                <a:ea typeface="Playfair Display"/>
                <a:cs typeface="Playfair Display"/>
                <a:sym typeface="Playfair Display"/>
              </a:defRPr>
            </a:lvl1pPr>
            <a:lvl2pPr marL="914400" lvl="1"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2pPr>
            <a:lvl3pPr marL="1371600" lvl="2"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3pPr>
            <a:lvl4pPr marL="1828800" lvl="3"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4pPr>
            <a:lvl5pPr marL="2286000" lvl="4"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5pPr>
            <a:lvl6pPr marL="2743200" lvl="5"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6pPr>
            <a:lvl7pPr marL="3200400" lvl="6"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7pPr>
            <a:lvl8pPr marL="3657600" lvl="7"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8pPr>
            <a:lvl9pPr marL="4114800" lvl="8" indent="-355600" algn="ctr">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9pPr>
          </a:lstStyle>
          <a:p>
            <a:endParaRPr/>
          </a:p>
        </p:txBody>
      </p:sp>
      <p:sp>
        <p:nvSpPr>
          <p:cNvPr id="22" name="Google Shape;22;p4"/>
          <p:cNvSpPr txBox="1"/>
          <p:nvPr/>
        </p:nvSpPr>
        <p:spPr>
          <a:xfrm>
            <a:off x="3593400" y="19141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000014"/>
                </a:solidFill>
                <a:latin typeface="Playfair Display"/>
                <a:ea typeface="Playfair Display"/>
                <a:cs typeface="Playfair Display"/>
                <a:sym typeface="Playfair Display"/>
              </a:rPr>
              <a:t>“</a:t>
            </a:r>
            <a:endParaRPr sz="4800">
              <a:solidFill>
                <a:srgbClr val="000014"/>
              </a:solidFill>
              <a:latin typeface="Playfair Display"/>
              <a:ea typeface="Playfair Display"/>
              <a:cs typeface="Playfair Display"/>
              <a:sym typeface="Playfair Display"/>
            </a:endParaRPr>
          </a:p>
        </p:txBody>
      </p:sp>
      <p:sp>
        <p:nvSpPr>
          <p:cNvPr id="23" name="Google Shape;23;p4"/>
          <p:cNvSpPr txBox="1">
            <a:spLocks noGrp="1"/>
          </p:cNvSpPr>
          <p:nvPr>
            <p:ph type="sldNum" idx="12"/>
          </p:nvPr>
        </p:nvSpPr>
        <p:spPr>
          <a:xfrm>
            <a:off x="593575" y="4813750"/>
            <a:ext cx="7956600" cy="329700"/>
          </a:xfrm>
          <a:prstGeom prst="rect">
            <a:avLst/>
          </a:prstGeom>
          <a:ln>
            <a:noFill/>
          </a:ln>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6;p5"/>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 name="Google Shape;27;p5"/>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5"/>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9" name="Google Shape;29;p5"/>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30" name="Google Shape;30;p5"/>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1" name="Google Shape;31;p5"/>
          <p:cNvSpPr txBox="1">
            <a:spLocks noGrp="1"/>
          </p:cNvSpPr>
          <p:nvPr>
            <p:ph type="body" idx="1"/>
          </p:nvPr>
        </p:nvSpPr>
        <p:spPr>
          <a:xfrm>
            <a:off x="593575" y="1823700"/>
            <a:ext cx="7956600" cy="26517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2" name="Google Shape;32;p5"/>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p:nvPr/>
        </p:nvSpPr>
        <p:spPr>
          <a:xfrm rot="10800000" flipH="1">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6" name="Google Shape;36;p6"/>
          <p:cNvCxnSpPr/>
          <p:nvPr/>
        </p:nvCxnSpPr>
        <p:spPr>
          <a:xfrm>
            <a:off x="365850" y="4813675"/>
            <a:ext cx="3840300" cy="0"/>
          </a:xfrm>
          <a:prstGeom prst="straightConnector1">
            <a:avLst/>
          </a:prstGeom>
          <a:noFill/>
          <a:ln w="9525" cap="flat" cmpd="sng">
            <a:solidFill>
              <a:srgbClr val="D9D9D9"/>
            </a:solidFill>
            <a:prstDash val="solid"/>
            <a:round/>
            <a:headEnd type="none" w="med" len="med"/>
            <a:tailEnd type="none" w="med" len="med"/>
          </a:ln>
        </p:spPr>
      </p:cxnSp>
      <p:sp>
        <p:nvSpPr>
          <p:cNvPr id="37" name="Google Shape;37;p6"/>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38" name="Google Shape;38;p6"/>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9" name="Google Shape;39;p6"/>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7"/>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43;p7"/>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44;p7"/>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5" name="Google Shape;45;p7"/>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46" name="Google Shape;46;p7"/>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7" name="Google Shape;47;p7"/>
          <p:cNvSpPr txBox="1">
            <a:spLocks noGrp="1"/>
          </p:cNvSpPr>
          <p:nvPr>
            <p:ph type="body" idx="1"/>
          </p:nvPr>
        </p:nvSpPr>
        <p:spPr>
          <a:xfrm>
            <a:off x="593687" y="1823700"/>
            <a:ext cx="3861900" cy="26517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48" name="Google Shape;48;p7"/>
          <p:cNvSpPr txBox="1">
            <a:spLocks noGrp="1"/>
          </p:cNvSpPr>
          <p:nvPr>
            <p:ph type="body" idx="2"/>
          </p:nvPr>
        </p:nvSpPr>
        <p:spPr>
          <a:xfrm>
            <a:off x="4688285" y="1823700"/>
            <a:ext cx="3861900" cy="26517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49" name="Google Shape;49;p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8"/>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 name="Google Shape;53;p8"/>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8"/>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5" name="Google Shape;55;p8"/>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56" name="Google Shape;56;p8"/>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7" name="Google Shape;57;p8"/>
          <p:cNvSpPr txBox="1">
            <a:spLocks noGrp="1"/>
          </p:cNvSpPr>
          <p:nvPr>
            <p:ph type="body" idx="1"/>
          </p:nvPr>
        </p:nvSpPr>
        <p:spPr>
          <a:xfrm>
            <a:off x="593575" y="1823700"/>
            <a:ext cx="2544000" cy="2651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Google Shape;58;p8"/>
          <p:cNvSpPr txBox="1">
            <a:spLocks noGrp="1"/>
          </p:cNvSpPr>
          <p:nvPr>
            <p:ph type="body" idx="2"/>
          </p:nvPr>
        </p:nvSpPr>
        <p:spPr>
          <a:xfrm>
            <a:off x="3267919" y="1823700"/>
            <a:ext cx="2544000" cy="2651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9" name="Google Shape;59;p8"/>
          <p:cNvSpPr txBox="1">
            <a:spLocks noGrp="1"/>
          </p:cNvSpPr>
          <p:nvPr>
            <p:ph type="body" idx="3"/>
          </p:nvPr>
        </p:nvSpPr>
        <p:spPr>
          <a:xfrm>
            <a:off x="5942264" y="1823700"/>
            <a:ext cx="2544000" cy="2651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0" name="Google Shape;60;p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9"/>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9"/>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 name="Google Shape;64;p9"/>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Google Shape;65;p9"/>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6" name="Google Shape;66;p9"/>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67" name="Google Shape;67;p9"/>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8" name="Google Shape;68;p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0"/>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10"/>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2" name="Google Shape;72;p10"/>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3" name="Google Shape;73;p10"/>
          <p:cNvSpPr txBox="1">
            <a:spLocks noGrp="1"/>
          </p:cNvSpPr>
          <p:nvPr>
            <p:ph type="body" idx="1"/>
          </p:nvPr>
        </p:nvSpPr>
        <p:spPr>
          <a:xfrm>
            <a:off x="593575" y="4253900"/>
            <a:ext cx="79569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200"/>
              <a:buNone/>
              <a:defRPr sz="1200"/>
            </a:lvl1pPr>
          </a:lstStyle>
          <a:p>
            <a:endParaRPr/>
          </a:p>
        </p:txBody>
      </p:sp>
      <p:sp>
        <p:nvSpPr>
          <p:cNvPr id="74" name="Google Shape;74;p1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93575" y="4813750"/>
            <a:ext cx="7956600" cy="329700"/>
          </a:xfrm>
          <a:prstGeom prst="rect">
            <a:avLst/>
          </a:prstGeom>
          <a:noFill/>
          <a:ln>
            <a:noFill/>
          </a:ln>
        </p:spPr>
        <p:txBody>
          <a:bodyPr spcFirstLastPara="1" wrap="square" lIns="91425" tIns="91425" rIns="91425" bIns="91425" anchor="ctr" anchorCtr="0">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593575" y="0"/>
            <a:ext cx="7956600" cy="676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593575" y="1823700"/>
            <a:ext cx="7956600" cy="2651700"/>
          </a:xfrm>
          <a:prstGeom prst="rect">
            <a:avLst/>
          </a:prstGeom>
          <a:noFill/>
          <a:ln>
            <a:noFill/>
          </a:ln>
        </p:spPr>
        <p:txBody>
          <a:bodyPr spcFirstLastPara="1" wrap="square" lIns="91425" tIns="91425" rIns="91425" bIns="91425" anchor="t" anchorCtr="0"/>
          <a:lstStyle>
            <a:lvl1pPr marL="457200" lvl="0" indent="-330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marL="914400" lvl="1"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marL="1371600" lvl="2"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marL="1828800" lvl="3"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marL="2286000" lvl="4"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marL="2743200" lvl="5"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marL="3200400" lvl="6"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marL="3657600" lvl="7"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marL="4114800" lvl="8"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presentation/d/18kB9xbpTvwn7GWYjl3yrSumQINE8nVHbwVQ-3xuRkT8/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a/roundrockisd.org/presentation/d/1Xkq2r1HJiwpqXxK_QSw6NXdnJuYWxWz9-fjs5kWxgB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prezi.com/z1iyzsuy0vgy/round-rock-isd-acceptable-use-presentation/?utm_campaign=share&amp;utm_medium=copy" TargetMode="External"/><Relationship Id="rId7" Type="http://schemas.openxmlformats.org/officeDocument/2006/relationships/hyperlink" Target="http://oneillresourcecentre.wikispaces.com/home" TargetMode="External"/><Relationship Id="rId2" Type="http://schemas.openxmlformats.org/officeDocument/2006/relationships/hyperlink" Target="https://docs.google.com/presentation/d/1NGGdTuevDi10-XyEh040Bt3iW9PA71uBWURcGhEwglc/edit?usp=sharing" TargetMode="Externa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hyperlink" Target="https://drive.google.com/file/d/0B8Uel0J38hqRa1ZVU1Z5X3cxdGM/view" TargetMode="External"/><Relationship Id="rId9" Type="http://schemas.openxmlformats.org/officeDocument/2006/relationships/hyperlink" Target="http://bestlife4moms.weebly.com/4/post/2012/02/what-is-lovelove-is-kind.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mD8OKl8vVM" TargetMode="External"/><Relationship Id="rId2" Type="http://schemas.openxmlformats.org/officeDocument/2006/relationships/hyperlink" Target="http://www.youtube.com/watch?v=xY8HOzmbLTM" TargetMode="External"/><Relationship Id="rId1" Type="http://schemas.openxmlformats.org/officeDocument/2006/relationships/slideLayout" Target="../slideLayouts/slideLayout3.xml"/><Relationship Id="rId4" Type="http://schemas.openxmlformats.org/officeDocument/2006/relationships/hyperlink" Target="http://www.youtube.com/watch?v=DZ_f7yOAzPU&amp;NR=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ztitus.deviantart.com/art/I-ve-Got-It-312947236" TargetMode="External"/><Relationship Id="rId5" Type="http://schemas.openxmlformats.org/officeDocument/2006/relationships/image" Target="../media/image17.png"/><Relationship Id="rId4" Type="http://schemas.openxmlformats.org/officeDocument/2006/relationships/hyperlink" Target="https://nbjenglish.wikispaces.com/ELA+SMART+TARGE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589350" y="986291"/>
            <a:ext cx="3393300" cy="67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t>Welcome to 7</a:t>
            </a:r>
            <a:r>
              <a:rPr lang="en-US" sz="4400" baseline="30000" dirty="0"/>
              <a:t>th</a:t>
            </a:r>
            <a:r>
              <a:rPr lang="en-US" sz="4400" dirty="0"/>
              <a:t> Grade</a:t>
            </a:r>
            <a:endParaRPr sz="4400" dirty="0"/>
          </a:p>
        </p:txBody>
      </p:sp>
      <p:sp>
        <p:nvSpPr>
          <p:cNvPr id="141" name="Google Shape;141;p19"/>
          <p:cNvSpPr txBox="1">
            <a:spLocks noGrp="1"/>
          </p:cNvSpPr>
          <p:nvPr>
            <p:ph type="body" idx="1"/>
          </p:nvPr>
        </p:nvSpPr>
        <p:spPr>
          <a:xfrm>
            <a:off x="304800" y="3555706"/>
            <a:ext cx="3682075" cy="125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This is going to be the best year yet!  GO HORNETS!!!</a:t>
            </a:r>
            <a:endParaRPr dirty="0"/>
          </a:p>
        </p:txBody>
      </p:sp>
      <p:grpSp>
        <p:nvGrpSpPr>
          <p:cNvPr id="142" name="Google Shape;142;p19"/>
          <p:cNvGrpSpPr/>
          <p:nvPr/>
        </p:nvGrpSpPr>
        <p:grpSpPr>
          <a:xfrm>
            <a:off x="6142233" y="967543"/>
            <a:ext cx="2002423" cy="2047667"/>
            <a:chOff x="6643075" y="3664250"/>
            <a:chExt cx="407950" cy="407975"/>
          </a:xfrm>
        </p:grpSpPr>
        <p:sp>
          <p:nvSpPr>
            <p:cNvPr id="143" name="Google Shape;143;p19"/>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Google Shape;144;p19"/>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5" name="Google Shape;145;p19"/>
          <p:cNvGrpSpPr/>
          <p:nvPr/>
        </p:nvGrpSpPr>
        <p:grpSpPr>
          <a:xfrm rot="-600404">
            <a:off x="6024644" y="3282012"/>
            <a:ext cx="823784" cy="841281"/>
            <a:chOff x="576250" y="4319400"/>
            <a:chExt cx="442075" cy="442050"/>
          </a:xfrm>
        </p:grpSpPr>
        <p:sp>
          <p:nvSpPr>
            <p:cNvPr id="146" name="Google Shape;146;p19"/>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Google Shape;147;p19"/>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Google Shape;148;p19"/>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Google Shape;149;p1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0" name="Google Shape;150;p19"/>
          <p:cNvSpPr/>
          <p:nvPr/>
        </p:nvSpPr>
        <p:spPr>
          <a:xfrm>
            <a:off x="5663433" y="1440438"/>
            <a:ext cx="312968" cy="305611"/>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Google Shape;151;p19"/>
          <p:cNvSpPr/>
          <p:nvPr/>
        </p:nvSpPr>
        <p:spPr>
          <a:xfrm rot="2735904">
            <a:off x="7723296" y="3007616"/>
            <a:ext cx="480537" cy="45883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Google Shape;152;p19"/>
          <p:cNvSpPr/>
          <p:nvPr/>
        </p:nvSpPr>
        <p:spPr>
          <a:xfrm>
            <a:off x="8101877" y="2740205"/>
            <a:ext cx="190310" cy="18589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Google Shape;153;p19"/>
          <p:cNvSpPr/>
          <p:nvPr/>
        </p:nvSpPr>
        <p:spPr>
          <a:xfrm rot="1306190">
            <a:off x="5446310" y="2362537"/>
            <a:ext cx="190860" cy="185342"/>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Google Shape;154;p19"/>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a:t>
            </a:fld>
            <a:endParaRPr/>
          </a:p>
        </p:txBody>
      </p:sp>
      <p:pic>
        <p:nvPicPr>
          <p:cNvPr id="3" name="Picture 2">
            <a:extLst>
              <a:ext uri="{FF2B5EF4-FFF2-40B4-BE49-F238E27FC236}">
                <a16:creationId xmlns:a16="http://schemas.microsoft.com/office/drawing/2014/main" xmlns="" id="{F8015CF2-B5C5-4817-9E97-E7FF01B72BD3}"/>
              </a:ext>
            </a:extLst>
          </p:cNvPr>
          <p:cNvPicPr>
            <a:picLocks noChangeAspect="1"/>
          </p:cNvPicPr>
          <p:nvPr/>
        </p:nvPicPr>
        <p:blipFill>
          <a:blip r:embed="rId4"/>
          <a:stretch>
            <a:fillRect/>
          </a:stretch>
        </p:blipFill>
        <p:spPr>
          <a:xfrm>
            <a:off x="589350" y="1746048"/>
            <a:ext cx="3389100" cy="19115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2" name="Rectangle 1">
            <a:extLst>
              <a:ext uri="{FF2B5EF4-FFF2-40B4-BE49-F238E27FC236}">
                <a16:creationId xmlns:a16="http://schemas.microsoft.com/office/drawing/2014/main" xmlns="" id="{4D6ECC97-CBDE-4CC1-A951-875AE37DDBE0}"/>
              </a:ext>
            </a:extLst>
          </p:cNvPr>
          <p:cNvSpPr/>
          <p:nvPr/>
        </p:nvSpPr>
        <p:spPr>
          <a:xfrm>
            <a:off x="168876" y="65952"/>
            <a:ext cx="8662086" cy="4652556"/>
          </a:xfrm>
          <a:prstGeom prst="rect">
            <a:avLst/>
          </a:prstGeom>
        </p:spPr>
        <p:txBody>
          <a:bodyPr wrap="square">
            <a:spAutoFit/>
          </a:bodyPr>
          <a:lstStyle/>
          <a:p>
            <a:pPr algn="ctr">
              <a:spcAft>
                <a:spcPts val="1000"/>
              </a:spcAft>
            </a:pPr>
            <a:r>
              <a:rPr lang="en-US" b="1" dirty="0">
                <a:latin typeface="Cambria" panose="02040503050406030204" pitchFamily="18" charset="0"/>
              </a:rPr>
              <a:t>SECOND PERIOD TIME: </a:t>
            </a:r>
            <a:r>
              <a:rPr lang="en-US" b="1" dirty="0">
                <a:latin typeface="Arial" panose="020B0604020202020204" pitchFamily="34" charset="0"/>
              </a:rPr>
              <a:t>10:28-11:03</a:t>
            </a:r>
            <a:endParaRPr lang="en-US" sz="1200" dirty="0"/>
          </a:p>
          <a:p>
            <a:pPr>
              <a:spcAft>
                <a:spcPts val="1000"/>
              </a:spcAft>
            </a:pPr>
            <a:r>
              <a:rPr lang="en-US" sz="1200" b="1" dirty="0">
                <a:latin typeface="Cambria" panose="02040503050406030204" pitchFamily="18" charset="0"/>
              </a:rPr>
              <a:t>This period will be spent discussing the morning expectations.  </a:t>
            </a:r>
            <a:r>
              <a:rPr lang="en-US" sz="1100" b="1" dirty="0">
                <a:latin typeface="Cambria" panose="02040503050406030204" pitchFamily="18" charset="0"/>
              </a:rPr>
              <a:t>Explain the appropriate waiting area for all 7</a:t>
            </a:r>
            <a:r>
              <a:rPr lang="en-US" sz="600" b="1" baseline="30000" dirty="0">
                <a:latin typeface="Cambria" panose="02040503050406030204" pitchFamily="18" charset="0"/>
              </a:rPr>
              <a:t>th</a:t>
            </a:r>
            <a:r>
              <a:rPr lang="en-US" sz="1100" b="1" dirty="0">
                <a:latin typeface="Cambria" panose="02040503050406030204" pitchFamily="18" charset="0"/>
              </a:rPr>
              <a:t> graders:</a:t>
            </a:r>
            <a:endParaRPr lang="en-US" sz="1100" dirty="0"/>
          </a:p>
          <a:p>
            <a:pPr marL="457200" fontAlgn="base">
              <a:buFont typeface="Arial" panose="020B0604020202020204" pitchFamily="34" charset="0"/>
              <a:buChar char="•"/>
            </a:pPr>
            <a:r>
              <a:rPr lang="en-US" sz="1100" b="1" dirty="0">
                <a:highlight>
                  <a:srgbClr val="00FFFF"/>
                </a:highlight>
                <a:latin typeface="Cambria" panose="02040503050406030204" pitchFamily="18" charset="0"/>
              </a:rPr>
              <a:t>Students will go to the 7</a:t>
            </a:r>
            <a:r>
              <a:rPr lang="en-US" sz="600" b="1" baseline="30000" dirty="0">
                <a:highlight>
                  <a:srgbClr val="00FFFF"/>
                </a:highlight>
                <a:latin typeface="Cambria" panose="02040503050406030204" pitchFamily="18" charset="0"/>
              </a:rPr>
              <a:t>th</a:t>
            </a:r>
            <a:r>
              <a:rPr lang="en-US" sz="1100" b="1" dirty="0">
                <a:highlight>
                  <a:srgbClr val="00FFFF"/>
                </a:highlight>
                <a:latin typeface="Cambria" panose="02040503050406030204" pitchFamily="18" charset="0"/>
              </a:rPr>
              <a:t> grade hallways and sit with their backs against the wall.  Keep your feet and backpacks out of the walkways. </a:t>
            </a:r>
            <a:endParaRPr lang="en-US" sz="900" dirty="0">
              <a:highlight>
                <a:srgbClr val="00FFFF"/>
              </a:highlight>
              <a:latin typeface="Arial" panose="020B0604020202020204" pitchFamily="34" charset="0"/>
            </a:endParaRPr>
          </a:p>
          <a:p>
            <a:pPr marL="457200" fontAlgn="base">
              <a:buFont typeface="Arial" panose="020B0604020202020204" pitchFamily="34" charset="0"/>
              <a:buChar char="•"/>
            </a:pPr>
            <a:r>
              <a:rPr lang="en-US" sz="1100" b="1" dirty="0">
                <a:highlight>
                  <a:srgbClr val="00FFFF"/>
                </a:highlight>
                <a:latin typeface="Cambria" panose="02040503050406030204" pitchFamily="18" charset="0"/>
              </a:rPr>
              <a:t>For tutoring – students will need a pass to see teachers in the morning.</a:t>
            </a:r>
            <a:endParaRPr lang="en-US" sz="900" dirty="0">
              <a:highlight>
                <a:srgbClr val="00FFFF"/>
              </a:highlight>
              <a:latin typeface="Arial" panose="020B0604020202020204" pitchFamily="34" charset="0"/>
            </a:endParaRPr>
          </a:p>
          <a:p>
            <a:pPr marL="457200" fontAlgn="base">
              <a:buFont typeface="Arial" panose="020B0604020202020204" pitchFamily="34" charset="0"/>
              <a:buChar char="•"/>
            </a:pPr>
            <a:r>
              <a:rPr lang="en-US" sz="1100" b="1" dirty="0">
                <a:highlight>
                  <a:srgbClr val="00FFFF"/>
                </a:highlight>
                <a:latin typeface="Cambria" panose="02040503050406030204" pitchFamily="18" charset="0"/>
              </a:rPr>
              <a:t>Electronic Devices will need to be put away.  Students may talk quietly with your friends sitting near you.  Yelling across the hallway is not acceptable.</a:t>
            </a:r>
            <a:endParaRPr lang="en-US" sz="900" dirty="0">
              <a:highlight>
                <a:srgbClr val="00FFFF"/>
              </a:highlight>
              <a:latin typeface="Arial" panose="020B0604020202020204" pitchFamily="34" charset="0"/>
            </a:endParaRPr>
          </a:p>
          <a:p>
            <a:pPr marL="457200" fontAlgn="base">
              <a:buFont typeface="Arial" panose="020B0604020202020204" pitchFamily="34" charset="0"/>
              <a:buChar char="•"/>
            </a:pPr>
            <a:r>
              <a:rPr lang="en-US" sz="1100" b="1" dirty="0">
                <a:highlight>
                  <a:srgbClr val="00FFFF"/>
                </a:highlight>
                <a:latin typeface="Cambria" panose="02040503050406030204" pitchFamily="18" charset="0"/>
              </a:rPr>
              <a:t>Students with instruments will drop them off on the way to the 7th grade hallway.</a:t>
            </a:r>
            <a:endParaRPr lang="en-US" sz="900" dirty="0">
              <a:highlight>
                <a:srgbClr val="00FFFF"/>
              </a:highlight>
              <a:latin typeface="Arial" panose="020B0604020202020204" pitchFamily="34" charset="0"/>
            </a:endParaRPr>
          </a:p>
          <a:p>
            <a:pPr marL="457200" fontAlgn="base">
              <a:buFont typeface="Arial" panose="020B0604020202020204" pitchFamily="34" charset="0"/>
              <a:buChar char="•"/>
            </a:pPr>
            <a:r>
              <a:rPr lang="en-US" sz="1100" b="1" dirty="0">
                <a:highlight>
                  <a:srgbClr val="00FFFF"/>
                </a:highlight>
                <a:latin typeface="Cambria" panose="02040503050406030204" pitchFamily="18" charset="0"/>
              </a:rPr>
              <a:t>Students remain seated until the 8:15 bell rings.</a:t>
            </a:r>
            <a:endParaRPr lang="en-US" sz="900" dirty="0">
              <a:highlight>
                <a:srgbClr val="00FFFF"/>
              </a:highlight>
              <a:latin typeface="Arial" panose="020B0604020202020204" pitchFamily="34" charset="0"/>
            </a:endParaRPr>
          </a:p>
          <a:p>
            <a:pPr>
              <a:spcAft>
                <a:spcPts val="1000"/>
              </a:spcAft>
            </a:pPr>
            <a:r>
              <a:rPr lang="en-US" b="1" dirty="0">
                <a:latin typeface="Cambria" panose="02040503050406030204" pitchFamily="18" charset="0"/>
              </a:rPr>
              <a:t>Review the Go GREEN expectations for Morning</a:t>
            </a:r>
            <a:endParaRPr lang="en-US" sz="1100" dirty="0"/>
          </a:p>
          <a:p>
            <a:pPr>
              <a:spcAft>
                <a:spcPts val="1000"/>
              </a:spcAft>
            </a:pPr>
            <a:r>
              <a:rPr lang="en-US" sz="1100" b="1" u="sng" dirty="0">
                <a:latin typeface="Cambria" panose="02040503050406030204" pitchFamily="18" charset="0"/>
              </a:rPr>
              <a:t>Walkers</a:t>
            </a:r>
            <a:r>
              <a:rPr lang="en-US" sz="1100" b="1" dirty="0">
                <a:latin typeface="Cambria" panose="02040503050406030204" pitchFamily="18" charset="0"/>
              </a:rPr>
              <a:t>:  Remind students who walk to school to always walk with a friend, don’t talk to strangers, etc.  Student should not stop on the way to school, but should walk directly from their home to school.</a:t>
            </a:r>
            <a:endParaRPr lang="en-US" sz="1100" dirty="0"/>
          </a:p>
          <a:p>
            <a:pPr>
              <a:spcAft>
                <a:spcPts val="1000"/>
              </a:spcAft>
            </a:pPr>
            <a:r>
              <a:rPr lang="en-US" sz="1100" b="1" u="sng" dirty="0">
                <a:latin typeface="Cambria" panose="02040503050406030204" pitchFamily="18" charset="0"/>
              </a:rPr>
              <a:t>Bus Riders</a:t>
            </a:r>
            <a:r>
              <a:rPr lang="en-US" sz="1100" b="1" dirty="0">
                <a:latin typeface="Cambria" panose="02040503050406030204" pitchFamily="18" charset="0"/>
              </a:rPr>
              <a:t>:  Remind students that they should consider the time that they are on the bus as the first and last period of the day and that expectations at school are the same as expectations on the bus. Bus Riders enter from the North side of the building.</a:t>
            </a:r>
            <a:endParaRPr lang="en-US" sz="1100" dirty="0"/>
          </a:p>
          <a:p>
            <a:pPr>
              <a:spcAft>
                <a:spcPts val="1000"/>
              </a:spcAft>
            </a:pPr>
            <a:r>
              <a:rPr lang="en-US" sz="1100" b="1" u="sng" dirty="0">
                <a:latin typeface="Cambria" panose="02040503050406030204" pitchFamily="18" charset="0"/>
              </a:rPr>
              <a:t>Car Riders</a:t>
            </a:r>
            <a:r>
              <a:rPr lang="en-US" sz="1100" b="1" dirty="0">
                <a:latin typeface="Cambria" panose="02040503050406030204" pitchFamily="18" charset="0"/>
              </a:rPr>
              <a:t>: Cars are to drop off students on the South side of the building near the gym. Cars are to pull up to the curb to let off students, NOT park and have students walk across lanes of traffic.  Students should be ready to exit the car as it arrives. If a parent/guardian needs to park to drop off a student, please park at the front of the building parking lot.</a:t>
            </a:r>
            <a:endParaRPr lang="en-US" sz="1100" dirty="0"/>
          </a:p>
          <a:p>
            <a:pPr>
              <a:spcAft>
                <a:spcPts val="1000"/>
              </a:spcAft>
            </a:pPr>
            <a:r>
              <a:rPr lang="en-US" sz="1100" b="1" u="sng" dirty="0">
                <a:latin typeface="Cambria" panose="02040503050406030204" pitchFamily="18" charset="0"/>
              </a:rPr>
              <a:t>All Students</a:t>
            </a:r>
            <a:r>
              <a:rPr lang="en-US" sz="1100" b="1" dirty="0">
                <a:latin typeface="Cambria" panose="02040503050406030204" pitchFamily="18" charset="0"/>
              </a:rPr>
              <a:t>:  </a:t>
            </a:r>
            <a:endParaRPr lang="en-US" sz="1100" dirty="0"/>
          </a:p>
          <a:p>
            <a:pPr>
              <a:spcAft>
                <a:spcPts val="1000"/>
              </a:spcAft>
            </a:pPr>
            <a:r>
              <a:rPr lang="en-US" sz="1100" b="1" dirty="0">
                <a:latin typeface="Cambria" panose="02040503050406030204" pitchFamily="18" charset="0"/>
              </a:rPr>
              <a:t>(morning) When you arrive on campus you should not linger outside, but should enter the building and report to your grade level waiting area.  Often times, students who are visiting outside can get in trouble for horse play, hurting others, etc. If you need to go to tutorials/band practice, you should have a pass from a teacher or parent allowing you to enter the building before 7:50.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3FF35E4-DFC0-4376-8084-A3B6D0CB9E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Rectangle 2">
            <a:extLst>
              <a:ext uri="{FF2B5EF4-FFF2-40B4-BE49-F238E27FC236}">
                <a16:creationId xmlns:a16="http://schemas.microsoft.com/office/drawing/2014/main" xmlns="" id="{3BE3E4EA-D33A-43EB-9DD8-931AE599FC48}"/>
              </a:ext>
            </a:extLst>
          </p:cNvPr>
          <p:cNvSpPr/>
          <p:nvPr/>
        </p:nvSpPr>
        <p:spPr>
          <a:xfrm>
            <a:off x="172995" y="38232"/>
            <a:ext cx="8900983" cy="5103961"/>
          </a:xfrm>
          <a:prstGeom prst="rect">
            <a:avLst/>
          </a:prstGeom>
        </p:spPr>
        <p:txBody>
          <a:bodyPr wrap="square">
            <a:spAutoFit/>
          </a:bodyPr>
          <a:lstStyle/>
          <a:p>
            <a:pPr algn="ctr">
              <a:spcAft>
                <a:spcPts val="1000"/>
              </a:spcAft>
            </a:pPr>
            <a:r>
              <a:rPr lang="en-US" sz="3600" b="1" dirty="0">
                <a:latin typeface="Cambria" panose="02040503050406030204" pitchFamily="18" charset="0"/>
              </a:rPr>
              <a:t>					Go GREEN </a:t>
            </a:r>
            <a:r>
              <a:rPr lang="en-US" sz="1600" b="1" dirty="0">
                <a:latin typeface="Cambria" panose="02040503050406030204" pitchFamily="18" charset="0"/>
              </a:rPr>
              <a:t>for Morning</a:t>
            </a:r>
            <a:endParaRPr lang="en-US" sz="1050" dirty="0"/>
          </a:p>
          <a:p>
            <a:pPr>
              <a:spcAft>
                <a:spcPts val="1000"/>
              </a:spcAft>
            </a:pPr>
            <a:r>
              <a:rPr lang="en-US" sz="3600" b="1" dirty="0">
                <a:latin typeface="Cambria" panose="02040503050406030204" pitchFamily="18" charset="0"/>
              </a:rPr>
              <a:t>G</a:t>
            </a:r>
            <a:r>
              <a:rPr lang="en-US" sz="1100" b="1" dirty="0">
                <a:latin typeface="Cambria" panose="02040503050406030204" pitchFamily="18" charset="0"/>
              </a:rPr>
              <a:t>iving Your Best: </a:t>
            </a:r>
            <a:r>
              <a:rPr lang="en-US" sz="1050" b="1" dirty="0">
                <a:latin typeface="Cambria" panose="02040503050406030204" pitchFamily="18" charset="0"/>
              </a:rPr>
              <a:t>You may visit quietly with your peers near you, finish or check over your homework, read a book, or find other appropriately calm activities while you wait.</a:t>
            </a:r>
            <a:endParaRPr lang="en-US" sz="1050" dirty="0"/>
          </a:p>
          <a:p>
            <a:pPr>
              <a:spcAft>
                <a:spcPts val="1000"/>
              </a:spcAft>
            </a:pPr>
            <a:r>
              <a:rPr lang="en-US" sz="1050" dirty="0"/>
              <a:t/>
            </a:r>
            <a:br>
              <a:rPr lang="en-US" sz="1050" dirty="0"/>
            </a:br>
            <a:r>
              <a:rPr lang="en-US" sz="3600" b="1" dirty="0">
                <a:latin typeface="Cambria" panose="02040503050406030204" pitchFamily="18" charset="0"/>
              </a:rPr>
              <a:t>R</a:t>
            </a:r>
            <a:r>
              <a:rPr lang="en-US" sz="1100" b="1" dirty="0">
                <a:latin typeface="Cambria" panose="02040503050406030204" pitchFamily="18" charset="0"/>
              </a:rPr>
              <a:t>espectful: </a:t>
            </a:r>
            <a:r>
              <a:rPr lang="en-US" sz="1050" b="1" dirty="0">
                <a:latin typeface="Cambria" panose="02040503050406030204" pitchFamily="18" charset="0"/>
              </a:rPr>
              <a:t>Respectfully follow the directions of any staff member addressing you or your group. Think of others.  Talking quietly is acceptable, yelling across the hallway is not. </a:t>
            </a:r>
            <a:endParaRPr lang="en-US" sz="1050" dirty="0"/>
          </a:p>
          <a:p>
            <a:pPr>
              <a:spcAft>
                <a:spcPts val="1000"/>
              </a:spcAft>
            </a:pPr>
            <a:r>
              <a:rPr lang="en-US" sz="1050" dirty="0"/>
              <a:t/>
            </a:r>
            <a:br>
              <a:rPr lang="en-US" sz="1050" dirty="0"/>
            </a:br>
            <a:r>
              <a:rPr lang="en-US" sz="3600" b="1" dirty="0">
                <a:latin typeface="Cambria" panose="02040503050406030204" pitchFamily="18" charset="0"/>
              </a:rPr>
              <a:t>E</a:t>
            </a:r>
            <a:r>
              <a:rPr lang="en-US" sz="1100" b="1" dirty="0">
                <a:latin typeface="Cambria" panose="02040503050406030204" pitchFamily="18" charset="0"/>
              </a:rPr>
              <a:t>xpectations are High: </a:t>
            </a:r>
            <a:r>
              <a:rPr lang="en-US" sz="1050" b="1" dirty="0">
                <a:latin typeface="Cambria" panose="02040503050406030204" pitchFamily="18" charset="0"/>
              </a:rPr>
              <a:t>Remain seated in one spot until 8:13.  The teachers will dismiss you, please wait for them to do so.  </a:t>
            </a:r>
            <a:endParaRPr lang="en-US" sz="1050" dirty="0"/>
          </a:p>
          <a:p>
            <a:pPr>
              <a:spcAft>
                <a:spcPts val="1000"/>
              </a:spcAft>
            </a:pPr>
            <a:r>
              <a:rPr lang="en-US" sz="3600" b="1" dirty="0">
                <a:latin typeface="Cambria" panose="02040503050406030204" pitchFamily="18" charset="0"/>
              </a:rPr>
              <a:t>E</a:t>
            </a:r>
            <a:r>
              <a:rPr lang="en-US" sz="1100" b="1" dirty="0">
                <a:latin typeface="Cambria" panose="02040503050406030204" pitchFamily="18" charset="0"/>
              </a:rPr>
              <a:t>ager to Learn: Attend tutorials or visit library with a pass only.</a:t>
            </a:r>
            <a:endParaRPr lang="en-US" sz="1050" dirty="0"/>
          </a:p>
          <a:p>
            <a:pPr>
              <a:spcAft>
                <a:spcPts val="1000"/>
              </a:spcAft>
            </a:pPr>
            <a:r>
              <a:rPr lang="en-US" sz="3600" b="1" dirty="0">
                <a:latin typeface="Cambria" panose="02040503050406030204" pitchFamily="18" charset="0"/>
              </a:rPr>
              <a:t>N</a:t>
            </a:r>
            <a:r>
              <a:rPr lang="en-US" sz="1100" b="1" dirty="0">
                <a:latin typeface="Cambria" panose="02040503050406030204" pitchFamily="18" charset="0"/>
              </a:rPr>
              <a:t>ew Start Each Day:  </a:t>
            </a:r>
            <a:r>
              <a:rPr lang="en-US" sz="1050" b="1" dirty="0">
                <a:latin typeface="Cambria" panose="02040503050406030204" pitchFamily="18" charset="0"/>
              </a:rPr>
              <a:t>You may get up and go to the staff person monitoring your area if you need help for something that cannot wait until you see your first period teacher.  However, if it can wait, please wait until then. There are a lot of students to monitor and the staff on duty need to pay attention to all students.</a:t>
            </a:r>
            <a:endParaRPr lang="en-US" sz="1050" dirty="0"/>
          </a:p>
        </p:txBody>
      </p:sp>
    </p:spTree>
    <p:extLst>
      <p:ext uri="{BB962C8B-B14F-4D97-AF65-F5344CB8AC3E}">
        <p14:creationId xmlns:p14="http://schemas.microsoft.com/office/powerpoint/2010/main" val="244760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10" name="Google Shape;110;p15"/>
          <p:cNvSpPr txBox="1">
            <a:spLocks noGrp="1"/>
          </p:cNvSpPr>
          <p:nvPr>
            <p:ph type="body" idx="1"/>
          </p:nvPr>
        </p:nvSpPr>
        <p:spPr>
          <a:xfrm>
            <a:off x="593575" y="609600"/>
            <a:ext cx="3393300" cy="3561000"/>
          </a:xfrm>
          <a:prstGeom prst="rect">
            <a:avLst/>
          </a:prstGeom>
        </p:spPr>
        <p:txBody>
          <a:bodyPr spcFirstLastPara="1" wrap="square" lIns="91425" tIns="91425" rIns="91425" bIns="91425" anchor="t" anchorCtr="0">
            <a:noAutofit/>
          </a:bodyPr>
          <a:lstStyle/>
          <a:p>
            <a:pPr marL="0" indent="0">
              <a:lnSpc>
                <a:spcPct val="100000"/>
              </a:lnSpc>
              <a:buNone/>
            </a:pPr>
            <a:r>
              <a:rPr lang="en-US" sz="1400" b="1" dirty="0">
                <a:latin typeface="Cambria" panose="02040503050406030204" pitchFamily="18" charset="0"/>
              </a:rPr>
              <a:t>Activity-</a:t>
            </a:r>
          </a:p>
          <a:p>
            <a:pPr marL="0" indent="0">
              <a:lnSpc>
                <a:spcPct val="100000"/>
              </a:lnSpc>
              <a:buNone/>
            </a:pPr>
            <a:r>
              <a:rPr lang="en-US" sz="1400" dirty="0">
                <a:latin typeface="Cambria" panose="02040503050406030204" pitchFamily="18" charset="0"/>
              </a:rPr>
              <a:t>Generate a list of expectations Mrs. </a:t>
            </a:r>
            <a:r>
              <a:rPr lang="en-US" sz="1400" dirty="0" err="1">
                <a:latin typeface="Cambria" panose="02040503050406030204" pitchFamily="18" charset="0"/>
              </a:rPr>
              <a:t>Garinger</a:t>
            </a:r>
            <a:r>
              <a:rPr lang="en-US" sz="1400" dirty="0">
                <a:latin typeface="Cambria" panose="02040503050406030204" pitchFamily="18" charset="0"/>
              </a:rPr>
              <a:t> might have for 7</a:t>
            </a:r>
            <a:r>
              <a:rPr lang="en-US" sz="1400" baseline="30000" dirty="0">
                <a:latin typeface="Cambria" panose="02040503050406030204" pitchFamily="18" charset="0"/>
              </a:rPr>
              <a:t>th</a:t>
            </a:r>
            <a:r>
              <a:rPr lang="en-US" sz="1400" dirty="0">
                <a:latin typeface="Cambria" panose="02040503050406030204" pitchFamily="18" charset="0"/>
              </a:rPr>
              <a:t> grade and possible privileges they could earn as a grade level.  </a:t>
            </a:r>
          </a:p>
          <a:p>
            <a:pPr marL="0" indent="0">
              <a:lnSpc>
                <a:spcPct val="100000"/>
              </a:lnSpc>
              <a:buNone/>
            </a:pPr>
            <a:r>
              <a:rPr lang="en-US" sz="1400" dirty="0">
                <a:latin typeface="Cambria" panose="02040503050406030204" pitchFamily="18" charset="0"/>
              </a:rPr>
              <a:t>What should they do when expectations aren’t met and privileges are revoked? </a:t>
            </a:r>
          </a:p>
          <a:p>
            <a:pPr marL="0" indent="0">
              <a:lnSpc>
                <a:spcPct val="100000"/>
              </a:lnSpc>
              <a:buNone/>
            </a:pPr>
            <a:r>
              <a:rPr lang="en-US" sz="1400" dirty="0">
                <a:latin typeface="Cambria" panose="02040503050406030204" pitchFamily="18" charset="0"/>
              </a:rPr>
              <a:t>Talk about what to do to influence the whole grade level to earn a privilege.  </a:t>
            </a:r>
          </a:p>
          <a:p>
            <a:pPr marL="0" indent="0">
              <a:lnSpc>
                <a:spcPct val="100000"/>
              </a:lnSpc>
              <a:buNone/>
            </a:pPr>
            <a:r>
              <a:rPr lang="en-US" sz="1400" dirty="0">
                <a:latin typeface="Cambria" panose="02040503050406030204" pitchFamily="18" charset="0"/>
              </a:rPr>
              <a:t>Teachers, gather these lists and discuss them in a team meeting, then turn in a “realistic” list to Mrs. </a:t>
            </a:r>
            <a:r>
              <a:rPr lang="en-US" sz="1400" dirty="0" err="1">
                <a:latin typeface="Cambria" panose="02040503050406030204" pitchFamily="18" charset="0"/>
              </a:rPr>
              <a:t>Garinger</a:t>
            </a:r>
            <a:r>
              <a:rPr lang="en-US" sz="1400" dirty="0">
                <a:latin typeface="Cambria" panose="02040503050406030204" pitchFamily="18" charset="0"/>
              </a:rPr>
              <a:t> for consideration.</a:t>
            </a:r>
            <a:endParaRPr lang="en-US" sz="1200" dirty="0"/>
          </a:p>
          <a:p>
            <a:pPr marL="0" lvl="0" indent="0" rtl="0">
              <a:lnSpc>
                <a:spcPct val="100000"/>
              </a:lnSpc>
              <a:spcBef>
                <a:spcPts val="600"/>
              </a:spcBef>
              <a:spcAft>
                <a:spcPts val="0"/>
              </a:spcAft>
              <a:buNone/>
            </a:pPr>
            <a:endParaRPr sz="2000" b="1" dirty="0">
              <a:solidFill>
                <a:srgbClr val="111111"/>
              </a:solidFill>
            </a:endParaRPr>
          </a:p>
        </p:txBody>
      </p:sp>
      <p:sp>
        <p:nvSpPr>
          <p:cNvPr id="111" name="Google Shape;111;p15"/>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3" name="Rectangle 2">
            <a:extLst>
              <a:ext uri="{FF2B5EF4-FFF2-40B4-BE49-F238E27FC236}">
                <a16:creationId xmlns:a16="http://schemas.microsoft.com/office/drawing/2014/main" xmlns="" id="{3D83069A-B96D-4AC3-BC9B-5CFDBB2713EB}"/>
              </a:ext>
            </a:extLst>
          </p:cNvPr>
          <p:cNvSpPr/>
          <p:nvPr/>
        </p:nvSpPr>
        <p:spPr>
          <a:xfrm>
            <a:off x="304799" y="1393347"/>
            <a:ext cx="8295503" cy="3411190"/>
          </a:xfrm>
          <a:prstGeom prst="rect">
            <a:avLst/>
          </a:prstGeom>
        </p:spPr>
        <p:txBody>
          <a:bodyPr wrap="square">
            <a:spAutoFit/>
          </a:bodyPr>
          <a:lstStyle/>
          <a:p>
            <a:pPr algn="ctr">
              <a:spcAft>
                <a:spcPts val="1000"/>
              </a:spcAft>
            </a:pPr>
            <a:r>
              <a:rPr lang="en-US" sz="1600" b="1" dirty="0">
                <a:latin typeface="Cambria" panose="02040503050406030204" pitchFamily="18" charset="0"/>
              </a:rPr>
              <a:t>THIRD PERIOD  TIME: </a:t>
            </a:r>
            <a:r>
              <a:rPr lang="en-US" b="1" dirty="0">
                <a:latin typeface="Arial" panose="020B0604020202020204" pitchFamily="34" charset="0"/>
              </a:rPr>
              <a:t>11:07-11:42</a:t>
            </a:r>
          </a:p>
          <a:p>
            <a:pPr algn="ctr">
              <a:spcAft>
                <a:spcPts val="1000"/>
              </a:spcAft>
            </a:pPr>
            <a:endParaRPr lang="en-US" dirty="0"/>
          </a:p>
          <a:p>
            <a:pPr>
              <a:spcAft>
                <a:spcPts val="1000"/>
              </a:spcAft>
            </a:pPr>
            <a:r>
              <a:rPr lang="en-US" sz="1600" b="1" dirty="0">
                <a:latin typeface="Cambria" panose="02040503050406030204" pitchFamily="18" charset="0"/>
              </a:rPr>
              <a:t>Lockers, Dress Code, </a:t>
            </a:r>
            <a:r>
              <a:rPr lang="en-US" sz="1600" b="1" dirty="0" err="1">
                <a:latin typeface="Cambria" panose="02040503050406030204" pitchFamily="18" charset="0"/>
              </a:rPr>
              <a:t>Tardies</a:t>
            </a:r>
            <a:r>
              <a:rPr lang="en-US" sz="1600" b="1" dirty="0">
                <a:latin typeface="Cambria" panose="02040503050406030204" pitchFamily="18" charset="0"/>
              </a:rPr>
              <a:t>, Electronics Policies</a:t>
            </a:r>
            <a:endParaRPr lang="en-US" dirty="0"/>
          </a:p>
          <a:p>
            <a:pPr>
              <a:spcAft>
                <a:spcPts val="1000"/>
              </a:spcAft>
            </a:pPr>
            <a:r>
              <a:rPr lang="en-US" sz="1600" b="1" dirty="0">
                <a:latin typeface="Cambria" panose="02040503050406030204" pitchFamily="18" charset="0"/>
              </a:rPr>
              <a:t>Please review policies using this </a:t>
            </a:r>
            <a:r>
              <a:rPr lang="en-US" sz="1600" b="1" u="sng" dirty="0">
                <a:solidFill>
                  <a:srgbClr val="1155CC"/>
                </a:solidFill>
                <a:latin typeface="Cambria" panose="02040503050406030204" pitchFamily="18" charset="0"/>
                <a:hlinkClick r:id="rId3"/>
              </a:rPr>
              <a:t>PPT</a:t>
            </a:r>
            <a:endParaRPr lang="en-US" dirty="0"/>
          </a:p>
          <a:p>
            <a:pPr>
              <a:spcAft>
                <a:spcPts val="1000"/>
              </a:spcAft>
            </a:pPr>
            <a:r>
              <a:rPr lang="en-US" dirty="0"/>
              <a:t/>
            </a:r>
            <a:br>
              <a:rPr lang="en-US" dirty="0"/>
            </a:br>
            <a:r>
              <a:rPr lang="en-US" b="1" dirty="0">
                <a:latin typeface="Cambria" panose="02040503050406030204" pitchFamily="18" charset="0"/>
              </a:rPr>
              <a:t>Announcement Expectations: </a:t>
            </a:r>
            <a:r>
              <a:rPr lang="en-US" dirty="0">
                <a:latin typeface="Cambria" panose="02040503050406030204" pitchFamily="18" charset="0"/>
              </a:rPr>
              <a:t>Every day we will start each day at 8:20 with the Pledge of Allegiance, the Texas Pledge, and the Moment of Silence.  It will be over the PA system and will usually be led by students. The Moment of Silence follows the Legislature’s requirements for students in public schools (stand and recite or stay silent).  It is our requirement that students remain standing during the Moment of Silence, to maintain the reflective environment.</a:t>
            </a:r>
            <a:endParaRPr lang="en-US" dirty="0"/>
          </a:p>
          <a:p>
            <a:pPr>
              <a:spcAft>
                <a:spcPts val="1000"/>
              </a:spcAft>
            </a:pPr>
            <a:r>
              <a:rPr lang="en-US" dirty="0"/>
              <a:t/>
            </a:r>
            <a:br>
              <a:rPr lang="en-US" dirty="0"/>
            </a:br>
            <a:endParaRPr lang="en-US" dirty="0"/>
          </a:p>
        </p:txBody>
      </p:sp>
    </p:spTree>
    <p:extLst>
      <p:ext uri="{BB962C8B-B14F-4D97-AF65-F5344CB8AC3E}">
        <p14:creationId xmlns:p14="http://schemas.microsoft.com/office/powerpoint/2010/main" val="411570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2" name="Rectangle 1">
            <a:extLst>
              <a:ext uri="{FF2B5EF4-FFF2-40B4-BE49-F238E27FC236}">
                <a16:creationId xmlns:a16="http://schemas.microsoft.com/office/drawing/2014/main" xmlns="" id="{B62BC146-35BD-44BB-A9A1-92C569DA2176}"/>
              </a:ext>
            </a:extLst>
          </p:cNvPr>
          <p:cNvSpPr/>
          <p:nvPr/>
        </p:nvSpPr>
        <p:spPr>
          <a:xfrm>
            <a:off x="148281" y="189713"/>
            <a:ext cx="8526162" cy="5134739"/>
          </a:xfrm>
          <a:prstGeom prst="rect">
            <a:avLst/>
          </a:prstGeom>
        </p:spPr>
        <p:txBody>
          <a:bodyPr wrap="square">
            <a:spAutoFit/>
          </a:bodyPr>
          <a:lstStyle/>
          <a:p>
            <a:pPr algn="ctr">
              <a:spcAft>
                <a:spcPts val="1000"/>
              </a:spcAft>
            </a:pPr>
            <a:r>
              <a:rPr lang="en-US" sz="1800" b="1" dirty="0">
                <a:latin typeface="Cambria" panose="02040503050406030204" pitchFamily="18" charset="0"/>
              </a:rPr>
              <a:t>FOURTH PERIOD TIME: </a:t>
            </a:r>
            <a:r>
              <a:rPr lang="en-US" sz="1600" b="1" dirty="0">
                <a:latin typeface="Arial" panose="020B0604020202020204" pitchFamily="34" charset="0"/>
              </a:rPr>
              <a:t>11:46-12:26</a:t>
            </a:r>
          </a:p>
          <a:p>
            <a:pPr algn="ctr">
              <a:spcAft>
                <a:spcPts val="1000"/>
              </a:spcAft>
            </a:pPr>
            <a:endParaRPr lang="en-US" sz="1600" b="1" dirty="0">
              <a:latin typeface="Arial" panose="020B0604020202020204" pitchFamily="34" charset="0"/>
            </a:endParaRPr>
          </a:p>
          <a:p>
            <a:pPr algn="ctr">
              <a:spcAft>
                <a:spcPts val="1000"/>
              </a:spcAft>
            </a:pPr>
            <a:endParaRPr lang="en-US" dirty="0"/>
          </a:p>
          <a:p>
            <a:pPr>
              <a:spcAft>
                <a:spcPts val="1000"/>
              </a:spcAft>
            </a:pPr>
            <a:r>
              <a:rPr lang="en-US" b="1" u="sng" dirty="0">
                <a:latin typeface="Cambria" panose="02040503050406030204" pitchFamily="18" charset="0"/>
              </a:rPr>
              <a:t>Classroom and Agenda Expectations</a:t>
            </a:r>
            <a:endParaRPr lang="en-US" dirty="0"/>
          </a:p>
          <a:p>
            <a:pPr fontAlgn="base">
              <a:buFont typeface="+mj-lt"/>
              <a:buAutoNum type="arabicPeriod"/>
            </a:pPr>
            <a:r>
              <a:rPr lang="en-US" b="1" dirty="0">
                <a:latin typeface="Cambria" panose="02040503050406030204" pitchFamily="18" charset="0"/>
              </a:rPr>
              <a:t>In small groups, have each group take a classroom scenario and brainstorm classroom expectations for the given scenario using the Go Green format, each group will share expectations. </a:t>
            </a:r>
          </a:p>
          <a:p>
            <a:pPr marL="457200" fontAlgn="base">
              <a:buFont typeface="Arial" panose="020B0604020202020204" pitchFamily="34" charset="0"/>
              <a:buChar char="•"/>
            </a:pPr>
            <a:r>
              <a:rPr lang="en-US" b="1" dirty="0">
                <a:latin typeface="Cambria" panose="02040503050406030204" pitchFamily="18" charset="0"/>
              </a:rPr>
              <a:t>Scenario #1: The teacher is showing you how to balance a chemical equation, and is expecting you to take notes.  Samples are being worked out on the whiteboard as the teacher talks.</a:t>
            </a:r>
            <a:endParaRPr lang="en-US" b="1" dirty="0">
              <a:latin typeface="Arial" panose="020B0604020202020204" pitchFamily="34" charset="0"/>
            </a:endParaRPr>
          </a:p>
          <a:p>
            <a:pPr marL="457200" fontAlgn="base">
              <a:buFont typeface="Arial" panose="020B0604020202020204" pitchFamily="34" charset="0"/>
              <a:buChar char="•"/>
            </a:pPr>
            <a:r>
              <a:rPr lang="en-US" b="1" dirty="0">
                <a:latin typeface="Cambria" panose="02040503050406030204" pitchFamily="18" charset="0"/>
              </a:rPr>
              <a:t>Scenario #2: Students are working in groups to discuss the books each group is reading.  The teacher moves around the room working with different groups for a few minutes at a time.</a:t>
            </a:r>
            <a:endParaRPr lang="en-US" b="1" dirty="0">
              <a:latin typeface="Arial" panose="020B0604020202020204" pitchFamily="34" charset="0"/>
            </a:endParaRPr>
          </a:p>
          <a:p>
            <a:pPr marL="457200" fontAlgn="base">
              <a:buFont typeface="Arial" panose="020B0604020202020204" pitchFamily="34" charset="0"/>
              <a:buChar char="•"/>
            </a:pPr>
            <a:r>
              <a:rPr lang="en-US" b="1" dirty="0">
                <a:latin typeface="Cambria" panose="02040503050406030204" pitchFamily="18" charset="0"/>
              </a:rPr>
              <a:t>Scenario #3: Students are presenting to the class in a variety of ways – PowerPoint, skit, poster, etc. The rest of the class is expected to score each presentation on a rubric. </a:t>
            </a:r>
            <a:endParaRPr lang="en-US" b="1" dirty="0">
              <a:latin typeface="Arial" panose="020B0604020202020204" pitchFamily="34" charset="0"/>
            </a:endParaRPr>
          </a:p>
          <a:p>
            <a:pPr marL="457200" fontAlgn="base">
              <a:buFont typeface="Arial" panose="020B0604020202020204" pitchFamily="34" charset="0"/>
              <a:buChar char="•"/>
            </a:pPr>
            <a:r>
              <a:rPr lang="en-US" b="1" dirty="0">
                <a:latin typeface="Cambria" panose="02040503050406030204" pitchFamily="18" charset="0"/>
              </a:rPr>
              <a:t>Scenario #4: The class is taking a benchmark test that has 42 questions to be completed.</a:t>
            </a:r>
            <a:endParaRPr lang="en-US" b="1" dirty="0">
              <a:latin typeface="Arial" panose="020B0604020202020204" pitchFamily="34" charset="0"/>
            </a:endParaRPr>
          </a:p>
          <a:p>
            <a:pPr marL="457200" fontAlgn="base">
              <a:buFont typeface="Arial" panose="020B0604020202020204" pitchFamily="34" charset="0"/>
              <a:buChar char="•"/>
            </a:pPr>
            <a:r>
              <a:rPr lang="en-US" b="1" dirty="0">
                <a:latin typeface="Cambria" panose="02040503050406030204" pitchFamily="18" charset="0"/>
              </a:rPr>
              <a:t>Scenario #5: The teacher is reviewing the rubric for an upcoming project. </a:t>
            </a:r>
            <a:endParaRPr lang="en-US" b="1" dirty="0">
              <a:latin typeface="Arial" panose="020B0604020202020204" pitchFamily="34" charset="0"/>
            </a:endParaRPr>
          </a:p>
          <a:p>
            <a:pPr marL="457200" fontAlgn="base">
              <a:buFont typeface="Arial" panose="020B0604020202020204" pitchFamily="34" charset="0"/>
              <a:buChar char="•"/>
            </a:pPr>
            <a:r>
              <a:rPr lang="en-US" b="1" dirty="0">
                <a:latin typeface="Cambria" panose="02040503050406030204" pitchFamily="18" charset="0"/>
              </a:rPr>
              <a:t>Scenario #6: Outside at the track, there are six stations set up that all students will rotate through.  </a:t>
            </a:r>
            <a:endParaRPr lang="en-US" b="1" dirty="0">
              <a:latin typeface="Arial" panose="020B0604020202020204" pitchFamily="34" charset="0"/>
            </a:endParaRPr>
          </a:p>
          <a:p>
            <a:pPr>
              <a:spcAft>
                <a:spcPts val="1000"/>
              </a:spcAft>
            </a:pPr>
            <a:r>
              <a:rPr lang="en-US" b="1" dirty="0">
                <a:latin typeface="Cambria" panose="02040503050406030204" pitchFamily="18" charset="0"/>
              </a:rPr>
              <a:t>2.  As a whole class, have the students write expectations for the classroom on a piece of poster paper. Debrief with the class why it is important to follow classroom expectations.</a:t>
            </a:r>
            <a:endParaRPr lang="en-US" dirty="0"/>
          </a:p>
          <a:p>
            <a:r>
              <a:rPr lang="en-US" dirty="0"/>
              <a:t/>
            </a:r>
            <a:br>
              <a:rPr lang="en-US" dirty="0"/>
            </a:br>
            <a:endParaRPr lang="en-US" dirty="0"/>
          </a:p>
        </p:txBody>
      </p:sp>
    </p:spTree>
    <p:extLst>
      <p:ext uri="{BB962C8B-B14F-4D97-AF65-F5344CB8AC3E}">
        <p14:creationId xmlns:p14="http://schemas.microsoft.com/office/powerpoint/2010/main" val="2493090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3" name="Rectangle 2">
            <a:extLst>
              <a:ext uri="{FF2B5EF4-FFF2-40B4-BE49-F238E27FC236}">
                <a16:creationId xmlns:a16="http://schemas.microsoft.com/office/drawing/2014/main" xmlns="" id="{3D83069A-B96D-4AC3-BC9B-5CFDBB2713EB}"/>
              </a:ext>
            </a:extLst>
          </p:cNvPr>
          <p:cNvSpPr/>
          <p:nvPr/>
        </p:nvSpPr>
        <p:spPr>
          <a:xfrm>
            <a:off x="304799" y="1393347"/>
            <a:ext cx="8295503" cy="3785652"/>
          </a:xfrm>
          <a:prstGeom prst="rect">
            <a:avLst/>
          </a:prstGeom>
        </p:spPr>
        <p:txBody>
          <a:bodyPr wrap="square">
            <a:spAutoFit/>
          </a:bodyPr>
          <a:lstStyle/>
          <a:p>
            <a:r>
              <a:rPr lang="en-US" sz="1200" b="1" i="1" u="sng" dirty="0"/>
              <a:t>Agenda Expectations</a:t>
            </a:r>
          </a:p>
          <a:p>
            <a:pPr fontAlgn="base"/>
            <a:r>
              <a:rPr lang="en-US" sz="1200" b="1" dirty="0"/>
              <a:t>Lead the students in a discussion of the following questions:</a:t>
            </a:r>
          </a:p>
          <a:p>
            <a:pPr fontAlgn="base"/>
            <a:r>
              <a:rPr lang="en-US" sz="1200" b="1" dirty="0"/>
              <a:t>1.  Why do we use agenda’s?</a:t>
            </a:r>
          </a:p>
          <a:p>
            <a:pPr fontAlgn="base"/>
            <a:r>
              <a:rPr lang="en-US" sz="1200" b="1" dirty="0"/>
              <a:t>How would you plan without an agenda? Could you meet a deadline without an agenda?</a:t>
            </a:r>
          </a:p>
          <a:p>
            <a:pPr fontAlgn="base"/>
            <a:r>
              <a:rPr lang="en-US" sz="1200" b="1" dirty="0"/>
              <a:t>What other ways can the agenda help a student?</a:t>
            </a:r>
          </a:p>
          <a:p>
            <a:r>
              <a:rPr lang="en-US" sz="1200" b="1" dirty="0"/>
              <a:t>2.  Review uses for Agendas</a:t>
            </a:r>
            <a:endParaRPr lang="en-US" sz="1200" dirty="0"/>
          </a:p>
          <a:p>
            <a:pPr fontAlgn="base"/>
            <a:r>
              <a:rPr lang="en-US" sz="1200" b="1" dirty="0"/>
              <a:t>Organization Tool</a:t>
            </a:r>
          </a:p>
          <a:p>
            <a:pPr lvl="1" fontAlgn="base"/>
            <a:r>
              <a:rPr lang="en-US" sz="1200" b="1" dirty="0"/>
              <a:t>Write a teacher’s objective for the day and/or homework</a:t>
            </a:r>
          </a:p>
          <a:p>
            <a:pPr lvl="1" fontAlgn="base"/>
            <a:r>
              <a:rPr lang="en-US" sz="1200" b="1" dirty="0"/>
              <a:t>Write down important deadline dates</a:t>
            </a:r>
          </a:p>
          <a:p>
            <a:pPr fontAlgn="base"/>
            <a:r>
              <a:rPr lang="en-US" sz="1200" b="1" dirty="0"/>
              <a:t>Communication Tool</a:t>
            </a:r>
          </a:p>
          <a:p>
            <a:pPr lvl="1" fontAlgn="base"/>
            <a:r>
              <a:rPr lang="en-US" sz="1200" b="1" dirty="0"/>
              <a:t>Between parents and teachers</a:t>
            </a:r>
          </a:p>
          <a:p>
            <a:pPr lvl="1" fontAlgn="base"/>
            <a:r>
              <a:rPr lang="en-US" sz="1200" b="1" dirty="0"/>
              <a:t>Between students and teachers</a:t>
            </a:r>
          </a:p>
          <a:p>
            <a:r>
              <a:rPr lang="en-US" sz="1200" b="1" dirty="0"/>
              <a:t>3.  Student Expectations    </a:t>
            </a:r>
            <a:endParaRPr lang="en-US" sz="1200" dirty="0"/>
          </a:p>
          <a:p>
            <a:pPr fontAlgn="base"/>
            <a:r>
              <a:rPr lang="en-US" sz="1200" b="1" dirty="0"/>
              <a:t>Students have the student expectations at their finger tips to avoid any misunderstanding of the expectations and rules</a:t>
            </a:r>
          </a:p>
          <a:p>
            <a:pPr fontAlgn="base"/>
            <a:r>
              <a:rPr lang="en-US" sz="1200" b="1" dirty="0"/>
              <a:t>Hall Pass</a:t>
            </a:r>
          </a:p>
          <a:p>
            <a:pPr lvl="1" fontAlgn="base"/>
            <a:r>
              <a:rPr lang="en-US" sz="1200" b="1" dirty="0"/>
              <a:t>Provides a method in which to track hall passes</a:t>
            </a:r>
          </a:p>
          <a:p>
            <a:r>
              <a:rPr lang="en-US" sz="1200" dirty="0"/>
              <a:t/>
            </a:r>
            <a:br>
              <a:rPr lang="en-US" sz="1200" dirty="0"/>
            </a:br>
            <a:r>
              <a:rPr lang="en-US" sz="1200" b="1" dirty="0"/>
              <a:t>Before students leave class, have students write their names in their agenda books. If students still need to buy an agenda, they can buy them for $5 in the front office before and after school, during advisory and lunch.</a:t>
            </a:r>
            <a:endParaRPr lang="en-US" dirty="0"/>
          </a:p>
        </p:txBody>
      </p:sp>
    </p:spTree>
    <p:extLst>
      <p:ext uri="{BB962C8B-B14F-4D97-AF65-F5344CB8AC3E}">
        <p14:creationId xmlns:p14="http://schemas.microsoft.com/office/powerpoint/2010/main" val="204813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
        <p:nvSpPr>
          <p:cNvPr id="3" name="Rectangle 2">
            <a:extLst>
              <a:ext uri="{FF2B5EF4-FFF2-40B4-BE49-F238E27FC236}">
                <a16:creationId xmlns:a16="http://schemas.microsoft.com/office/drawing/2014/main" xmlns="" id="{3D83069A-B96D-4AC3-BC9B-5CFDBB2713EB}"/>
              </a:ext>
            </a:extLst>
          </p:cNvPr>
          <p:cNvSpPr/>
          <p:nvPr/>
        </p:nvSpPr>
        <p:spPr>
          <a:xfrm>
            <a:off x="304799" y="1393347"/>
            <a:ext cx="8295503" cy="3262432"/>
          </a:xfrm>
          <a:prstGeom prst="rect">
            <a:avLst/>
          </a:prstGeom>
        </p:spPr>
        <p:txBody>
          <a:bodyPr wrap="square">
            <a:spAutoFit/>
          </a:bodyPr>
          <a:lstStyle/>
          <a:p>
            <a:r>
              <a:rPr lang="en-US" sz="2400" b="1" dirty="0"/>
              <a:t>PERIOD FIVE (Advisory/Lunch) TIME: 12:30-1:10</a:t>
            </a:r>
            <a:endParaRPr lang="en-US" sz="2400" dirty="0"/>
          </a:p>
          <a:p>
            <a:endParaRPr lang="en-US" dirty="0"/>
          </a:p>
          <a:p>
            <a:pPr marL="457200" indent="-457200">
              <a:buFont typeface="Arial" panose="020B0604020202020204" pitchFamily="34" charset="0"/>
              <a:buChar char="•"/>
            </a:pPr>
            <a:r>
              <a:rPr lang="en-US" sz="2800" b="1" dirty="0"/>
              <a:t>Meet in Advisory First, during this time you will be distributing first day packets. </a:t>
            </a:r>
          </a:p>
          <a:p>
            <a:pPr marL="457200" indent="-457200">
              <a:buFont typeface="Arial" panose="020B0604020202020204" pitchFamily="34" charset="0"/>
              <a:buChar char="•"/>
            </a:pPr>
            <a:r>
              <a:rPr lang="en-US" sz="2800" b="1" dirty="0"/>
              <a:t>Review what is in the first day packet.  </a:t>
            </a:r>
          </a:p>
          <a:p>
            <a:pPr marL="457200" indent="-457200">
              <a:buFont typeface="Arial" panose="020B0604020202020204" pitchFamily="34" charset="0"/>
              <a:buChar char="•"/>
            </a:pPr>
            <a:r>
              <a:rPr lang="en-US" sz="2800" b="1" dirty="0"/>
              <a:t>Walk your classes to the cafeteria.</a:t>
            </a:r>
            <a:endParaRPr lang="en-US" sz="2800" dirty="0"/>
          </a:p>
          <a:p>
            <a:r>
              <a:rPr lang="en-US" sz="2800" dirty="0"/>
              <a:t/>
            </a:r>
            <a:br>
              <a:rPr lang="en-US" sz="2800" dirty="0"/>
            </a:br>
            <a:r>
              <a:rPr lang="en-US" dirty="0"/>
              <a:t/>
            </a:r>
            <a:br>
              <a:rPr lang="en-US" dirty="0"/>
            </a:br>
            <a:endParaRPr lang="en-US" dirty="0"/>
          </a:p>
        </p:txBody>
      </p:sp>
      <p:pic>
        <p:nvPicPr>
          <p:cNvPr id="4" name="Picture 3">
            <a:extLst>
              <a:ext uri="{FF2B5EF4-FFF2-40B4-BE49-F238E27FC236}">
                <a16:creationId xmlns:a16="http://schemas.microsoft.com/office/drawing/2014/main" xmlns="" id="{E0206DBC-1C25-4590-BB66-904FC9C45798}"/>
              </a:ext>
            </a:extLst>
          </p:cNvPr>
          <p:cNvPicPr>
            <a:picLocks noChangeAspect="1"/>
          </p:cNvPicPr>
          <p:nvPr/>
        </p:nvPicPr>
        <p:blipFill>
          <a:blip r:embed="rId3"/>
          <a:stretch>
            <a:fillRect/>
          </a:stretch>
        </p:blipFill>
        <p:spPr>
          <a:xfrm>
            <a:off x="7177272" y="3024563"/>
            <a:ext cx="1587658" cy="1594021"/>
          </a:xfrm>
          <a:prstGeom prst="rect">
            <a:avLst/>
          </a:prstGeom>
        </p:spPr>
      </p:pic>
    </p:spTree>
    <p:extLst>
      <p:ext uri="{BB962C8B-B14F-4D97-AF65-F5344CB8AC3E}">
        <p14:creationId xmlns:p14="http://schemas.microsoft.com/office/powerpoint/2010/main" val="2570874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
        <p:nvSpPr>
          <p:cNvPr id="4" name="Rectangle 2">
            <a:extLst>
              <a:ext uri="{FF2B5EF4-FFF2-40B4-BE49-F238E27FC236}">
                <a16:creationId xmlns:a16="http://schemas.microsoft.com/office/drawing/2014/main" xmlns="" id="{AA2364E7-EEA2-41DF-9E5B-010F11036E72}"/>
              </a:ext>
            </a:extLst>
          </p:cNvPr>
          <p:cNvSpPr>
            <a:spLocks noChangeArrowheads="1"/>
          </p:cNvSpPr>
          <p:nvPr/>
        </p:nvSpPr>
        <p:spPr bwMode="auto">
          <a:xfrm>
            <a:off x="251254" y="1845521"/>
            <a:ext cx="8744464"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000000"/>
                </a:solidFill>
                <a:effectLst/>
                <a:latin typeface="Cambria" panose="02040503050406030204" pitchFamily="18" charset="0"/>
                <a:cs typeface="Arial" panose="020B0604020202020204" pitchFamily="34" charset="0"/>
              </a:rPr>
              <a:t>Lockers and Locker Room:  </a:t>
            </a:r>
            <a:endParaRPr kumimoji="0" lang="en-US"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Cambria" panose="02040503050406030204" pitchFamily="18" charset="0"/>
                <a:cs typeface="Arial" panose="020B0604020202020204" pitchFamily="34" charset="0"/>
              </a:rPr>
              <a:t>It is important that students put their belongings in their locker and lock it.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Cambria" panose="02040503050406030204" pitchFamily="18" charset="0"/>
                <a:cs typeface="Arial" panose="020B0604020202020204" pitchFamily="34" charset="0"/>
              </a:rPr>
              <a:t>Many students report items being stolen from the locker room and upon investigation it is determined that the student(s) left their belongings out on a bench instead of taking the time to put them in a locker.  </a:t>
            </a:r>
            <a:endParaRPr kumimoji="0" lang="en-US" altLang="en-US"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Cambria" panose="02040503050406030204" pitchFamily="18" charset="0"/>
                <a:cs typeface="Arial" panose="020B0604020202020204" pitchFamily="34" charset="0"/>
              </a:rPr>
              <a:t>Horse-play: Often times, students get excited while playing games in PE.  This is wonderful! We want PE to be a class in which students can expend energy and learn teamwork and leadership.  Students must understand that when they come into the locker room, they need to calm down and not engage in horse-play.  What starts as just friendly “playing around” all too soon turns to aggressive behavior that can end in a fight. If this happens, both students involved will get an office referral and ISS.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201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2" name="Rectangle 1">
            <a:extLst>
              <a:ext uri="{FF2B5EF4-FFF2-40B4-BE49-F238E27FC236}">
                <a16:creationId xmlns:a16="http://schemas.microsoft.com/office/drawing/2014/main" xmlns="" id="{FCA5BB12-369F-497E-B108-FF99D828D269}"/>
              </a:ext>
            </a:extLst>
          </p:cNvPr>
          <p:cNvSpPr/>
          <p:nvPr/>
        </p:nvSpPr>
        <p:spPr>
          <a:xfrm>
            <a:off x="523103" y="1469615"/>
            <a:ext cx="8027072" cy="2539157"/>
          </a:xfrm>
          <a:prstGeom prst="rect">
            <a:avLst/>
          </a:prstGeom>
        </p:spPr>
        <p:txBody>
          <a:bodyPr wrap="square">
            <a:spAutoFit/>
          </a:bodyPr>
          <a:lstStyle/>
          <a:p>
            <a:pPr algn="ctr">
              <a:spcAft>
                <a:spcPts val="1000"/>
              </a:spcAft>
            </a:pPr>
            <a:r>
              <a:rPr lang="en-US" sz="2000" b="1" dirty="0">
                <a:latin typeface="Cambria" panose="02040503050406030204" pitchFamily="18" charset="0"/>
              </a:rPr>
              <a:t>PERIOD SIX TIME: </a:t>
            </a:r>
            <a:r>
              <a:rPr lang="en-US" b="1" dirty="0">
                <a:latin typeface="Arial" panose="020B0604020202020204" pitchFamily="34" charset="0"/>
              </a:rPr>
              <a:t>1:14--1:54</a:t>
            </a:r>
            <a:endParaRPr lang="en-US" dirty="0"/>
          </a:p>
          <a:p>
            <a:pPr algn="ctr">
              <a:spcAft>
                <a:spcPts val="1000"/>
              </a:spcAft>
            </a:pPr>
            <a:r>
              <a:rPr lang="en-US" sz="1600" b="1" dirty="0">
                <a:latin typeface="Cambria" panose="02040503050406030204" pitchFamily="18" charset="0"/>
              </a:rPr>
              <a:t>(Restroom, Library, Upper/Lower Commons, School Events)</a:t>
            </a:r>
            <a:endParaRPr lang="en-US" dirty="0"/>
          </a:p>
          <a:p>
            <a:pPr algn="just">
              <a:spcAft>
                <a:spcPts val="1000"/>
              </a:spcAft>
            </a:pPr>
            <a:r>
              <a:rPr lang="en-US" b="1" dirty="0">
                <a:latin typeface="Cambria" panose="02040503050406030204" pitchFamily="18" charset="0"/>
              </a:rPr>
              <a:t>This period will focus on Go GREEN expectations in the common areas such as restroom, library, upper/lower commons, and school events.</a:t>
            </a:r>
            <a:endParaRPr lang="en-US" dirty="0"/>
          </a:p>
          <a:p>
            <a:pPr algn="just" fontAlgn="base">
              <a:buFont typeface="Arial" panose="020B0604020202020204" pitchFamily="34" charset="0"/>
              <a:buChar char="•"/>
            </a:pPr>
            <a:r>
              <a:rPr lang="en-US" b="1" dirty="0">
                <a:latin typeface="Cambria" panose="02040503050406030204" pitchFamily="18" charset="0"/>
              </a:rPr>
              <a:t>Review the Expectations from the</a:t>
            </a:r>
            <a:r>
              <a:rPr lang="en-US" b="1" u="sng" dirty="0">
                <a:solidFill>
                  <a:srgbClr val="1155CC"/>
                </a:solidFill>
                <a:latin typeface="Cambria" panose="02040503050406030204" pitchFamily="18" charset="0"/>
                <a:hlinkClick r:id="rId3"/>
              </a:rPr>
              <a:t> Campus Procedures</a:t>
            </a:r>
            <a:r>
              <a:rPr lang="en-US" b="1" dirty="0">
                <a:latin typeface="Cambria" panose="02040503050406030204" pitchFamily="18" charset="0"/>
              </a:rPr>
              <a:t> PPT</a:t>
            </a:r>
            <a:endParaRPr lang="en-US" b="1" dirty="0">
              <a:latin typeface="Arial" panose="020B0604020202020204" pitchFamily="34" charset="0"/>
            </a:endParaRPr>
          </a:p>
          <a:p>
            <a:pPr algn="just" fontAlgn="base">
              <a:buFont typeface="Arial" panose="020B0604020202020204" pitchFamily="34" charset="0"/>
              <a:buChar char="•"/>
            </a:pPr>
            <a:r>
              <a:rPr lang="en-US" b="1" dirty="0">
                <a:latin typeface="Cambria" panose="02040503050406030204" pitchFamily="18" charset="0"/>
              </a:rPr>
              <a:t>When reviewing Event expectations, review what “Appropriate Cheering” and “Be a Good Audience Member” looks and sounds like. </a:t>
            </a:r>
            <a:endParaRPr lang="en-US" b="1" dirty="0">
              <a:latin typeface="Arial" panose="020B0604020202020204" pitchFamily="34" charset="0"/>
            </a:endParaRPr>
          </a:p>
          <a:p>
            <a:r>
              <a:rPr lang="en-US" dirty="0"/>
              <a:t/>
            </a:r>
            <a:br>
              <a:rPr lang="en-US" dirty="0"/>
            </a:br>
            <a:endParaRPr lang="en-US" dirty="0"/>
          </a:p>
        </p:txBody>
      </p:sp>
    </p:spTree>
    <p:extLst>
      <p:ext uri="{BB962C8B-B14F-4D97-AF65-F5344CB8AC3E}">
        <p14:creationId xmlns:p14="http://schemas.microsoft.com/office/powerpoint/2010/main" val="82331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2" name="Rectangle 1">
            <a:extLst>
              <a:ext uri="{FF2B5EF4-FFF2-40B4-BE49-F238E27FC236}">
                <a16:creationId xmlns:a16="http://schemas.microsoft.com/office/drawing/2014/main" xmlns="" id="{BC8DCEA5-DE04-4EAD-8BC3-4F195917D41F}"/>
              </a:ext>
            </a:extLst>
          </p:cNvPr>
          <p:cNvSpPr/>
          <p:nvPr/>
        </p:nvSpPr>
        <p:spPr>
          <a:xfrm>
            <a:off x="156519" y="431925"/>
            <a:ext cx="8839200" cy="5155257"/>
          </a:xfrm>
          <a:prstGeom prst="rect">
            <a:avLst/>
          </a:prstGeom>
        </p:spPr>
        <p:txBody>
          <a:bodyPr wrap="square">
            <a:spAutoFit/>
          </a:bodyPr>
          <a:lstStyle/>
          <a:p>
            <a:pPr algn="ctr">
              <a:spcAft>
                <a:spcPts val="1000"/>
              </a:spcAft>
            </a:pPr>
            <a:r>
              <a:rPr lang="en-US" sz="1600" b="1" dirty="0">
                <a:latin typeface="Cambria" panose="02040503050406030204" pitchFamily="18" charset="0"/>
              </a:rPr>
              <a:t>PERIOD SEVEN TIME: </a:t>
            </a:r>
            <a:r>
              <a:rPr lang="en-US" b="1" dirty="0">
                <a:latin typeface="Arial" panose="020B0604020202020204" pitchFamily="34" charset="0"/>
              </a:rPr>
              <a:t>1:58-2:38   </a:t>
            </a:r>
            <a:r>
              <a:rPr lang="en-US" b="1" dirty="0">
                <a:latin typeface="Cambria" panose="02040503050406030204" pitchFamily="18" charset="0"/>
              </a:rPr>
              <a:t>There are two topics to cover this period:</a:t>
            </a:r>
          </a:p>
          <a:p>
            <a:pPr algn="ctr">
              <a:spcAft>
                <a:spcPts val="1000"/>
              </a:spcAft>
            </a:pPr>
            <a:endParaRPr lang="en-US" b="1" dirty="0">
              <a:latin typeface="Cambria" panose="02040503050406030204" pitchFamily="18" charset="0"/>
            </a:endParaRPr>
          </a:p>
          <a:p>
            <a:pPr algn="ctr">
              <a:spcAft>
                <a:spcPts val="1000"/>
              </a:spcAft>
            </a:pPr>
            <a:endParaRPr lang="en-US" dirty="0"/>
          </a:p>
          <a:p>
            <a:pPr fontAlgn="base">
              <a:buFont typeface="+mj-lt"/>
              <a:buAutoNum type="arabicPeriod"/>
            </a:pPr>
            <a:r>
              <a:rPr lang="en-US" b="1" dirty="0">
                <a:latin typeface="Cambria" panose="02040503050406030204" pitchFamily="18" charset="0"/>
              </a:rPr>
              <a:t>Dismissal-Please make it clear to students that the teacher dismisses all classes, not the bell.  Teachers begin dismissing classes at 3:35. Students will be expected to exit the building quickly.  You will stop at your locker to get any necessary supplies before 9th period, do not stop to visit with friends at this time.  What students learned this morning in advisory, Go GREEN for hallway expectations, is what we expect to see at dismissal in the hallway.</a:t>
            </a:r>
          </a:p>
          <a:p>
            <a:pPr marL="742950" lvl="1" indent="-285750" fontAlgn="base">
              <a:buFont typeface="+mj-lt"/>
              <a:buAutoNum type="arabicPeriod"/>
            </a:pPr>
            <a:r>
              <a:rPr lang="en-US" sz="1200" dirty="0">
                <a:latin typeface="Cambria" panose="02040503050406030204" pitchFamily="18" charset="0"/>
              </a:rPr>
              <a:t>When you are dismissed in the afternoon, you should exit the building.  Buses leave at 3:37 , if you miss your bus, report to the main office to call for a ride.  If you walk home, you must be off campus by 3:45 unless you are being supervised by an adult (teacher, coach, etc.). </a:t>
            </a:r>
            <a:endParaRPr lang="en-US" dirty="0">
              <a:latin typeface="Cambria" panose="02040503050406030204" pitchFamily="18" charset="0"/>
            </a:endParaRPr>
          </a:p>
          <a:p>
            <a:pPr fontAlgn="base">
              <a:buFont typeface="+mj-lt"/>
              <a:buAutoNum type="arabicPeriod"/>
            </a:pPr>
            <a:r>
              <a:rPr lang="en-US" b="1" dirty="0">
                <a:latin typeface="Cambria" panose="02040503050406030204" pitchFamily="18" charset="0"/>
              </a:rPr>
              <a:t>Bus Expectations-The Go GREEN expectations on the next page should be reviewed during this period.  </a:t>
            </a:r>
          </a:p>
          <a:p>
            <a:pPr marL="742950" lvl="1" indent="-285750" fontAlgn="base">
              <a:buFont typeface="+mj-lt"/>
              <a:buAutoNum type="arabicPeriod"/>
            </a:pPr>
            <a:r>
              <a:rPr lang="en-US" dirty="0">
                <a:latin typeface="Cambria" panose="02040503050406030204" pitchFamily="18" charset="0"/>
              </a:rPr>
              <a:t>Role-playing or planning and presenting a skit about the bus is always fun and funny, but the benefit that I see happen with middle school kids is when you remind them in the role play to thank their driver, more kids are likely to thank their driver in reality.  When the driver feels appreciated, they are more inclined to let kids earn privileges, etc.</a:t>
            </a:r>
          </a:p>
          <a:p>
            <a:pPr marL="742950" lvl="1" indent="-285750" fontAlgn="base">
              <a:buFont typeface="+mj-lt"/>
              <a:buAutoNum type="arabicPeriod"/>
            </a:pPr>
            <a:r>
              <a:rPr lang="en-US" dirty="0">
                <a:latin typeface="Cambria" panose="02040503050406030204" pitchFamily="18" charset="0"/>
              </a:rPr>
              <a:t>During this time you could have a discussion about things students might be nervous about when it comes to riding the bus.  You could also answer any questions they might have about riding the bus.</a:t>
            </a:r>
          </a:p>
          <a:p>
            <a:pPr marL="742950" lvl="1" indent="-285750" fontAlgn="base">
              <a:buFont typeface="+mj-lt"/>
              <a:buAutoNum type="arabicPeriod"/>
            </a:pPr>
            <a:r>
              <a:rPr lang="en-US" dirty="0">
                <a:latin typeface="Cambria" panose="02040503050406030204" pitchFamily="18" charset="0"/>
              </a:rPr>
              <a:t>This would also be a good time to talk about how their day has been and answer any questions they have about Go GREEN in general.</a:t>
            </a:r>
          </a:p>
          <a:p>
            <a:r>
              <a:rPr lang="en-US" dirty="0"/>
              <a:t/>
            </a:r>
            <a:br>
              <a:rPr lang="en-US" dirty="0"/>
            </a:br>
            <a:endParaRPr lang="en-US" dirty="0"/>
          </a:p>
        </p:txBody>
      </p:sp>
    </p:spTree>
    <p:extLst>
      <p:ext uri="{BB962C8B-B14F-4D97-AF65-F5344CB8AC3E}">
        <p14:creationId xmlns:p14="http://schemas.microsoft.com/office/powerpoint/2010/main" val="31288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50C87-4C3B-4CCF-BE24-BAFC45946D79}"/>
              </a:ext>
            </a:extLst>
          </p:cNvPr>
          <p:cNvSpPr>
            <a:spLocks noGrp="1"/>
          </p:cNvSpPr>
          <p:nvPr>
            <p:ph type="ctrTitle"/>
          </p:nvPr>
        </p:nvSpPr>
        <p:spPr>
          <a:xfrm>
            <a:off x="3785272" y="2573950"/>
            <a:ext cx="5251622" cy="597622"/>
          </a:xfrm>
        </p:spPr>
        <p:txBody>
          <a:bodyPr/>
          <a:lstStyle/>
          <a:p>
            <a:pPr algn="ctr"/>
            <a:r>
              <a:rPr lang="en-US" b="1" dirty="0"/>
              <a:t>2 Truths and a Lie</a:t>
            </a:r>
          </a:p>
        </p:txBody>
      </p:sp>
      <p:sp>
        <p:nvSpPr>
          <p:cNvPr id="3" name="Subtitle 2">
            <a:extLst>
              <a:ext uri="{FF2B5EF4-FFF2-40B4-BE49-F238E27FC236}">
                <a16:creationId xmlns:a16="http://schemas.microsoft.com/office/drawing/2014/main" xmlns="" id="{E74A2FB4-2EE1-4A8E-BDF7-0C3526B7D3B9}"/>
              </a:ext>
            </a:extLst>
          </p:cNvPr>
          <p:cNvSpPr>
            <a:spLocks noGrp="1"/>
          </p:cNvSpPr>
          <p:nvPr>
            <p:ph type="subTitle" idx="1"/>
          </p:nvPr>
        </p:nvSpPr>
        <p:spPr>
          <a:xfrm>
            <a:off x="362465" y="3150974"/>
            <a:ext cx="8587946" cy="1940010"/>
          </a:xfrm>
          <a:solidFill>
            <a:schemeClr val="accent5">
              <a:lumMod val="40000"/>
              <a:lumOff val="60000"/>
            </a:schemeClr>
          </a:solidFill>
          <a:ln>
            <a:solidFill>
              <a:schemeClr val="accent5">
                <a:lumMod val="20000"/>
                <a:lumOff val="80000"/>
              </a:schemeClr>
            </a:solidFill>
          </a:ln>
        </p:spPr>
        <p:txBody>
          <a:bodyPr/>
          <a:lstStyle/>
          <a:p>
            <a:r>
              <a:rPr lang="en-US" sz="1800" i="1" dirty="0"/>
              <a:t>Mrs. Hinds</a:t>
            </a:r>
          </a:p>
          <a:p>
            <a:pPr marL="584200" indent="-457200">
              <a:buAutoNum type="arabicPeriod"/>
            </a:pPr>
            <a:r>
              <a:rPr lang="en-US" sz="1800" b="1" dirty="0"/>
              <a:t>I hold a Royal Title.</a:t>
            </a:r>
          </a:p>
          <a:p>
            <a:pPr marL="584200" indent="-457200">
              <a:buAutoNum type="arabicPeriod"/>
            </a:pPr>
            <a:r>
              <a:rPr lang="en-US" sz="1800" b="1" dirty="0"/>
              <a:t>I love to camp.</a:t>
            </a:r>
          </a:p>
          <a:p>
            <a:pPr marL="584200" indent="-457200">
              <a:buAutoNum type="arabicPeriod"/>
            </a:pPr>
            <a:r>
              <a:rPr lang="en-US" sz="1800" b="1" dirty="0"/>
              <a:t>I almost went to space with the “Teacher in Space Program with NASA.</a:t>
            </a:r>
          </a:p>
          <a:p>
            <a:pPr marL="584200" indent="-457200">
              <a:buAutoNum type="arabicPeriod"/>
            </a:pPr>
            <a:endParaRPr lang="en-US" sz="2400" b="1" dirty="0"/>
          </a:p>
          <a:p>
            <a:pPr marL="584200" indent="-457200">
              <a:buAutoNum type="arabicPeriod"/>
            </a:pPr>
            <a:endParaRPr lang="en-US" sz="2000" b="1" dirty="0"/>
          </a:p>
          <a:p>
            <a:endParaRPr lang="en-US" sz="2400" b="1" dirty="0"/>
          </a:p>
          <a:p>
            <a:endParaRPr lang="en-US" sz="2400" b="1" dirty="0"/>
          </a:p>
        </p:txBody>
      </p:sp>
    </p:spTree>
    <p:extLst>
      <p:ext uri="{BB962C8B-B14F-4D97-AF65-F5344CB8AC3E}">
        <p14:creationId xmlns:p14="http://schemas.microsoft.com/office/powerpoint/2010/main" val="204666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3" name="Rectangle 2">
            <a:extLst>
              <a:ext uri="{FF2B5EF4-FFF2-40B4-BE49-F238E27FC236}">
                <a16:creationId xmlns:a16="http://schemas.microsoft.com/office/drawing/2014/main" xmlns="" id="{B1BD59FB-7C4A-40C5-8E04-A85F8813060E}"/>
              </a:ext>
            </a:extLst>
          </p:cNvPr>
          <p:cNvSpPr/>
          <p:nvPr/>
        </p:nvSpPr>
        <p:spPr>
          <a:xfrm>
            <a:off x="53546" y="250720"/>
            <a:ext cx="8999838" cy="5109091"/>
          </a:xfrm>
          <a:prstGeom prst="rect">
            <a:avLst/>
          </a:prstGeom>
        </p:spPr>
        <p:txBody>
          <a:bodyPr wrap="square">
            <a:spAutoFit/>
          </a:bodyPr>
          <a:lstStyle/>
          <a:p>
            <a:pPr algn="ctr">
              <a:spcAft>
                <a:spcPts val="1000"/>
              </a:spcAft>
            </a:pPr>
            <a:r>
              <a:rPr lang="en-US" sz="2400" b="1" dirty="0">
                <a:latin typeface="Cambria" panose="02040503050406030204" pitchFamily="18" charset="0"/>
              </a:rPr>
              <a:t>Go GREEN </a:t>
            </a:r>
            <a:r>
              <a:rPr lang="en-US" sz="1600" b="1" dirty="0">
                <a:latin typeface="Cambria" panose="02040503050406030204" pitchFamily="18" charset="0"/>
              </a:rPr>
              <a:t>for the Bus</a:t>
            </a:r>
          </a:p>
          <a:p>
            <a:pPr algn="ctr">
              <a:spcAft>
                <a:spcPts val="1000"/>
              </a:spcAft>
            </a:pPr>
            <a:endParaRPr lang="en-US" sz="1600" b="1" dirty="0">
              <a:latin typeface="Cambria" panose="02040503050406030204" pitchFamily="18" charset="0"/>
            </a:endParaRPr>
          </a:p>
          <a:p>
            <a:pPr>
              <a:spcAft>
                <a:spcPts val="1000"/>
              </a:spcAft>
            </a:pPr>
            <a:r>
              <a:rPr lang="en-US" sz="3600" b="1" dirty="0">
                <a:latin typeface="Cambria" panose="02040503050406030204" pitchFamily="18" charset="0"/>
              </a:rPr>
              <a:t>G</a:t>
            </a:r>
            <a:r>
              <a:rPr lang="en-US" sz="1100" b="1" dirty="0">
                <a:latin typeface="Cambria" panose="02040503050406030204" pitchFamily="18" charset="0"/>
              </a:rPr>
              <a:t>iving Your Best:</a:t>
            </a:r>
            <a:r>
              <a:rPr lang="en-US" b="1" dirty="0">
                <a:latin typeface="Cambria" panose="02040503050406030204" pitchFamily="18" charset="0"/>
              </a:rPr>
              <a:t>  Stay seated with your body facing</a:t>
            </a:r>
            <a:br>
              <a:rPr lang="en-US" b="1" dirty="0">
                <a:latin typeface="Cambria" panose="02040503050406030204" pitchFamily="18" charset="0"/>
              </a:rPr>
            </a:br>
            <a:r>
              <a:rPr lang="en-US" b="1" dirty="0">
                <a:latin typeface="Cambria" panose="02040503050406030204" pitchFamily="18" charset="0"/>
              </a:rPr>
              <a:t>forward at all times.  Let students sit next to you if they need a seat and be friendly and welcoming to new students.</a:t>
            </a:r>
            <a:endParaRPr lang="en-US" dirty="0"/>
          </a:p>
          <a:p>
            <a:pPr>
              <a:spcAft>
                <a:spcPts val="1000"/>
              </a:spcAft>
            </a:pPr>
            <a:r>
              <a:rPr lang="en-US" sz="3600" b="1" dirty="0">
                <a:latin typeface="Cambria" panose="02040503050406030204" pitchFamily="18" charset="0"/>
              </a:rPr>
              <a:t>R</a:t>
            </a:r>
            <a:r>
              <a:rPr lang="en-US" b="1" dirty="0">
                <a:latin typeface="Cambria" panose="02040503050406030204" pitchFamily="18" charset="0"/>
              </a:rPr>
              <a:t>espectful:  Respect school property and the property of others.</a:t>
            </a:r>
            <a:endParaRPr lang="en-US" dirty="0"/>
          </a:p>
          <a:p>
            <a:pPr>
              <a:spcAft>
                <a:spcPts val="1000"/>
              </a:spcAft>
            </a:pPr>
            <a:r>
              <a:rPr lang="en-US" dirty="0"/>
              <a:t/>
            </a:r>
            <a:br>
              <a:rPr lang="en-US" dirty="0"/>
            </a:br>
            <a:r>
              <a:rPr lang="en-US" sz="3600" b="1" dirty="0">
                <a:latin typeface="Cambria" panose="02040503050406030204" pitchFamily="18" charset="0"/>
              </a:rPr>
              <a:t>E</a:t>
            </a:r>
            <a:r>
              <a:rPr lang="en-US" sz="1100" b="1" dirty="0">
                <a:latin typeface="Cambria" panose="02040503050406030204" pitchFamily="18" charset="0"/>
              </a:rPr>
              <a:t>xpectations are High:</a:t>
            </a:r>
            <a:r>
              <a:rPr lang="en-US" b="1" dirty="0">
                <a:latin typeface="Cambria" panose="02040503050406030204" pitchFamily="18" charset="0"/>
              </a:rPr>
              <a:t>  Use appropriate language with the bus driver and other riders.  </a:t>
            </a:r>
            <a:endParaRPr lang="en-US" dirty="0"/>
          </a:p>
          <a:p>
            <a:pPr>
              <a:spcAft>
                <a:spcPts val="1000"/>
              </a:spcAft>
            </a:pPr>
            <a:r>
              <a:rPr lang="en-US" sz="3600" b="1" dirty="0">
                <a:latin typeface="Cambria" panose="02040503050406030204" pitchFamily="18" charset="0"/>
              </a:rPr>
              <a:t>E</a:t>
            </a:r>
            <a:r>
              <a:rPr lang="en-US" sz="1100" b="1" dirty="0">
                <a:latin typeface="Cambria" panose="02040503050406030204" pitchFamily="18" charset="0"/>
              </a:rPr>
              <a:t>ager to Learn</a:t>
            </a:r>
            <a:r>
              <a:rPr lang="en-US" b="1" dirty="0">
                <a:latin typeface="Cambria" panose="02040503050406030204" pitchFamily="18" charset="0"/>
              </a:rPr>
              <a:t>:  Get on and off at your assigned stop and listen to your bus driver’s directions.</a:t>
            </a:r>
            <a:endParaRPr lang="en-US" dirty="0"/>
          </a:p>
          <a:p>
            <a:r>
              <a:rPr lang="en-US" sz="3600" b="1" dirty="0">
                <a:latin typeface="Cambria" panose="02040503050406030204" pitchFamily="18" charset="0"/>
              </a:rPr>
              <a:t>N</a:t>
            </a:r>
            <a:r>
              <a:rPr lang="en-US" sz="1100" b="1" dirty="0">
                <a:latin typeface="Cambria" panose="02040503050406030204" pitchFamily="18" charset="0"/>
              </a:rPr>
              <a:t>ew Start Each Day</a:t>
            </a:r>
            <a:r>
              <a:rPr lang="en-US" b="1" dirty="0">
                <a:latin typeface="Cambria" panose="02040503050406030204" pitchFamily="18" charset="0"/>
              </a:rPr>
              <a:t>:  Respect the bus driver and other riders through your actions.</a:t>
            </a:r>
            <a:r>
              <a:rPr lang="en-US" dirty="0"/>
              <a:t/>
            </a:r>
            <a:br>
              <a:rPr lang="en-US" dirty="0"/>
            </a:br>
            <a:endParaRPr lang="en-US" dirty="0"/>
          </a:p>
        </p:txBody>
      </p:sp>
    </p:spTree>
    <p:extLst>
      <p:ext uri="{BB962C8B-B14F-4D97-AF65-F5344CB8AC3E}">
        <p14:creationId xmlns:p14="http://schemas.microsoft.com/office/powerpoint/2010/main" val="4117625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a:extLst>
              <a:ext uri="{FF2B5EF4-FFF2-40B4-BE49-F238E27FC236}">
                <a16:creationId xmlns:a16="http://schemas.microsoft.com/office/drawing/2014/main" xmlns="" id="{54122AB8-41CD-4DA3-A692-CAF89170CB7B}"/>
              </a:ext>
            </a:extLst>
          </p:cNvPr>
          <p:cNvPicPr>
            <a:picLocks noChangeAspect="1"/>
          </p:cNvPicPr>
          <p:nvPr/>
        </p:nvPicPr>
        <p:blipFill>
          <a:blip r:embed="rId3"/>
          <a:stretch>
            <a:fillRect/>
          </a:stretch>
        </p:blipFill>
        <p:spPr>
          <a:xfrm>
            <a:off x="341870" y="255373"/>
            <a:ext cx="8373762" cy="458847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pic>
        <p:nvPicPr>
          <p:cNvPr id="4" name="Picture 3">
            <a:extLst>
              <a:ext uri="{FF2B5EF4-FFF2-40B4-BE49-F238E27FC236}">
                <a16:creationId xmlns:a16="http://schemas.microsoft.com/office/drawing/2014/main" xmlns="" id="{7BB532F3-70CC-4EA4-85BE-546518F16523}"/>
              </a:ext>
            </a:extLst>
          </p:cNvPr>
          <p:cNvPicPr>
            <a:picLocks noChangeAspect="1"/>
          </p:cNvPicPr>
          <p:nvPr/>
        </p:nvPicPr>
        <p:blipFill>
          <a:blip r:embed="rId3"/>
          <a:stretch>
            <a:fillRect/>
          </a:stretch>
        </p:blipFill>
        <p:spPr>
          <a:xfrm>
            <a:off x="560172" y="255372"/>
            <a:ext cx="8036011" cy="464614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0" name="Google Shape;130;p1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pic>
        <p:nvPicPr>
          <p:cNvPr id="6" name="Picture 5">
            <a:extLst>
              <a:ext uri="{FF2B5EF4-FFF2-40B4-BE49-F238E27FC236}">
                <a16:creationId xmlns:a16="http://schemas.microsoft.com/office/drawing/2014/main" xmlns="" id="{7633AC75-F310-4C1C-ADB1-A64EF81EFD1A}"/>
              </a:ext>
            </a:extLst>
          </p:cNvPr>
          <p:cNvPicPr>
            <a:picLocks noChangeAspect="1"/>
          </p:cNvPicPr>
          <p:nvPr/>
        </p:nvPicPr>
        <p:blipFill>
          <a:blip r:embed="rId3"/>
          <a:stretch>
            <a:fillRect/>
          </a:stretch>
        </p:blipFill>
        <p:spPr>
          <a:xfrm>
            <a:off x="704335" y="448962"/>
            <a:ext cx="7797114" cy="42548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2" name="Google Shape;162;p2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pic>
        <p:nvPicPr>
          <p:cNvPr id="8" name="Picture 7">
            <a:extLst>
              <a:ext uri="{FF2B5EF4-FFF2-40B4-BE49-F238E27FC236}">
                <a16:creationId xmlns:a16="http://schemas.microsoft.com/office/drawing/2014/main" xmlns="" id="{2620FDAE-673D-43C7-B187-7DBC47805941}"/>
              </a:ext>
            </a:extLst>
          </p:cNvPr>
          <p:cNvPicPr>
            <a:picLocks noChangeAspect="1"/>
          </p:cNvPicPr>
          <p:nvPr/>
        </p:nvPicPr>
        <p:blipFill>
          <a:blip r:embed="rId3"/>
          <a:stretch>
            <a:fillRect/>
          </a:stretch>
        </p:blipFill>
        <p:spPr>
          <a:xfrm>
            <a:off x="593575" y="226540"/>
            <a:ext cx="7998490" cy="47408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0" name="Google Shape;180;p2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181" name="Google Shape;181;p21"/>
          <p:cNvSpPr/>
          <p:nvPr/>
        </p:nvSpPr>
        <p:spPr>
          <a:xfrm>
            <a:off x="4433832" y="865926"/>
            <a:ext cx="298783" cy="298783"/>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0" name="Picture 9">
            <a:extLst>
              <a:ext uri="{FF2B5EF4-FFF2-40B4-BE49-F238E27FC236}">
                <a16:creationId xmlns:a16="http://schemas.microsoft.com/office/drawing/2014/main" xmlns="" id="{14A05074-E73E-4FB7-9DB3-988DB8750368}"/>
              </a:ext>
            </a:extLst>
          </p:cNvPr>
          <p:cNvPicPr>
            <a:picLocks noChangeAspect="1"/>
          </p:cNvPicPr>
          <p:nvPr/>
        </p:nvPicPr>
        <p:blipFill>
          <a:blip r:embed="rId3"/>
          <a:stretch>
            <a:fillRect/>
          </a:stretch>
        </p:blipFill>
        <p:spPr>
          <a:xfrm>
            <a:off x="527777" y="967948"/>
            <a:ext cx="3537596" cy="3328087"/>
          </a:xfrm>
          <a:prstGeom prst="rect">
            <a:avLst/>
          </a:prstGeom>
        </p:spPr>
      </p:pic>
      <p:pic>
        <p:nvPicPr>
          <p:cNvPr id="11" name="Picture 10">
            <a:extLst>
              <a:ext uri="{FF2B5EF4-FFF2-40B4-BE49-F238E27FC236}">
                <a16:creationId xmlns:a16="http://schemas.microsoft.com/office/drawing/2014/main" xmlns="" id="{D24C106E-303E-4973-90EA-51640904D65C}"/>
              </a:ext>
            </a:extLst>
          </p:cNvPr>
          <p:cNvPicPr>
            <a:picLocks noChangeAspect="1"/>
          </p:cNvPicPr>
          <p:nvPr/>
        </p:nvPicPr>
        <p:blipFill>
          <a:blip r:embed="rId4"/>
          <a:stretch>
            <a:fillRect/>
          </a:stretch>
        </p:blipFill>
        <p:spPr>
          <a:xfrm>
            <a:off x="4320746" y="967947"/>
            <a:ext cx="4032422" cy="332808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pic>
        <p:nvPicPr>
          <p:cNvPr id="6" name="Picture 5">
            <a:extLst>
              <a:ext uri="{FF2B5EF4-FFF2-40B4-BE49-F238E27FC236}">
                <a16:creationId xmlns:a16="http://schemas.microsoft.com/office/drawing/2014/main" xmlns="" id="{5D3919EB-B15C-420A-AA69-6F3674AFE6F3}"/>
              </a:ext>
            </a:extLst>
          </p:cNvPr>
          <p:cNvPicPr>
            <a:picLocks noChangeAspect="1"/>
          </p:cNvPicPr>
          <p:nvPr/>
        </p:nvPicPr>
        <p:blipFill>
          <a:blip r:embed="rId3"/>
          <a:stretch>
            <a:fillRect/>
          </a:stretch>
        </p:blipFill>
        <p:spPr>
          <a:xfrm>
            <a:off x="234778" y="271849"/>
            <a:ext cx="4238368" cy="46379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4"/>
          <p:cNvSpPr/>
          <p:nvPr/>
        </p:nvSpPr>
        <p:spPr>
          <a:xfrm>
            <a:off x="3516725" y="2037125"/>
            <a:ext cx="2133000" cy="2133000"/>
          </a:xfrm>
          <a:prstGeom prst="ellipse">
            <a:avLst/>
          </a:prstGeom>
          <a:noFill/>
          <a:ln w="9525" cap="flat" cmpd="sng">
            <a:solidFill>
              <a:srgbClr val="111111"/>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111111"/>
                </a:solidFill>
                <a:latin typeface="Raleway Light"/>
                <a:ea typeface="Raleway Light"/>
                <a:cs typeface="Raleway Light"/>
                <a:sym typeface="Raleway Light"/>
              </a:rPr>
              <a:t>Gray</a:t>
            </a:r>
            <a:endParaRPr>
              <a:solidFill>
                <a:srgbClr val="111111"/>
              </a:solidFill>
              <a:latin typeface="Raleway Light"/>
              <a:ea typeface="Raleway Light"/>
              <a:cs typeface="Raleway Light"/>
              <a:sym typeface="Raleway Light"/>
            </a:endParaRPr>
          </a:p>
        </p:txBody>
      </p:sp>
      <p:sp>
        <p:nvSpPr>
          <p:cNvPr id="213" name="Google Shape;213;p24"/>
          <p:cNvSpPr/>
          <p:nvPr/>
        </p:nvSpPr>
        <p:spPr>
          <a:xfrm>
            <a:off x="1694600" y="2037125"/>
            <a:ext cx="2133000" cy="2133000"/>
          </a:xfrm>
          <a:prstGeom prst="ellipse">
            <a:avLst/>
          </a:prstGeom>
          <a:noFill/>
          <a:ln w="9525" cap="flat" cmpd="sng">
            <a:solidFill>
              <a:srgbClr val="11111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1111"/>
                </a:solidFill>
                <a:latin typeface="Raleway Light"/>
                <a:ea typeface="Raleway Light"/>
                <a:cs typeface="Raleway Light"/>
                <a:sym typeface="Raleway Light"/>
              </a:rPr>
              <a:t>White</a:t>
            </a:r>
            <a:endParaRPr>
              <a:solidFill>
                <a:srgbClr val="111111"/>
              </a:solidFill>
              <a:latin typeface="Raleway Light"/>
              <a:ea typeface="Raleway Light"/>
              <a:cs typeface="Raleway Light"/>
              <a:sym typeface="Raleway Light"/>
            </a:endParaRPr>
          </a:p>
        </p:txBody>
      </p:sp>
      <p:sp>
        <p:nvSpPr>
          <p:cNvPr id="214" name="Google Shape;214;p24"/>
          <p:cNvSpPr/>
          <p:nvPr/>
        </p:nvSpPr>
        <p:spPr>
          <a:xfrm>
            <a:off x="5338850" y="2037125"/>
            <a:ext cx="2133000" cy="2133000"/>
          </a:xfrm>
          <a:prstGeom prst="ellipse">
            <a:avLst/>
          </a:prstGeom>
          <a:noFill/>
          <a:ln w="9525" cap="flat" cmpd="sng">
            <a:solidFill>
              <a:srgbClr val="11111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1111"/>
                </a:solidFill>
                <a:latin typeface="Raleway Light"/>
                <a:ea typeface="Raleway Light"/>
                <a:cs typeface="Raleway Light"/>
                <a:sym typeface="Raleway Light"/>
              </a:rPr>
              <a:t>Black</a:t>
            </a:r>
            <a:endParaRPr>
              <a:solidFill>
                <a:srgbClr val="111111"/>
              </a:solidFill>
              <a:latin typeface="Raleway Light"/>
              <a:ea typeface="Raleway Light"/>
              <a:cs typeface="Raleway Light"/>
              <a:sym typeface="Raleway Light"/>
            </a:endParaRPr>
          </a:p>
        </p:txBody>
      </p:sp>
      <p:sp>
        <p:nvSpPr>
          <p:cNvPr id="215" name="Google Shape;215;p2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2" name="Picture 1">
            <a:extLst>
              <a:ext uri="{FF2B5EF4-FFF2-40B4-BE49-F238E27FC236}">
                <a16:creationId xmlns:a16="http://schemas.microsoft.com/office/drawing/2014/main" xmlns="" id="{0AFEB521-EBF8-4792-A822-9294F79ACB09}"/>
              </a:ext>
            </a:extLst>
          </p:cNvPr>
          <p:cNvPicPr>
            <a:picLocks noChangeAspect="1"/>
          </p:cNvPicPr>
          <p:nvPr/>
        </p:nvPicPr>
        <p:blipFill>
          <a:blip r:embed="rId3"/>
          <a:stretch>
            <a:fillRect/>
          </a:stretch>
        </p:blipFill>
        <p:spPr>
          <a:xfrm>
            <a:off x="575559" y="973375"/>
            <a:ext cx="7992882" cy="384037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25"/>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pic>
        <p:nvPicPr>
          <p:cNvPr id="4" name="Picture 3">
            <a:extLst>
              <a:ext uri="{FF2B5EF4-FFF2-40B4-BE49-F238E27FC236}">
                <a16:creationId xmlns:a16="http://schemas.microsoft.com/office/drawing/2014/main" xmlns="" id="{531AAADE-DD9E-40E5-9D20-1D9F4E0D7BC6}"/>
              </a:ext>
            </a:extLst>
          </p:cNvPr>
          <p:cNvPicPr>
            <a:picLocks noChangeAspect="1"/>
          </p:cNvPicPr>
          <p:nvPr/>
        </p:nvPicPr>
        <p:blipFill>
          <a:blip r:embed="rId3"/>
          <a:stretch>
            <a:fillRect/>
          </a:stretch>
        </p:blipFill>
        <p:spPr>
          <a:xfrm>
            <a:off x="593574" y="679621"/>
            <a:ext cx="7956599" cy="410529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26"/>
          <p:cNvSpPr/>
          <p:nvPr/>
        </p:nvSpPr>
        <p:spPr>
          <a:xfrm>
            <a:off x="872252" y="974125"/>
            <a:ext cx="7399496" cy="3524957"/>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Google Shape;244;p26"/>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245" name="Google Shape;245;p26"/>
          <p:cNvSpPr/>
          <p:nvPr/>
        </p:nvSpPr>
        <p:spPr>
          <a:xfrm>
            <a:off x="1480325" y="2135175"/>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Google Shape;246;p26"/>
          <p:cNvSpPr/>
          <p:nvPr/>
        </p:nvSpPr>
        <p:spPr>
          <a:xfrm>
            <a:off x="3024350" y="3590500"/>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Google Shape;247;p26"/>
          <p:cNvSpPr/>
          <p:nvPr/>
        </p:nvSpPr>
        <p:spPr>
          <a:xfrm>
            <a:off x="3940743" y="1919890"/>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Google Shape;248;p26"/>
          <p:cNvSpPr/>
          <p:nvPr/>
        </p:nvSpPr>
        <p:spPr>
          <a:xfrm>
            <a:off x="4604775" y="3854375"/>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Google Shape;249;p26"/>
          <p:cNvSpPr/>
          <p:nvPr/>
        </p:nvSpPr>
        <p:spPr>
          <a:xfrm>
            <a:off x="6544450" y="2410525"/>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Google Shape;250;p26"/>
          <p:cNvSpPr/>
          <p:nvPr/>
        </p:nvSpPr>
        <p:spPr>
          <a:xfrm>
            <a:off x="7085675" y="3899950"/>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a:extLst>
              <a:ext uri="{FF2B5EF4-FFF2-40B4-BE49-F238E27FC236}">
                <a16:creationId xmlns:a16="http://schemas.microsoft.com/office/drawing/2014/main" xmlns="" id="{39A35448-199F-4F36-95C1-15AE34027330}"/>
              </a:ext>
            </a:extLst>
          </p:cNvPr>
          <p:cNvPicPr>
            <a:picLocks noChangeAspect="1"/>
          </p:cNvPicPr>
          <p:nvPr/>
        </p:nvPicPr>
        <p:blipFill>
          <a:blip r:embed="rId4"/>
          <a:stretch>
            <a:fillRect/>
          </a:stretch>
        </p:blipFill>
        <p:spPr>
          <a:xfrm>
            <a:off x="564292" y="940858"/>
            <a:ext cx="7801232" cy="35249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CAB0CA-64EB-446C-BFF6-4549BEB8ADAC}"/>
              </a:ext>
            </a:extLst>
          </p:cNvPr>
          <p:cNvSpPr>
            <a:spLocks noGrp="1"/>
          </p:cNvSpPr>
          <p:nvPr>
            <p:ph type="body" idx="1"/>
          </p:nvPr>
        </p:nvSpPr>
        <p:spPr>
          <a:xfrm>
            <a:off x="370703" y="107093"/>
            <a:ext cx="8460259" cy="3064476"/>
          </a:xfrm>
          <a:solidFill>
            <a:schemeClr val="accent1">
              <a:lumMod val="20000"/>
              <a:lumOff val="80000"/>
            </a:schemeClr>
          </a:solidFill>
        </p:spPr>
        <p:txBody>
          <a:bodyPr/>
          <a:lstStyle/>
          <a:p>
            <a:pPr marL="101600" indent="0">
              <a:buNone/>
            </a:pPr>
            <a:r>
              <a:rPr lang="en-US" b="1" u="sng" dirty="0"/>
              <a:t>Your TURN:</a:t>
            </a:r>
          </a:p>
          <a:p>
            <a:pPr marL="101600" indent="0">
              <a:buNone/>
            </a:pPr>
            <a:r>
              <a:rPr lang="en-US" b="1" dirty="0"/>
              <a:t>With your table group play the game:  </a:t>
            </a:r>
            <a:r>
              <a:rPr lang="en-US" b="1" u="sng" dirty="0"/>
              <a:t>2 Truths and a Lie</a:t>
            </a:r>
          </a:p>
          <a:p>
            <a:pPr marL="444500" indent="-342900" algn="l">
              <a:lnSpc>
                <a:spcPts val="2400"/>
              </a:lnSpc>
              <a:buFont typeface="+mj-lt"/>
              <a:buAutoNum type="arabicPeriod"/>
            </a:pPr>
            <a:r>
              <a:rPr lang="en-US" sz="1600" i="0" dirty="0"/>
              <a:t>You will have 5 minutes to play with your table group.  </a:t>
            </a:r>
          </a:p>
          <a:p>
            <a:pPr marL="444500" indent="-342900" algn="l">
              <a:lnSpc>
                <a:spcPts val="2400"/>
              </a:lnSpc>
              <a:buFont typeface="+mj-lt"/>
              <a:buAutoNum type="arabicPeriod"/>
            </a:pPr>
            <a:r>
              <a:rPr lang="en-US" sz="1600" i="0" dirty="0"/>
              <a:t>Then we will share as a class for an additional 5 minutes.  </a:t>
            </a:r>
          </a:p>
          <a:p>
            <a:pPr marL="444500" indent="-342900" algn="l">
              <a:lnSpc>
                <a:spcPts val="2400"/>
              </a:lnSpc>
              <a:buFont typeface="+mj-lt"/>
              <a:buAutoNum type="arabicPeriod"/>
            </a:pPr>
            <a:r>
              <a:rPr lang="en-US" sz="1600" i="0" dirty="0"/>
              <a:t>We have some required housekeeping items from district and the front office.</a:t>
            </a:r>
          </a:p>
          <a:p>
            <a:pPr marL="444500" indent="-342900" algn="l">
              <a:lnSpc>
                <a:spcPts val="2400"/>
              </a:lnSpc>
              <a:buFont typeface="+mj-lt"/>
              <a:buAutoNum type="arabicPeriod"/>
            </a:pPr>
            <a:r>
              <a:rPr lang="en-US" sz="1600" i="0" dirty="0"/>
              <a:t>Any remaining class time and we will continue with the game</a:t>
            </a:r>
            <a:r>
              <a:rPr lang="en-US" i="0" dirty="0"/>
              <a:t>.</a:t>
            </a:r>
          </a:p>
          <a:p>
            <a:pPr marL="101600" indent="0">
              <a:buNone/>
            </a:pPr>
            <a:endParaRPr lang="en-US" b="1" dirty="0"/>
          </a:p>
        </p:txBody>
      </p:sp>
      <p:sp>
        <p:nvSpPr>
          <p:cNvPr id="3" name="Slide Number Placeholder 2">
            <a:extLst>
              <a:ext uri="{FF2B5EF4-FFF2-40B4-BE49-F238E27FC236}">
                <a16:creationId xmlns:a16="http://schemas.microsoft.com/office/drawing/2014/main" xmlns="" id="{C4C8C340-8D75-4310-B1F3-361A7A044CB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391160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7" name="Google Shape;257;p2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pic>
        <p:nvPicPr>
          <p:cNvPr id="2" name="Picture 1">
            <a:extLst>
              <a:ext uri="{FF2B5EF4-FFF2-40B4-BE49-F238E27FC236}">
                <a16:creationId xmlns:a16="http://schemas.microsoft.com/office/drawing/2014/main" xmlns="" id="{944D6BFB-AE7D-4F0F-BFC7-419031C65C9F}"/>
              </a:ext>
            </a:extLst>
          </p:cNvPr>
          <p:cNvPicPr>
            <a:picLocks noChangeAspect="1"/>
          </p:cNvPicPr>
          <p:nvPr/>
        </p:nvPicPr>
        <p:blipFill>
          <a:blip r:embed="rId4"/>
          <a:stretch>
            <a:fillRect/>
          </a:stretch>
        </p:blipFill>
        <p:spPr>
          <a:xfrm>
            <a:off x="1323341" y="670509"/>
            <a:ext cx="6222520" cy="414324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6" name="Google Shape;276;p2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pic>
        <p:nvPicPr>
          <p:cNvPr id="2" name="Picture 1">
            <a:extLst>
              <a:ext uri="{FF2B5EF4-FFF2-40B4-BE49-F238E27FC236}">
                <a16:creationId xmlns:a16="http://schemas.microsoft.com/office/drawing/2014/main" xmlns="" id="{A83B5E8A-780C-4763-96CE-6D8FA168EDDD}"/>
              </a:ext>
            </a:extLst>
          </p:cNvPr>
          <p:cNvPicPr>
            <a:picLocks noChangeAspect="1"/>
          </p:cNvPicPr>
          <p:nvPr/>
        </p:nvPicPr>
        <p:blipFill>
          <a:blip r:embed="rId3"/>
          <a:stretch>
            <a:fillRect/>
          </a:stretch>
        </p:blipFill>
        <p:spPr>
          <a:xfrm>
            <a:off x="962730" y="127689"/>
            <a:ext cx="7218540" cy="468606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p:nvPr/>
        </p:nvSpPr>
        <p:spPr>
          <a:xfrm>
            <a:off x="1895325" y="2895450"/>
            <a:ext cx="419100" cy="419400"/>
          </a:xfrm>
          <a:prstGeom prst="donut">
            <a:avLst>
              <a:gd name="adj" fmla="val 24108"/>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Google Shape;290;p29"/>
          <p:cNvSpPr/>
          <p:nvPr/>
        </p:nvSpPr>
        <p:spPr>
          <a:xfrm>
            <a:off x="4362450" y="2895450"/>
            <a:ext cx="419100" cy="419400"/>
          </a:xfrm>
          <a:prstGeom prst="donut">
            <a:avLst>
              <a:gd name="adj" fmla="val 24108"/>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Google Shape;291;p29"/>
          <p:cNvSpPr/>
          <p:nvPr/>
        </p:nvSpPr>
        <p:spPr>
          <a:xfrm>
            <a:off x="6829275" y="2895450"/>
            <a:ext cx="419100" cy="419400"/>
          </a:xfrm>
          <a:prstGeom prst="donut">
            <a:avLst>
              <a:gd name="adj" fmla="val 24108"/>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Google Shape;293;p2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pic>
        <p:nvPicPr>
          <p:cNvPr id="4" name="Picture 3">
            <a:extLst>
              <a:ext uri="{FF2B5EF4-FFF2-40B4-BE49-F238E27FC236}">
                <a16:creationId xmlns:a16="http://schemas.microsoft.com/office/drawing/2014/main" xmlns="" id="{FBA2BEC3-B689-4637-8FE2-5AD6E45629DD}"/>
              </a:ext>
            </a:extLst>
          </p:cNvPr>
          <p:cNvPicPr>
            <a:picLocks noChangeAspect="1"/>
          </p:cNvPicPr>
          <p:nvPr/>
        </p:nvPicPr>
        <p:blipFill>
          <a:blip r:embed="rId3"/>
          <a:stretch>
            <a:fillRect/>
          </a:stretch>
        </p:blipFill>
        <p:spPr>
          <a:xfrm>
            <a:off x="1192449" y="741404"/>
            <a:ext cx="6758852" cy="403551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2" name="Google Shape;312;p3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pic>
        <p:nvPicPr>
          <p:cNvPr id="16" name="Picture 15">
            <a:extLst>
              <a:ext uri="{FF2B5EF4-FFF2-40B4-BE49-F238E27FC236}">
                <a16:creationId xmlns:a16="http://schemas.microsoft.com/office/drawing/2014/main" xmlns="" id="{507EE1CB-421F-4AB5-95A8-DF33E353F995}"/>
              </a:ext>
            </a:extLst>
          </p:cNvPr>
          <p:cNvPicPr>
            <a:picLocks noChangeAspect="1"/>
          </p:cNvPicPr>
          <p:nvPr/>
        </p:nvPicPr>
        <p:blipFill>
          <a:blip r:embed="rId3"/>
          <a:stretch>
            <a:fillRect/>
          </a:stretch>
        </p:blipFill>
        <p:spPr>
          <a:xfrm>
            <a:off x="780492" y="321273"/>
            <a:ext cx="7583015" cy="44772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pic>
        <p:nvPicPr>
          <p:cNvPr id="4" name="Picture 3">
            <a:extLst>
              <a:ext uri="{FF2B5EF4-FFF2-40B4-BE49-F238E27FC236}">
                <a16:creationId xmlns:a16="http://schemas.microsoft.com/office/drawing/2014/main" xmlns="" id="{563BFBAE-1F1F-45AB-B6B5-F71719817522}"/>
              </a:ext>
            </a:extLst>
          </p:cNvPr>
          <p:cNvPicPr>
            <a:picLocks noChangeAspect="1"/>
          </p:cNvPicPr>
          <p:nvPr/>
        </p:nvPicPr>
        <p:blipFill>
          <a:blip r:embed="rId3"/>
          <a:stretch>
            <a:fillRect/>
          </a:stretch>
        </p:blipFill>
        <p:spPr>
          <a:xfrm>
            <a:off x="903210" y="461314"/>
            <a:ext cx="7337580" cy="438973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41" name="Google Shape;341;p3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a:p>
        </p:txBody>
      </p:sp>
      <p:pic>
        <p:nvPicPr>
          <p:cNvPr id="6" name="Picture 5">
            <a:extLst>
              <a:ext uri="{FF2B5EF4-FFF2-40B4-BE49-F238E27FC236}">
                <a16:creationId xmlns:a16="http://schemas.microsoft.com/office/drawing/2014/main" xmlns="" id="{50430658-7D22-4C01-A390-6C6997330C74}"/>
              </a:ext>
            </a:extLst>
          </p:cNvPr>
          <p:cNvPicPr>
            <a:picLocks noChangeAspect="1"/>
          </p:cNvPicPr>
          <p:nvPr/>
        </p:nvPicPr>
        <p:blipFill>
          <a:blip r:embed="rId4"/>
          <a:stretch>
            <a:fillRect/>
          </a:stretch>
        </p:blipFill>
        <p:spPr>
          <a:xfrm>
            <a:off x="1334521" y="580766"/>
            <a:ext cx="6474958" cy="417143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50" name="Google Shape;350;p33"/>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pic>
        <p:nvPicPr>
          <p:cNvPr id="6" name="Picture 5">
            <a:extLst>
              <a:ext uri="{FF2B5EF4-FFF2-40B4-BE49-F238E27FC236}">
                <a16:creationId xmlns:a16="http://schemas.microsoft.com/office/drawing/2014/main" xmlns="" id="{DAF30763-9A98-40C0-A6F3-46B0C54908D8}"/>
              </a:ext>
            </a:extLst>
          </p:cNvPr>
          <p:cNvPicPr>
            <a:picLocks noChangeAspect="1"/>
          </p:cNvPicPr>
          <p:nvPr/>
        </p:nvPicPr>
        <p:blipFill>
          <a:blip r:embed="rId4"/>
          <a:stretch>
            <a:fillRect/>
          </a:stretch>
        </p:blipFill>
        <p:spPr>
          <a:xfrm>
            <a:off x="1388718" y="469550"/>
            <a:ext cx="6366563" cy="432795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sp>
        <p:nvSpPr>
          <p:cNvPr id="359" name="Google Shape;359;p34"/>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37</a:t>
            </a:fld>
            <a:endParaRPr/>
          </a:p>
        </p:txBody>
      </p:sp>
      <p:pic>
        <p:nvPicPr>
          <p:cNvPr id="6" name="Picture 5">
            <a:extLst>
              <a:ext uri="{FF2B5EF4-FFF2-40B4-BE49-F238E27FC236}">
                <a16:creationId xmlns:a16="http://schemas.microsoft.com/office/drawing/2014/main" xmlns="" id="{F869F63B-B2E9-47D5-BEE6-1DCE235A90EF}"/>
              </a:ext>
            </a:extLst>
          </p:cNvPr>
          <p:cNvPicPr>
            <a:picLocks noChangeAspect="1"/>
          </p:cNvPicPr>
          <p:nvPr/>
        </p:nvPicPr>
        <p:blipFill>
          <a:blip r:embed="rId4"/>
          <a:stretch>
            <a:fillRect/>
          </a:stretch>
        </p:blipFill>
        <p:spPr>
          <a:xfrm>
            <a:off x="247341" y="704332"/>
            <a:ext cx="8649317" cy="402315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
        <p:nvSpPr>
          <p:cNvPr id="368" name="Google Shape;368;p35"/>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38</a:t>
            </a:fld>
            <a:endParaRPr/>
          </a:p>
        </p:txBody>
      </p:sp>
      <p:pic>
        <p:nvPicPr>
          <p:cNvPr id="6" name="Picture 5">
            <a:extLst>
              <a:ext uri="{FF2B5EF4-FFF2-40B4-BE49-F238E27FC236}">
                <a16:creationId xmlns:a16="http://schemas.microsoft.com/office/drawing/2014/main" xmlns="" id="{24BFA981-EB86-4CB9-BED9-250E6310C6CD}"/>
              </a:ext>
            </a:extLst>
          </p:cNvPr>
          <p:cNvPicPr>
            <a:picLocks noChangeAspect="1"/>
          </p:cNvPicPr>
          <p:nvPr/>
        </p:nvPicPr>
        <p:blipFill>
          <a:blip r:embed="rId4"/>
          <a:stretch>
            <a:fillRect/>
          </a:stretch>
        </p:blipFill>
        <p:spPr>
          <a:xfrm>
            <a:off x="1365405" y="416010"/>
            <a:ext cx="6413189" cy="447726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74746-7601-4DA0-BA08-88644C61DB02}"/>
              </a:ext>
            </a:extLst>
          </p:cNvPr>
          <p:cNvSpPr>
            <a:spLocks noGrp="1"/>
          </p:cNvSpPr>
          <p:nvPr>
            <p:ph type="ctrTitle"/>
          </p:nvPr>
        </p:nvSpPr>
        <p:spPr>
          <a:xfrm>
            <a:off x="94735" y="362465"/>
            <a:ext cx="9049265" cy="2712960"/>
          </a:xfrm>
        </p:spPr>
        <p:txBody>
          <a:bodyPr/>
          <a:lstStyle/>
          <a:p>
            <a:r>
              <a:rPr lang="en-US" sz="2800" b="1" i="1" u="sng" dirty="0"/>
              <a:t>Announcements:  </a:t>
            </a:r>
            <a:r>
              <a:rPr lang="en-US" sz="2800" b="1" i="1" u="sng" dirty="0" smtClean="0"/>
              <a:t/>
            </a:r>
            <a:br>
              <a:rPr lang="en-US" sz="2800" b="1" i="1" u="sng" dirty="0" smtClean="0"/>
            </a:br>
            <a:r>
              <a:rPr lang="en-US" sz="2800" b="1" i="1" u="sng" dirty="0"/>
              <a:t/>
            </a:r>
            <a:br>
              <a:rPr lang="en-US" sz="2800" b="1" i="1" u="sng" dirty="0"/>
            </a:br>
            <a:r>
              <a:rPr lang="en-US" sz="2400" dirty="0"/>
              <a:t>1.  Please return all </a:t>
            </a:r>
            <a:r>
              <a:rPr lang="en-US" sz="2400" dirty="0" smtClean="0"/>
              <a:t>forms and lab fees </a:t>
            </a:r>
            <a:r>
              <a:rPr lang="en-US" sz="2400" dirty="0"/>
              <a:t>by August 24.</a:t>
            </a:r>
            <a:br>
              <a:rPr lang="en-US" sz="2400" dirty="0"/>
            </a:br>
            <a:r>
              <a:rPr lang="en-US" sz="2400" dirty="0"/>
              <a:t>a.  Safety Contracts (Must have for labs)</a:t>
            </a:r>
            <a:br>
              <a:rPr lang="en-US" sz="2400" dirty="0"/>
            </a:br>
            <a:r>
              <a:rPr lang="en-US" sz="2400" dirty="0"/>
              <a:t>b.  </a:t>
            </a:r>
            <a:r>
              <a:rPr lang="en-US" sz="2400" smtClean="0"/>
              <a:t>Blue Syllabus </a:t>
            </a:r>
            <a:r>
              <a:rPr lang="en-US" sz="2400" dirty="0"/>
              <a:t>(Includes important class info &amp; Remind)</a:t>
            </a:r>
            <a:br>
              <a:rPr lang="en-US" sz="2400" dirty="0"/>
            </a:br>
            <a:r>
              <a:rPr lang="en-US" sz="2400" dirty="0"/>
              <a:t>c.  </a:t>
            </a:r>
            <a:r>
              <a:rPr lang="en-US" sz="2400" dirty="0" smtClean="0"/>
              <a:t>Green Information </a:t>
            </a:r>
            <a:r>
              <a:rPr lang="en-US" sz="2400" dirty="0"/>
              <a:t>sheet (helps me to get to know you)</a:t>
            </a:r>
            <a:br>
              <a:rPr lang="en-US" sz="2400" dirty="0"/>
            </a:br>
            <a:r>
              <a:rPr lang="en-US" sz="2400" dirty="0"/>
              <a:t>d.  $5 Lab Fee (helps to pay for Med School Supplies)</a:t>
            </a:r>
          </a:p>
        </p:txBody>
      </p:sp>
      <p:sp>
        <p:nvSpPr>
          <p:cNvPr id="3" name="TextBox 2"/>
          <p:cNvSpPr txBox="1"/>
          <p:nvPr/>
        </p:nvSpPr>
        <p:spPr>
          <a:xfrm>
            <a:off x="1622612" y="4078941"/>
            <a:ext cx="6364941" cy="842683"/>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2375646" y="3388659"/>
            <a:ext cx="3827929" cy="1754841"/>
          </a:xfrm>
          <a:prstGeom prst="rect">
            <a:avLst/>
          </a:prstGeom>
        </p:spPr>
      </p:pic>
      <p:sp>
        <p:nvSpPr>
          <p:cNvPr id="5" name="TextBox 4"/>
          <p:cNvSpPr txBox="1"/>
          <p:nvPr/>
        </p:nvSpPr>
        <p:spPr>
          <a:xfrm rot="20746680">
            <a:off x="94736" y="3926541"/>
            <a:ext cx="1868536" cy="954107"/>
          </a:xfrm>
          <a:prstGeom prst="rect">
            <a:avLst/>
          </a:prstGeom>
          <a:solidFill>
            <a:srgbClr val="00B050"/>
          </a:solidFill>
        </p:spPr>
        <p:txBody>
          <a:bodyPr wrap="square" rtlCol="0">
            <a:spAutoFit/>
          </a:bodyPr>
          <a:lstStyle/>
          <a:p>
            <a:pPr algn="ctr"/>
            <a:r>
              <a:rPr lang="en-US" sz="2800" dirty="0" smtClean="0">
                <a:latin typeface="Broadway" panose="04040905080B02020502" pitchFamily="82" charset="0"/>
              </a:rPr>
              <a:t>LAUNCH 2018</a:t>
            </a:r>
            <a:endParaRPr lang="en-US" sz="2800" dirty="0">
              <a:latin typeface="Broadway" panose="04040905080B02020502" pitchFamily="82" charset="0"/>
            </a:endParaRPr>
          </a:p>
        </p:txBody>
      </p:sp>
    </p:spTree>
    <p:extLst>
      <p:ext uri="{BB962C8B-B14F-4D97-AF65-F5344CB8AC3E}">
        <p14:creationId xmlns:p14="http://schemas.microsoft.com/office/powerpoint/2010/main" val="160334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9C006B3-DD7B-491C-8BB0-8AA9349C4C5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4" name="Rectangle 3">
            <a:extLst>
              <a:ext uri="{FF2B5EF4-FFF2-40B4-BE49-F238E27FC236}">
                <a16:creationId xmlns:a16="http://schemas.microsoft.com/office/drawing/2014/main" xmlns="" id="{9BE1077F-C20B-4BEF-AAE9-19E7B51F2192}"/>
              </a:ext>
            </a:extLst>
          </p:cNvPr>
          <p:cNvSpPr/>
          <p:nvPr/>
        </p:nvSpPr>
        <p:spPr>
          <a:xfrm>
            <a:off x="366580" y="715496"/>
            <a:ext cx="8176054" cy="4257576"/>
          </a:xfrm>
          <a:prstGeom prst="rect">
            <a:avLst/>
          </a:prstGeom>
          <a:solidFill>
            <a:schemeClr val="accent3">
              <a:lumMod val="60000"/>
              <a:lumOff val="40000"/>
            </a:schemeClr>
          </a:solidFill>
        </p:spPr>
        <p:txBody>
          <a:bodyPr wrap="square">
            <a:spAutoFit/>
          </a:bodyPr>
          <a:lstStyle/>
          <a:p>
            <a:pPr algn="ctr">
              <a:spcAft>
                <a:spcPts val="1000"/>
              </a:spcAft>
            </a:pPr>
            <a:r>
              <a:rPr lang="en-US" sz="6600" b="1" dirty="0">
                <a:latin typeface="Comic Sans MS" panose="030F0702030302020204" pitchFamily="66" charset="0"/>
              </a:rPr>
              <a:t>Hopewell, </a:t>
            </a:r>
            <a:endParaRPr lang="en-US" sz="3200" dirty="0"/>
          </a:p>
          <a:p>
            <a:pPr algn="ctr">
              <a:spcAft>
                <a:spcPts val="1000"/>
              </a:spcAft>
            </a:pPr>
            <a:r>
              <a:rPr lang="en-US" sz="3200" b="1" dirty="0">
                <a:latin typeface="Comic Sans MS" panose="030F0702030302020204" pitchFamily="66" charset="0"/>
              </a:rPr>
              <a:t>Where you are: </a:t>
            </a:r>
            <a:endParaRPr lang="en-US" sz="3200" dirty="0"/>
          </a:p>
          <a:p>
            <a:pPr fontAlgn="base">
              <a:buFont typeface="Arial" panose="020B0604020202020204" pitchFamily="34" charset="0"/>
              <a:buChar char="•"/>
            </a:pPr>
            <a:r>
              <a:rPr lang="en-US" sz="3200" b="1" dirty="0">
                <a:latin typeface="Comic Sans MS" panose="030F0702030302020204" pitchFamily="66" charset="0"/>
              </a:rPr>
              <a:t>Hopeful (Home, Hornets)</a:t>
            </a:r>
            <a:endParaRPr lang="en-US" sz="3200" dirty="0">
              <a:solidFill>
                <a:srgbClr val="FF0000"/>
              </a:solidFill>
              <a:latin typeface="Arial" panose="020B0604020202020204" pitchFamily="34" charset="0"/>
            </a:endParaRPr>
          </a:p>
          <a:p>
            <a:pPr fontAlgn="base">
              <a:buFont typeface="Arial" panose="020B0604020202020204" pitchFamily="34" charset="0"/>
              <a:buChar char="•"/>
            </a:pPr>
            <a:r>
              <a:rPr lang="en-US" sz="3200" b="1" dirty="0">
                <a:latin typeface="Comic Sans MS" panose="030F0702030302020204" pitchFamily="66" charset="0"/>
              </a:rPr>
              <a:t>Important </a:t>
            </a:r>
            <a:endParaRPr lang="en-US" sz="3200" dirty="0">
              <a:solidFill>
                <a:srgbClr val="FF0000"/>
              </a:solidFill>
              <a:latin typeface="Arial" panose="020B0604020202020204" pitchFamily="34" charset="0"/>
            </a:endParaRPr>
          </a:p>
          <a:p>
            <a:pPr fontAlgn="base">
              <a:buFont typeface="Arial" panose="020B0604020202020204" pitchFamily="34" charset="0"/>
              <a:buChar char="•"/>
            </a:pPr>
            <a:r>
              <a:rPr lang="en-US" sz="3200" b="1" dirty="0">
                <a:latin typeface="Comic Sans MS" panose="030F0702030302020204" pitchFamily="66" charset="0"/>
              </a:rPr>
              <a:t>Valued</a:t>
            </a:r>
            <a:endParaRPr lang="en-US" sz="3200" dirty="0">
              <a:solidFill>
                <a:srgbClr val="FF0000"/>
              </a:solidFill>
              <a:latin typeface="Arial" panose="020B0604020202020204" pitchFamily="34" charset="0"/>
            </a:endParaRPr>
          </a:p>
          <a:p>
            <a:pPr fontAlgn="base">
              <a:buFont typeface="Arial" panose="020B0604020202020204" pitchFamily="34" charset="0"/>
              <a:buChar char="•"/>
            </a:pPr>
            <a:r>
              <a:rPr lang="en-US" sz="3200" b="1" dirty="0">
                <a:latin typeface="Comic Sans MS" panose="030F0702030302020204" pitchFamily="66" charset="0"/>
              </a:rPr>
              <a:t>Encouraged</a:t>
            </a:r>
            <a:endParaRPr lang="en-US" sz="3200" dirty="0">
              <a:solidFill>
                <a:srgbClr val="FF0000"/>
              </a:solidFill>
              <a:latin typeface="Arial" panose="020B0604020202020204" pitchFamily="34" charset="0"/>
            </a:endParaRPr>
          </a:p>
          <a:p>
            <a:r>
              <a:rPr lang="en-US" dirty="0"/>
              <a:t/>
            </a:r>
            <a:br>
              <a:rPr lang="en-US" dirty="0"/>
            </a:br>
            <a:endParaRPr lang="en-US" dirty="0"/>
          </a:p>
        </p:txBody>
      </p:sp>
      <p:pic>
        <p:nvPicPr>
          <p:cNvPr id="6" name="Picture 5">
            <a:extLst>
              <a:ext uri="{FF2B5EF4-FFF2-40B4-BE49-F238E27FC236}">
                <a16:creationId xmlns:a16="http://schemas.microsoft.com/office/drawing/2014/main" xmlns="" id="{C050FE9E-B845-4059-A5B5-4755C8E08E9D}"/>
              </a:ext>
            </a:extLst>
          </p:cNvPr>
          <p:cNvPicPr>
            <a:picLocks noChangeAspect="1"/>
          </p:cNvPicPr>
          <p:nvPr/>
        </p:nvPicPr>
        <p:blipFill>
          <a:blip r:embed="rId2"/>
          <a:stretch>
            <a:fillRect/>
          </a:stretch>
        </p:blipFill>
        <p:spPr>
          <a:xfrm>
            <a:off x="5711632" y="2368529"/>
            <a:ext cx="2435460" cy="2445221"/>
          </a:xfrm>
          <a:prstGeom prst="rect">
            <a:avLst/>
          </a:prstGeom>
        </p:spPr>
      </p:pic>
    </p:spTree>
    <p:extLst>
      <p:ext uri="{BB962C8B-B14F-4D97-AF65-F5344CB8AC3E}">
        <p14:creationId xmlns:p14="http://schemas.microsoft.com/office/powerpoint/2010/main" val="398832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A80402F-0309-40C2-ACF4-1EBEFE436E8D}"/>
              </a:ext>
            </a:extLst>
          </p:cNvPr>
          <p:cNvSpPr>
            <a:spLocks noGrp="1"/>
          </p:cNvSpPr>
          <p:nvPr>
            <p:ph type="body" idx="1"/>
          </p:nvPr>
        </p:nvSpPr>
        <p:spPr>
          <a:xfrm>
            <a:off x="4213640" y="118514"/>
            <a:ext cx="4040673" cy="519600"/>
          </a:xfrm>
        </p:spPr>
        <p:txBody>
          <a:bodyPr/>
          <a:lstStyle/>
          <a:p>
            <a:pPr algn="l"/>
            <a:r>
              <a:rPr lang="en-US" sz="1400" b="1" dirty="0"/>
              <a:t>TIME:  8:20-9:45                        1</a:t>
            </a:r>
            <a:r>
              <a:rPr lang="en-US" sz="1400" b="1" baseline="30000" dirty="0"/>
              <a:t>st</a:t>
            </a:r>
            <a:r>
              <a:rPr lang="en-US" sz="1400" b="1" dirty="0"/>
              <a:t> Day Counts</a:t>
            </a:r>
          </a:p>
        </p:txBody>
      </p:sp>
      <p:sp>
        <p:nvSpPr>
          <p:cNvPr id="3" name="Slide Number Placeholder 2">
            <a:extLst>
              <a:ext uri="{FF2B5EF4-FFF2-40B4-BE49-F238E27FC236}">
                <a16:creationId xmlns:a16="http://schemas.microsoft.com/office/drawing/2014/main" xmlns="" id="{9D3D3EA1-EA08-4062-9E4C-89FB2DAF718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5" name="Rectangle 4">
            <a:extLst>
              <a:ext uri="{FF2B5EF4-FFF2-40B4-BE49-F238E27FC236}">
                <a16:creationId xmlns:a16="http://schemas.microsoft.com/office/drawing/2014/main" xmlns="" id="{91CC1A2B-9CEA-40A1-A3FC-BA665EE44F8B}"/>
              </a:ext>
            </a:extLst>
          </p:cNvPr>
          <p:cNvSpPr/>
          <p:nvPr/>
        </p:nvSpPr>
        <p:spPr>
          <a:xfrm>
            <a:off x="366583" y="737908"/>
            <a:ext cx="8777417" cy="4262705"/>
          </a:xfrm>
          <a:prstGeom prst="rect">
            <a:avLst/>
          </a:prstGeom>
        </p:spPr>
        <p:txBody>
          <a:bodyPr wrap="square">
            <a:spAutoFit/>
          </a:bodyPr>
          <a:lstStyle/>
          <a:p>
            <a:pPr algn="ctr">
              <a:spcAft>
                <a:spcPts val="1000"/>
              </a:spcAft>
            </a:pPr>
            <a:r>
              <a:rPr lang="en-US" sz="1200" b="1" u="sng" dirty="0">
                <a:latin typeface="Cambria" panose="02040503050406030204" pitchFamily="18" charset="0"/>
              </a:rPr>
              <a:t>Supplies, Hallway Expectations and REQUIRED Technology/Cyberbullying Video</a:t>
            </a:r>
            <a:endParaRPr lang="en-US" b="1" u="sng" dirty="0"/>
          </a:p>
          <a:p>
            <a:pPr>
              <a:spcAft>
                <a:spcPts val="1000"/>
              </a:spcAft>
            </a:pPr>
            <a:r>
              <a:rPr lang="en-US" dirty="0"/>
              <a:t/>
            </a:r>
            <a:br>
              <a:rPr lang="en-US" dirty="0"/>
            </a:br>
            <a:r>
              <a:rPr lang="en-US" sz="1200" b="1" dirty="0">
                <a:latin typeface="Cambria" panose="02040503050406030204" pitchFamily="18" charset="0"/>
              </a:rPr>
              <a:t>Collect any community supplies that have arrived today.</a:t>
            </a:r>
            <a:endParaRPr lang="en-US" dirty="0"/>
          </a:p>
          <a:p>
            <a:pPr marL="742950" lvl="1" indent="-285750" fontAlgn="base">
              <a:buFont typeface="+mj-lt"/>
              <a:buAutoNum type="arabicPeriod"/>
            </a:pPr>
            <a:r>
              <a:rPr lang="en-US" sz="1200" b="1" dirty="0">
                <a:latin typeface="Cambria" panose="02040503050406030204" pitchFamily="18" charset="0"/>
              </a:rPr>
              <a:t>Collect any community supplies that have arrived.   Ex: Kleenex boxes which don’t fit in lockers well.</a:t>
            </a:r>
            <a:endParaRPr lang="en-US" sz="1000" dirty="0">
              <a:latin typeface="Times New Roman" panose="02020603050405020304" pitchFamily="18" charset="0"/>
            </a:endParaRPr>
          </a:p>
          <a:p>
            <a:pPr>
              <a:spcAft>
                <a:spcPts val="1000"/>
              </a:spcAft>
            </a:pPr>
            <a:r>
              <a:rPr lang="en-US" dirty="0"/>
              <a:t/>
            </a:r>
            <a:br>
              <a:rPr lang="en-US" dirty="0"/>
            </a:br>
            <a:r>
              <a:rPr lang="en-US" u="sng" dirty="0"/>
              <a:t>H</a:t>
            </a:r>
            <a:r>
              <a:rPr lang="en-US" sz="1200" b="1" u="sng" dirty="0">
                <a:latin typeface="Cambria" panose="02040503050406030204" pitchFamily="18" charset="0"/>
              </a:rPr>
              <a:t>allway Expectations: </a:t>
            </a:r>
            <a:endParaRPr lang="en-US" u="sng" dirty="0"/>
          </a:p>
          <a:p>
            <a:pPr marL="457200" fontAlgn="base">
              <a:buFont typeface="+mj-lt"/>
              <a:buAutoNum type="arabicPeriod"/>
            </a:pPr>
            <a:r>
              <a:rPr lang="en-US" sz="1200" b="1" dirty="0">
                <a:latin typeface="Cambria" panose="02040503050406030204" pitchFamily="18" charset="0"/>
              </a:rPr>
              <a:t>    Backpacks are allowed and will be placed in a designated place in the classroom.  Look for backpack parking lots in your classes or teachers will explain where to put your backpacks. </a:t>
            </a:r>
          </a:p>
          <a:p>
            <a:pPr marL="457200" fontAlgn="base"/>
            <a:r>
              <a:rPr lang="en-US" sz="1200" b="1" i="1" dirty="0">
                <a:latin typeface="Cambria" panose="02040503050406030204" pitchFamily="18" charset="0"/>
              </a:rPr>
              <a:t>(Lockers are only assigned by request.)</a:t>
            </a:r>
          </a:p>
          <a:p>
            <a:pPr marL="457200" fontAlgn="base"/>
            <a:endParaRPr lang="en-US" sz="1200" b="1" i="1" dirty="0">
              <a:latin typeface="Cambria" panose="02040503050406030204" pitchFamily="18" charset="0"/>
            </a:endParaRPr>
          </a:p>
          <a:p>
            <a:pPr marL="742950" lvl="1" indent="-285750" fontAlgn="base">
              <a:buFont typeface="+mj-lt"/>
              <a:buAutoNum type="arabicPeriod" startAt="2"/>
            </a:pPr>
            <a:r>
              <a:rPr lang="en-US" sz="1200" b="1" dirty="0">
                <a:latin typeface="Cambria" panose="02040503050406030204" pitchFamily="18" charset="0"/>
              </a:rPr>
              <a:t>On days we have assemblies or pep rallies, students will leave their things in lockers or classrooms and go to lockers at dismissal.  No items in gym.</a:t>
            </a:r>
          </a:p>
          <a:p>
            <a:pPr marL="742950" lvl="1" indent="-285750" fontAlgn="base">
              <a:buFont typeface="+mj-lt"/>
              <a:buAutoNum type="arabicPeriod" startAt="2"/>
            </a:pPr>
            <a:endParaRPr lang="en-US" sz="1000" dirty="0">
              <a:latin typeface="Times New Roman" panose="02020603050405020304" pitchFamily="18" charset="0"/>
            </a:endParaRPr>
          </a:p>
          <a:p>
            <a:pPr marL="742950" lvl="1" indent="-285750" fontAlgn="base">
              <a:buFont typeface="+mj-lt"/>
              <a:buAutoNum type="arabicPeriod" startAt="2"/>
            </a:pPr>
            <a:r>
              <a:rPr lang="en-US" sz="1200" b="1" dirty="0">
                <a:latin typeface="Cambria" panose="02040503050406030204" pitchFamily="18" charset="0"/>
              </a:rPr>
              <a:t>Students may NOT have cell phones out in the hallways at any time. If we see it, it will be confiscated.</a:t>
            </a:r>
          </a:p>
          <a:p>
            <a:pPr marL="742950" lvl="1" indent="-285750" fontAlgn="base">
              <a:buFont typeface="+mj-lt"/>
              <a:buAutoNum type="arabicPeriod" startAt="2"/>
            </a:pPr>
            <a:endParaRPr lang="en-US" sz="1000" dirty="0">
              <a:latin typeface="Times New Roman" panose="02020603050405020304" pitchFamily="18" charset="0"/>
            </a:endParaRPr>
          </a:p>
          <a:p>
            <a:pPr marL="742950" lvl="1" indent="-285750" fontAlgn="base">
              <a:buFont typeface="+mj-lt"/>
              <a:buAutoNum type="arabicPeriod" startAt="2"/>
            </a:pPr>
            <a:r>
              <a:rPr lang="en-US" sz="1200" b="1" dirty="0">
                <a:latin typeface="Cambria" panose="02040503050406030204" pitchFamily="18" charset="0"/>
              </a:rPr>
              <a:t>Go GREEN model --expectations during passing periods.</a:t>
            </a:r>
          </a:p>
          <a:p>
            <a:r>
              <a:rPr lang="en-US" dirty="0"/>
              <a:t/>
            </a:r>
            <a:br>
              <a:rPr lang="en-US" dirty="0"/>
            </a:br>
            <a:endParaRPr lang="en-US" sz="1000" dirty="0">
              <a:latin typeface="Times New Roman" panose="02020603050405020304" pitchFamily="18" charset="0"/>
            </a:endParaRPr>
          </a:p>
          <a:p>
            <a:r>
              <a:rPr lang="en-US" dirty="0"/>
              <a:t/>
            </a:r>
            <a:br>
              <a:rPr lang="en-US" dirty="0"/>
            </a:br>
            <a:endParaRPr lang="en-US" dirty="0"/>
          </a:p>
        </p:txBody>
      </p:sp>
    </p:spTree>
    <p:extLst>
      <p:ext uri="{BB962C8B-B14F-4D97-AF65-F5344CB8AC3E}">
        <p14:creationId xmlns:p14="http://schemas.microsoft.com/office/powerpoint/2010/main" val="359906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53123A9-C5B2-4409-9FEF-E9697EB1D0C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5" name="Rectangle 4">
            <a:extLst>
              <a:ext uri="{FF2B5EF4-FFF2-40B4-BE49-F238E27FC236}">
                <a16:creationId xmlns:a16="http://schemas.microsoft.com/office/drawing/2014/main" xmlns="" id="{004E61D2-C5E9-40EB-A563-86557A3FE1CC}"/>
              </a:ext>
            </a:extLst>
          </p:cNvPr>
          <p:cNvSpPr/>
          <p:nvPr/>
        </p:nvSpPr>
        <p:spPr>
          <a:xfrm>
            <a:off x="140045" y="90615"/>
            <a:ext cx="8868031" cy="5062924"/>
          </a:xfrm>
          <a:prstGeom prst="rect">
            <a:avLst/>
          </a:prstGeom>
        </p:spPr>
        <p:txBody>
          <a:bodyPr wrap="square">
            <a:spAutoFit/>
          </a:bodyPr>
          <a:lstStyle/>
          <a:p>
            <a:pPr algn="ctr">
              <a:spcAft>
                <a:spcPts val="1000"/>
              </a:spcAft>
            </a:pPr>
            <a:r>
              <a:rPr lang="en-US" sz="3600" b="1" dirty="0">
                <a:latin typeface="Cambria" panose="02040503050406030204" pitchFamily="18" charset="0"/>
              </a:rPr>
              <a:t>Go GREEN </a:t>
            </a:r>
            <a:r>
              <a:rPr lang="en-US" sz="1600" b="1" dirty="0">
                <a:latin typeface="Cambria" panose="02040503050406030204" pitchFamily="18" charset="0"/>
              </a:rPr>
              <a:t>for hallways</a:t>
            </a:r>
            <a:endParaRPr lang="en-US" sz="1100" dirty="0"/>
          </a:p>
          <a:p>
            <a:pPr>
              <a:spcAft>
                <a:spcPts val="1000"/>
              </a:spcAft>
            </a:pPr>
            <a:r>
              <a:rPr lang="en-US" sz="3600" b="1" dirty="0">
                <a:latin typeface="Cambria" panose="02040503050406030204" pitchFamily="18" charset="0"/>
              </a:rPr>
              <a:t>G</a:t>
            </a:r>
            <a:r>
              <a:rPr lang="en-US" sz="1100" b="1" dirty="0">
                <a:latin typeface="Cambria" panose="02040503050406030204" pitchFamily="18" charset="0"/>
              </a:rPr>
              <a:t>iving Your Best:    Walk quietly without disturbing other classes.  Keep your hands and feet to yourself. No running</a:t>
            </a:r>
          </a:p>
          <a:p>
            <a:pPr>
              <a:spcAft>
                <a:spcPts val="1000"/>
              </a:spcAft>
            </a:pPr>
            <a:r>
              <a:rPr lang="en-US" sz="3600" b="1" dirty="0">
                <a:latin typeface="Cambria" panose="02040503050406030204" pitchFamily="18" charset="0"/>
              </a:rPr>
              <a:t>R</a:t>
            </a:r>
            <a:r>
              <a:rPr lang="en-US" sz="1100" b="1" dirty="0">
                <a:latin typeface="Cambria" panose="02040503050406030204" pitchFamily="18" charset="0"/>
              </a:rPr>
              <a:t>espectful:    Close lockers quietly.  Walk with a purpose and on the right side of the hall.  Treat others as you want to be treated.</a:t>
            </a:r>
            <a:endParaRPr lang="en-US" sz="1100" dirty="0"/>
          </a:p>
          <a:p>
            <a:pPr>
              <a:spcAft>
                <a:spcPts val="1000"/>
              </a:spcAft>
            </a:pPr>
            <a:r>
              <a:rPr lang="en-US" sz="3600" b="1" dirty="0">
                <a:latin typeface="Cambria" panose="02040503050406030204" pitchFamily="18" charset="0"/>
              </a:rPr>
              <a:t>E</a:t>
            </a:r>
            <a:r>
              <a:rPr lang="en-US" sz="1100" b="1" dirty="0">
                <a:latin typeface="Cambria" panose="02040503050406030204" pitchFamily="18" charset="0"/>
              </a:rPr>
              <a:t>xpectations are High:    Follow expectations when adults are watching or not. “One or none” with music in halls. Use appropriate language.  Report any inappropriate behavior to the office immediately.</a:t>
            </a:r>
            <a:endParaRPr lang="en-US" sz="1100" dirty="0"/>
          </a:p>
          <a:p>
            <a:pPr>
              <a:spcAft>
                <a:spcPts val="1000"/>
              </a:spcAft>
            </a:pPr>
            <a:r>
              <a:rPr lang="en-US" sz="1100" dirty="0"/>
              <a:t/>
            </a:r>
            <a:br>
              <a:rPr lang="en-US" sz="1100" dirty="0"/>
            </a:br>
            <a:r>
              <a:rPr lang="en-US" sz="3600" b="1" dirty="0">
                <a:latin typeface="Cambria" panose="02040503050406030204" pitchFamily="18" charset="0"/>
              </a:rPr>
              <a:t>E</a:t>
            </a:r>
            <a:r>
              <a:rPr lang="en-US" sz="1100" b="1" dirty="0">
                <a:latin typeface="Cambria" panose="02040503050406030204" pitchFamily="18" charset="0"/>
              </a:rPr>
              <a:t>ager to Learn:    Ask for help when needed. Students are to remain in class the first and last 10 minutes of class. </a:t>
            </a:r>
            <a:endParaRPr lang="en-US" sz="1100" dirty="0"/>
          </a:p>
          <a:p>
            <a:pPr>
              <a:spcAft>
                <a:spcPts val="1000"/>
              </a:spcAft>
            </a:pPr>
            <a:r>
              <a:rPr lang="en-US" sz="3600" b="1" dirty="0">
                <a:latin typeface="Cambria" panose="02040503050406030204" pitchFamily="18" charset="0"/>
              </a:rPr>
              <a:t>N</a:t>
            </a:r>
            <a:r>
              <a:rPr lang="en-US" sz="1100" b="1" dirty="0">
                <a:latin typeface="Cambria" panose="02040503050406030204" pitchFamily="18" charset="0"/>
              </a:rPr>
              <a:t>ew Start Each Day:    Show pride in your school by keeping it clean.  Always act with integrity.</a:t>
            </a:r>
            <a:endParaRPr lang="en-US" sz="1100" dirty="0"/>
          </a:p>
          <a:p>
            <a:pPr algn="ctr">
              <a:spcAft>
                <a:spcPts val="1000"/>
              </a:spcAft>
            </a:pPr>
            <a:r>
              <a:rPr lang="en-US" sz="1050" b="1" i="1" dirty="0">
                <a:latin typeface="Cambria" panose="02040503050406030204" pitchFamily="18" charset="0"/>
              </a:rPr>
              <a:t>The goal of the information in this class is to address common middle school issues and being aware of what you say and do. Students start using technology almost immediately at school so we want to make sure they use it responsibly.</a:t>
            </a:r>
            <a:r>
              <a:rPr lang="en-US" i="1" dirty="0"/>
              <a:t/>
            </a:r>
            <a:br>
              <a:rPr lang="en-US" i="1" dirty="0"/>
            </a:br>
            <a:endParaRPr lang="en-US" i="1" dirty="0"/>
          </a:p>
        </p:txBody>
      </p:sp>
    </p:spTree>
    <p:extLst>
      <p:ext uri="{BB962C8B-B14F-4D97-AF65-F5344CB8AC3E}">
        <p14:creationId xmlns:p14="http://schemas.microsoft.com/office/powerpoint/2010/main" val="165295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26DD9-317C-4B39-8D82-4A08BB172E77}"/>
              </a:ext>
            </a:extLst>
          </p:cNvPr>
          <p:cNvSpPr>
            <a:spLocks noGrp="1"/>
          </p:cNvSpPr>
          <p:nvPr>
            <p:ph type="title"/>
          </p:nvPr>
        </p:nvSpPr>
        <p:spPr/>
        <p:txBody>
          <a:bodyPr/>
          <a:lstStyle/>
          <a:p>
            <a:r>
              <a:rPr lang="en-US" b="1" u="sng" dirty="0"/>
              <a:t>GO GREEN, Computer Usage, Cyberbullying</a:t>
            </a:r>
          </a:p>
        </p:txBody>
      </p:sp>
      <p:sp>
        <p:nvSpPr>
          <p:cNvPr id="3" name="Text Placeholder 2">
            <a:extLst>
              <a:ext uri="{FF2B5EF4-FFF2-40B4-BE49-F238E27FC236}">
                <a16:creationId xmlns:a16="http://schemas.microsoft.com/office/drawing/2014/main" xmlns="" id="{1B1EE1EC-FDA2-44F6-A0A2-CA8F722C2C62}"/>
              </a:ext>
            </a:extLst>
          </p:cNvPr>
          <p:cNvSpPr>
            <a:spLocks noGrp="1"/>
          </p:cNvSpPr>
          <p:nvPr>
            <p:ph type="body" idx="1"/>
          </p:nvPr>
        </p:nvSpPr>
        <p:spPr>
          <a:xfrm>
            <a:off x="593575" y="1584798"/>
            <a:ext cx="2544000" cy="1409651"/>
          </a:xfrm>
          <a:solidFill>
            <a:schemeClr val="accent3">
              <a:lumMod val="40000"/>
              <a:lumOff val="60000"/>
            </a:schemeClr>
          </a:solidFill>
        </p:spPr>
        <p:txBody>
          <a:bodyPr/>
          <a:lstStyle/>
          <a:p>
            <a:r>
              <a:rPr lang="en-US" sz="2000" dirty="0"/>
              <a:t>What does </a:t>
            </a:r>
            <a:r>
              <a:rPr lang="en-US" sz="2000" i="1" dirty="0"/>
              <a:t>GO GREEN </a:t>
            </a:r>
            <a:r>
              <a:rPr lang="en-US" sz="2000" dirty="0"/>
              <a:t>mean?</a:t>
            </a:r>
          </a:p>
          <a:p>
            <a:pPr algn="ctr"/>
            <a:endParaRPr lang="en-US" sz="2800" dirty="0"/>
          </a:p>
        </p:txBody>
      </p:sp>
      <p:sp>
        <p:nvSpPr>
          <p:cNvPr id="4" name="Text Placeholder 3">
            <a:extLst>
              <a:ext uri="{FF2B5EF4-FFF2-40B4-BE49-F238E27FC236}">
                <a16:creationId xmlns:a16="http://schemas.microsoft.com/office/drawing/2014/main" xmlns="" id="{1C5B727A-7C7D-4327-8028-5FF1D266871E}"/>
              </a:ext>
            </a:extLst>
          </p:cNvPr>
          <p:cNvSpPr>
            <a:spLocks noGrp="1"/>
          </p:cNvSpPr>
          <p:nvPr>
            <p:ph type="body" idx="2"/>
          </p:nvPr>
        </p:nvSpPr>
        <p:spPr>
          <a:xfrm>
            <a:off x="3267919" y="1601274"/>
            <a:ext cx="2544000" cy="1409651"/>
          </a:xfrm>
          <a:solidFill>
            <a:schemeClr val="accent2">
              <a:lumMod val="60000"/>
              <a:lumOff val="40000"/>
            </a:schemeClr>
          </a:solidFill>
        </p:spPr>
        <p:txBody>
          <a:bodyPr/>
          <a:lstStyle/>
          <a:p>
            <a:pPr algn="ctr"/>
            <a:r>
              <a:rPr lang="en-US" sz="1800" dirty="0"/>
              <a:t>Computer Usage at School</a:t>
            </a:r>
          </a:p>
        </p:txBody>
      </p:sp>
      <p:sp>
        <p:nvSpPr>
          <p:cNvPr id="5" name="Text Placeholder 4">
            <a:extLst>
              <a:ext uri="{FF2B5EF4-FFF2-40B4-BE49-F238E27FC236}">
                <a16:creationId xmlns:a16="http://schemas.microsoft.com/office/drawing/2014/main" xmlns="" id="{53287133-2C85-4C86-873F-A4365C26CDAD}"/>
              </a:ext>
            </a:extLst>
          </p:cNvPr>
          <p:cNvSpPr>
            <a:spLocks noGrp="1"/>
          </p:cNvSpPr>
          <p:nvPr>
            <p:ph type="body" idx="3"/>
          </p:nvPr>
        </p:nvSpPr>
        <p:spPr>
          <a:xfrm>
            <a:off x="5942264" y="1588917"/>
            <a:ext cx="2544000" cy="1409651"/>
          </a:xfrm>
          <a:solidFill>
            <a:schemeClr val="accent4">
              <a:lumMod val="40000"/>
              <a:lumOff val="60000"/>
            </a:schemeClr>
          </a:solidFill>
        </p:spPr>
        <p:txBody>
          <a:bodyPr/>
          <a:lstStyle/>
          <a:p>
            <a:r>
              <a:rPr lang="en-US" sz="2000" dirty="0"/>
              <a:t>Cyberbullying</a:t>
            </a:r>
          </a:p>
        </p:txBody>
      </p:sp>
      <p:sp>
        <p:nvSpPr>
          <p:cNvPr id="6" name="Slide Number Placeholder 5">
            <a:extLst>
              <a:ext uri="{FF2B5EF4-FFF2-40B4-BE49-F238E27FC236}">
                <a16:creationId xmlns:a16="http://schemas.microsoft.com/office/drawing/2014/main" xmlns="" id="{DC166E60-6344-47FC-B3BA-75D6C82C35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7" name="TextBox 6">
            <a:extLst>
              <a:ext uri="{FF2B5EF4-FFF2-40B4-BE49-F238E27FC236}">
                <a16:creationId xmlns:a16="http://schemas.microsoft.com/office/drawing/2014/main" xmlns="" id="{0A8404E8-46E2-48A0-BB2F-2924406C92CA}"/>
              </a:ext>
            </a:extLst>
          </p:cNvPr>
          <p:cNvSpPr txBox="1"/>
          <p:nvPr/>
        </p:nvSpPr>
        <p:spPr>
          <a:xfrm>
            <a:off x="461319" y="3163322"/>
            <a:ext cx="8386119" cy="2677656"/>
          </a:xfrm>
          <a:prstGeom prst="rect">
            <a:avLst/>
          </a:prstGeom>
          <a:noFill/>
        </p:spPr>
        <p:txBody>
          <a:bodyPr wrap="square" rtlCol="0">
            <a:spAutoFit/>
          </a:bodyPr>
          <a:lstStyle/>
          <a:p>
            <a:r>
              <a:rPr lang="en-US" dirty="0"/>
              <a:t>Go GREEN--</a:t>
            </a:r>
            <a:r>
              <a:rPr lang="en-US" b="1" u="sng" dirty="0">
                <a:hlinkClick r:id="rId2"/>
              </a:rPr>
              <a:t>https://docs.google.com/presentation/d/1NGGdTuevDi10-XyEh040Bt3iW9PA71uBWURcGhEwglc/edit?usp=sharing</a:t>
            </a:r>
            <a:endParaRPr lang="en-US" dirty="0"/>
          </a:p>
          <a:p>
            <a:r>
              <a:rPr lang="en-US" dirty="0"/>
              <a:t/>
            </a:r>
            <a:br>
              <a:rPr lang="en-US" dirty="0"/>
            </a:br>
            <a:r>
              <a:rPr lang="en-US" dirty="0"/>
              <a:t>Computer Usage--</a:t>
            </a:r>
            <a:r>
              <a:rPr lang="en-US" b="1" u="sng" dirty="0">
                <a:hlinkClick r:id="rId3"/>
              </a:rPr>
              <a:t>https://prezi.com/z1iyzsuy0vgy/round-rock-isd-acceptable-use-presentation/?utm_campaign=share&amp;utm_medium=copy</a:t>
            </a:r>
            <a:endParaRPr lang="en-US" b="1" u="sng" dirty="0"/>
          </a:p>
          <a:p>
            <a:endParaRPr lang="en-US" b="1" u="sng" dirty="0"/>
          </a:p>
          <a:p>
            <a:r>
              <a:rPr lang="en-US" dirty="0"/>
              <a:t>Cyberbullying--</a:t>
            </a:r>
            <a:r>
              <a:rPr lang="en-US" b="1" u="sng" dirty="0">
                <a:hlinkClick r:id="rId4"/>
              </a:rPr>
              <a:t>https://drive.google.com/file/d/0B8Uel0J38hqRa1ZVU1Z5X3cxdGM/view</a:t>
            </a:r>
            <a:endParaRPr lang="en-US" dirty="0"/>
          </a:p>
          <a:p>
            <a:r>
              <a:rPr lang="en-US" dirty="0"/>
              <a:t/>
            </a:r>
            <a:br>
              <a:rPr lang="en-US" dirty="0"/>
            </a:br>
            <a:endParaRPr lang="en-US" dirty="0"/>
          </a:p>
          <a:p>
            <a:endParaRPr lang="en-US" dirty="0"/>
          </a:p>
          <a:p>
            <a:r>
              <a:rPr lang="en-US" dirty="0"/>
              <a:t/>
            </a:r>
            <a:br>
              <a:rPr lang="en-US" dirty="0"/>
            </a:br>
            <a:endParaRPr lang="en-US" dirty="0"/>
          </a:p>
        </p:txBody>
      </p:sp>
      <p:pic>
        <p:nvPicPr>
          <p:cNvPr id="9" name="Picture 8">
            <a:extLst>
              <a:ext uri="{FF2B5EF4-FFF2-40B4-BE49-F238E27FC236}">
                <a16:creationId xmlns:a16="http://schemas.microsoft.com/office/drawing/2014/main" xmlns="" id="{9526F94D-D704-49DA-9BA5-01974C7F76E7}"/>
              </a:ext>
            </a:extLst>
          </p:cNvPr>
          <p:cNvPicPr>
            <a:picLocks noChangeAspect="1"/>
          </p:cNvPicPr>
          <p:nvPr/>
        </p:nvPicPr>
        <p:blipFill>
          <a:blip r:embed="rId5"/>
          <a:stretch>
            <a:fillRect/>
          </a:stretch>
        </p:blipFill>
        <p:spPr>
          <a:xfrm flipH="1">
            <a:off x="593574" y="2416238"/>
            <a:ext cx="530891" cy="533020"/>
          </a:xfrm>
          <a:prstGeom prst="rect">
            <a:avLst/>
          </a:prstGeom>
        </p:spPr>
      </p:pic>
      <p:pic>
        <p:nvPicPr>
          <p:cNvPr id="11" name="Picture 10">
            <a:extLst>
              <a:ext uri="{FF2B5EF4-FFF2-40B4-BE49-F238E27FC236}">
                <a16:creationId xmlns:a16="http://schemas.microsoft.com/office/drawing/2014/main" xmlns="" id="{84A136BA-2D9A-4040-AB21-DF69232A236A}"/>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3391490" y="2395634"/>
            <a:ext cx="806628" cy="423380"/>
          </a:xfrm>
          <a:prstGeom prst="rect">
            <a:avLst/>
          </a:prstGeom>
        </p:spPr>
      </p:pic>
      <p:pic>
        <p:nvPicPr>
          <p:cNvPr id="14" name="Picture 13">
            <a:extLst>
              <a:ext uri="{FF2B5EF4-FFF2-40B4-BE49-F238E27FC236}">
                <a16:creationId xmlns:a16="http://schemas.microsoft.com/office/drawing/2014/main" xmlns="" id="{8DC568C2-A48F-4C70-9E00-7420EC428AE3}"/>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6223685" y="2310628"/>
            <a:ext cx="863171" cy="568677"/>
          </a:xfrm>
          <a:prstGeom prst="rect">
            <a:avLst/>
          </a:prstGeom>
        </p:spPr>
      </p:pic>
    </p:spTree>
    <p:extLst>
      <p:ext uri="{BB962C8B-B14F-4D97-AF65-F5344CB8AC3E}">
        <p14:creationId xmlns:p14="http://schemas.microsoft.com/office/powerpoint/2010/main" val="172445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2B07F41-965F-428A-8B3F-08698056F2DD}"/>
              </a:ext>
            </a:extLst>
          </p:cNvPr>
          <p:cNvSpPr>
            <a:spLocks noGrp="1"/>
          </p:cNvSpPr>
          <p:nvPr>
            <p:ph type="body" idx="1"/>
          </p:nvPr>
        </p:nvSpPr>
        <p:spPr>
          <a:xfrm>
            <a:off x="107092" y="1062681"/>
            <a:ext cx="8938054" cy="2463123"/>
          </a:xfrm>
        </p:spPr>
        <p:txBody>
          <a:bodyPr/>
          <a:lstStyle/>
          <a:p>
            <a:r>
              <a:rPr lang="en-US" sz="1800" b="1" u="sng" dirty="0"/>
              <a:t>Time Permitting-What does responsible use of the internet really mean?</a:t>
            </a:r>
          </a:p>
          <a:p>
            <a:r>
              <a:rPr lang="en-US" sz="1400" b="1" i="0" dirty="0"/>
              <a:t>“Social Networking” – This video presents what Facebook is like if it was in real life = weird!</a:t>
            </a:r>
            <a:endParaRPr lang="en-US" sz="1400" dirty="0"/>
          </a:p>
          <a:p>
            <a:r>
              <a:rPr lang="en-US" sz="1400" b="1" i="0" u="sng" dirty="0">
                <a:hlinkClick r:id="rId2"/>
              </a:rPr>
              <a:t>http://www.youtube.com/watch?v=xY8HOzmbLTM</a:t>
            </a:r>
            <a:endParaRPr lang="en-US" sz="1400" dirty="0"/>
          </a:p>
          <a:p>
            <a:r>
              <a:rPr lang="en-US" sz="1400" b="1" i="0" dirty="0"/>
              <a:t>“Cyber Bullying” (mean girl in the kitchen)</a:t>
            </a:r>
            <a:endParaRPr lang="en-US" sz="1400" dirty="0"/>
          </a:p>
          <a:p>
            <a:r>
              <a:rPr lang="en-US" sz="1400" b="1" i="0" u="sng" dirty="0">
                <a:hlinkClick r:id="rId3"/>
              </a:rPr>
              <a:t>http://www.youtube.com/watch?v=pmD8OKl8vVM</a:t>
            </a:r>
            <a:r>
              <a:rPr lang="en-US" sz="1400" b="1" i="0" dirty="0"/>
              <a:t> </a:t>
            </a:r>
            <a:endParaRPr lang="en-US" sz="1400" dirty="0"/>
          </a:p>
          <a:p>
            <a:r>
              <a:rPr lang="en-US" sz="1400" b="1" i="0" dirty="0"/>
              <a:t>Do you really know who you’re talking to?</a:t>
            </a:r>
            <a:endParaRPr lang="en-US" sz="1400" dirty="0"/>
          </a:p>
          <a:p>
            <a:r>
              <a:rPr lang="en-US" sz="1400" b="1" i="0" u="sng" dirty="0">
                <a:hlinkClick r:id="rId4"/>
              </a:rPr>
              <a:t>http://www.youtube.com/watch?v=DZ_f7yOAzPU&amp;NR=1</a:t>
            </a:r>
            <a:endParaRPr lang="en-US" sz="1400" b="1" u="sng" dirty="0"/>
          </a:p>
          <a:p>
            <a:endParaRPr lang="en-US" b="1" u="sng" dirty="0"/>
          </a:p>
          <a:p>
            <a:endParaRPr lang="en-US" b="1" u="sng" dirty="0"/>
          </a:p>
          <a:p>
            <a:endParaRPr lang="en-US" b="1" u="sng" dirty="0"/>
          </a:p>
        </p:txBody>
      </p:sp>
      <p:sp>
        <p:nvSpPr>
          <p:cNvPr id="3" name="Slide Number Placeholder 2">
            <a:extLst>
              <a:ext uri="{FF2B5EF4-FFF2-40B4-BE49-F238E27FC236}">
                <a16:creationId xmlns:a16="http://schemas.microsoft.com/office/drawing/2014/main" xmlns="" id="{5128ED99-FF33-47D1-868A-0ECDE0F850A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77401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19449" y="251570"/>
            <a:ext cx="8942173" cy="675184"/>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sz="3600" dirty="0"/>
              <a:t>Welcome to 7</a:t>
            </a:r>
            <a:r>
              <a:rPr lang="en-US" sz="3600" baseline="30000" dirty="0"/>
              <a:t>th</a:t>
            </a:r>
            <a:r>
              <a:rPr lang="en-US" sz="3600" dirty="0"/>
              <a:t> Grade Science</a:t>
            </a:r>
            <a:endParaRPr sz="3600" dirty="0"/>
          </a:p>
        </p:txBody>
      </p:sp>
      <p:sp>
        <p:nvSpPr>
          <p:cNvPr id="3" name="TextBox 2">
            <a:extLst>
              <a:ext uri="{FF2B5EF4-FFF2-40B4-BE49-F238E27FC236}">
                <a16:creationId xmlns:a16="http://schemas.microsoft.com/office/drawing/2014/main" xmlns="" id="{2B2419ED-987D-4F09-8ECA-9FC93E295261}"/>
              </a:ext>
            </a:extLst>
          </p:cNvPr>
          <p:cNvSpPr txBox="1"/>
          <p:nvPr/>
        </p:nvSpPr>
        <p:spPr>
          <a:xfrm>
            <a:off x="152400" y="1145058"/>
            <a:ext cx="8814485" cy="1538883"/>
          </a:xfrm>
          <a:prstGeom prst="rect">
            <a:avLst/>
          </a:prstGeom>
          <a:noFill/>
          <a:ln>
            <a:noFill/>
          </a:ln>
        </p:spPr>
        <p:txBody>
          <a:bodyPr wrap="square" rtlCol="0">
            <a:spAutoFit/>
          </a:bodyPr>
          <a:lstStyle/>
          <a:p>
            <a:pPr algn="ctr"/>
            <a:r>
              <a:rPr lang="en-US" b="1" u="sng" dirty="0">
                <a:solidFill>
                  <a:srgbClr val="92D050"/>
                </a:solidFill>
                <a:latin typeface="Bahnschrift SemiBold" panose="020B0502040204020203" pitchFamily="34" charset="0"/>
              </a:rPr>
              <a:t>SCIENCE STARTER:</a:t>
            </a:r>
            <a:r>
              <a:rPr lang="en-US" b="1" dirty="0">
                <a:solidFill>
                  <a:srgbClr val="92D050"/>
                </a:solidFill>
              </a:rPr>
              <a:t>  </a:t>
            </a:r>
            <a:r>
              <a:rPr lang="en-US" b="1" dirty="0" smtClean="0">
                <a:solidFill>
                  <a:srgbClr val="92D050"/>
                </a:solidFill>
              </a:rPr>
              <a:t>Part 1--Please </a:t>
            </a:r>
            <a:r>
              <a:rPr lang="en-US" b="1" dirty="0">
                <a:solidFill>
                  <a:srgbClr val="92D050"/>
                </a:solidFill>
              </a:rPr>
              <a:t>pick up the following papers:  </a:t>
            </a:r>
            <a:r>
              <a:rPr lang="en-US" b="1" i="1" dirty="0">
                <a:solidFill>
                  <a:srgbClr val="92D050"/>
                </a:solidFill>
              </a:rPr>
              <a:t>DUE Friday August 24, 2018</a:t>
            </a:r>
          </a:p>
          <a:p>
            <a:pPr algn="ctr"/>
            <a:r>
              <a:rPr lang="en-US" sz="1600" b="1" dirty="0">
                <a:solidFill>
                  <a:srgbClr val="92D050"/>
                </a:solidFill>
              </a:rPr>
              <a:t> </a:t>
            </a:r>
            <a:r>
              <a:rPr lang="en-US" sz="1600" b="1" i="1" dirty="0">
                <a:solidFill>
                  <a:srgbClr val="92D050"/>
                </a:solidFill>
              </a:rPr>
              <a:t>1.  Safety Contract </a:t>
            </a:r>
          </a:p>
          <a:p>
            <a:pPr algn="ctr"/>
            <a:r>
              <a:rPr lang="en-US" sz="1600" b="1" i="1" dirty="0">
                <a:solidFill>
                  <a:srgbClr val="92D050"/>
                </a:solidFill>
              </a:rPr>
              <a:t>2.  Syllabus</a:t>
            </a:r>
          </a:p>
          <a:p>
            <a:pPr algn="ctr"/>
            <a:r>
              <a:rPr lang="en-US" sz="1600" b="1" i="1" dirty="0">
                <a:solidFill>
                  <a:srgbClr val="92D050"/>
                </a:solidFill>
              </a:rPr>
              <a:t>3.  Information Sheet </a:t>
            </a:r>
          </a:p>
          <a:p>
            <a:pPr marL="342900" indent="-342900" algn="ctr">
              <a:buAutoNum type="arabicPeriod" startAt="3"/>
            </a:pPr>
            <a:endParaRPr lang="en-US" sz="1600" b="1" dirty="0">
              <a:solidFill>
                <a:srgbClr val="92D050"/>
              </a:solidFill>
            </a:endParaRPr>
          </a:p>
          <a:p>
            <a:pPr algn="ctr"/>
            <a:r>
              <a:rPr lang="en-US" sz="1600" b="1" dirty="0">
                <a:solidFill>
                  <a:srgbClr val="92D050"/>
                </a:solidFill>
              </a:rPr>
              <a:t> </a:t>
            </a:r>
            <a:r>
              <a:rPr lang="en-US" sz="1600" b="1" dirty="0" smtClean="0">
                <a:solidFill>
                  <a:srgbClr val="92D050"/>
                </a:solidFill>
              </a:rPr>
              <a:t>Part 2—Write your name on a name tag and choose seat </a:t>
            </a:r>
            <a:r>
              <a:rPr lang="en-US" sz="1600" b="1" dirty="0">
                <a:solidFill>
                  <a:srgbClr val="92D050"/>
                </a:solidFill>
              </a:rPr>
              <a:t>where you will </a:t>
            </a:r>
            <a:r>
              <a:rPr lang="en-US" sz="1600" b="1" dirty="0" smtClean="0">
                <a:solidFill>
                  <a:srgbClr val="92D050"/>
                </a:solidFill>
              </a:rPr>
              <a:t>learn!!! </a:t>
            </a:r>
            <a:r>
              <a:rPr lang="en-US" sz="1600" b="1" dirty="0">
                <a:solidFill>
                  <a:srgbClr val="92D050"/>
                </a:solidFill>
              </a:rPr>
              <a:t>the best!  </a:t>
            </a:r>
          </a:p>
        </p:txBody>
      </p:sp>
      <p:sp>
        <p:nvSpPr>
          <p:cNvPr id="2" name="TextBox 1">
            <a:extLst>
              <a:ext uri="{FF2B5EF4-FFF2-40B4-BE49-F238E27FC236}">
                <a16:creationId xmlns:a16="http://schemas.microsoft.com/office/drawing/2014/main" xmlns="" id="{801F897B-C7AD-4F1A-994E-9AA880BB52C0}"/>
              </a:ext>
            </a:extLst>
          </p:cNvPr>
          <p:cNvSpPr txBox="1"/>
          <p:nvPr/>
        </p:nvSpPr>
        <p:spPr>
          <a:xfrm>
            <a:off x="2257172" y="2914987"/>
            <a:ext cx="4036540" cy="307777"/>
          </a:xfrm>
          <a:prstGeom prst="rect">
            <a:avLst/>
          </a:prstGeom>
          <a:solidFill>
            <a:schemeClr val="accent3">
              <a:lumMod val="60000"/>
              <a:lumOff val="40000"/>
            </a:schemeClr>
          </a:solidFill>
        </p:spPr>
        <p:txBody>
          <a:bodyPr wrap="square" rtlCol="0">
            <a:spAutoFit/>
          </a:bodyPr>
          <a:lstStyle/>
          <a:p>
            <a:pPr algn="ctr"/>
            <a:r>
              <a:rPr lang="en-US" b="1" dirty="0"/>
              <a:t>Materials—agenda, pencil, 8 sticky notes</a:t>
            </a:r>
          </a:p>
        </p:txBody>
      </p:sp>
      <p:sp>
        <p:nvSpPr>
          <p:cNvPr id="5" name="TextBox 4">
            <a:extLst>
              <a:ext uri="{FF2B5EF4-FFF2-40B4-BE49-F238E27FC236}">
                <a16:creationId xmlns:a16="http://schemas.microsoft.com/office/drawing/2014/main" xmlns="" id="{1AB1C738-7F4C-40DB-9DF1-477C91648E11}"/>
              </a:ext>
            </a:extLst>
          </p:cNvPr>
          <p:cNvSpPr txBox="1"/>
          <p:nvPr/>
        </p:nvSpPr>
        <p:spPr>
          <a:xfrm>
            <a:off x="1565196" y="3480481"/>
            <a:ext cx="6598507" cy="738664"/>
          </a:xfrm>
          <a:prstGeom prst="rect">
            <a:avLst/>
          </a:prstGeom>
          <a:solidFill>
            <a:srgbClr val="00B050"/>
          </a:solidFill>
        </p:spPr>
        <p:txBody>
          <a:bodyPr wrap="square" rtlCol="0">
            <a:spAutoFit/>
          </a:bodyPr>
          <a:lstStyle/>
          <a:p>
            <a:r>
              <a:rPr lang="en-US" b="1" dirty="0"/>
              <a:t>Learning Target</a:t>
            </a:r>
            <a:r>
              <a:rPr lang="en-US" dirty="0"/>
              <a:t>: </a:t>
            </a:r>
          </a:p>
          <a:p>
            <a:r>
              <a:rPr lang="en-US" dirty="0"/>
              <a:t>	I will learn Hopewell Middle School Procedures.</a:t>
            </a:r>
          </a:p>
          <a:p>
            <a:r>
              <a:rPr lang="en-US" dirty="0"/>
              <a:t>	I will learn how to move in stations during Mrs. Hinds Science Class.</a:t>
            </a:r>
          </a:p>
        </p:txBody>
      </p:sp>
      <p:pic>
        <p:nvPicPr>
          <p:cNvPr id="7" name="Picture 6">
            <a:extLst>
              <a:ext uri="{FF2B5EF4-FFF2-40B4-BE49-F238E27FC236}">
                <a16:creationId xmlns:a16="http://schemas.microsoft.com/office/drawing/2014/main" xmlns="" id="{79433FA2-103C-43B3-B8DB-38BC5BE9D61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351067" y="3486150"/>
            <a:ext cx="679704" cy="591693"/>
          </a:xfrm>
          <a:prstGeom prst="rect">
            <a:avLst/>
          </a:prstGeom>
        </p:spPr>
      </p:pic>
      <p:sp>
        <p:nvSpPr>
          <p:cNvPr id="10" name="TextBox 9">
            <a:extLst>
              <a:ext uri="{FF2B5EF4-FFF2-40B4-BE49-F238E27FC236}">
                <a16:creationId xmlns:a16="http://schemas.microsoft.com/office/drawing/2014/main" xmlns="" id="{46716D93-DE51-4CA0-A049-228E27C1C227}"/>
              </a:ext>
            </a:extLst>
          </p:cNvPr>
          <p:cNvSpPr txBox="1"/>
          <p:nvPr/>
        </p:nvSpPr>
        <p:spPr>
          <a:xfrm>
            <a:off x="1173892" y="4308391"/>
            <a:ext cx="7685916" cy="738664"/>
          </a:xfrm>
          <a:prstGeom prst="rect">
            <a:avLst/>
          </a:prstGeom>
          <a:solidFill>
            <a:srgbClr val="00B050"/>
          </a:solidFill>
        </p:spPr>
        <p:txBody>
          <a:bodyPr wrap="square" rtlCol="0">
            <a:spAutoFit/>
          </a:bodyPr>
          <a:lstStyle/>
          <a:p>
            <a:r>
              <a:rPr lang="en-US" b="1" dirty="0"/>
              <a:t>Success Criteria: </a:t>
            </a:r>
          </a:p>
          <a:p>
            <a:r>
              <a:rPr lang="en-US" b="1" dirty="0"/>
              <a:t>	</a:t>
            </a:r>
            <a:r>
              <a:rPr lang="en-US" dirty="0"/>
              <a:t>I can demonstrate hallway, cafeteria, morning, restroom, and dismissal procedures. 	I can explain the proper way to move during stations in Mrs. Hinds Science Class.</a:t>
            </a:r>
          </a:p>
        </p:txBody>
      </p:sp>
      <p:pic>
        <p:nvPicPr>
          <p:cNvPr id="11" name="Picture 10">
            <a:extLst>
              <a:ext uri="{FF2B5EF4-FFF2-40B4-BE49-F238E27FC236}">
                <a16:creationId xmlns:a16="http://schemas.microsoft.com/office/drawing/2014/main" xmlns="" id="{BC6E9FFE-6E88-4603-B59F-817A7178632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152401" y="4407243"/>
            <a:ext cx="813440" cy="5965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s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711</Words>
  <Application>Microsoft Office PowerPoint</Application>
  <PresentationFormat>On-screen Show (16:9)</PresentationFormat>
  <Paragraphs>211</Paragraphs>
  <Slides>39</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Bahnschrift SemiBold</vt:lpstr>
      <vt:lpstr>Calibri</vt:lpstr>
      <vt:lpstr>Arial</vt:lpstr>
      <vt:lpstr>Broadway</vt:lpstr>
      <vt:lpstr>Times New Roman</vt:lpstr>
      <vt:lpstr>Comic Sans MS</vt:lpstr>
      <vt:lpstr>Cambria</vt:lpstr>
      <vt:lpstr>Playfair Display</vt:lpstr>
      <vt:lpstr>Raleway Light</vt:lpstr>
      <vt:lpstr>Isabella template</vt:lpstr>
      <vt:lpstr>Welcome to 7th Grade</vt:lpstr>
      <vt:lpstr>2 Truths and a Lie</vt:lpstr>
      <vt:lpstr>PowerPoint Presentation</vt:lpstr>
      <vt:lpstr>PowerPoint Presentation</vt:lpstr>
      <vt:lpstr>PowerPoint Presentation</vt:lpstr>
      <vt:lpstr>PowerPoint Presentation</vt:lpstr>
      <vt:lpstr>GO GREEN, Computer Usage, Cyberbullying</vt:lpstr>
      <vt:lpstr>PowerPoint Presentation</vt:lpstr>
      <vt:lpstr>Welcome to 7th Grade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    1.  Please return all forms and lab fees by August 24. a.  Safety Contracts (Must have for labs) b.  Blue Syllabus (Includes important class info &amp; Remind) c.  Green Information sheet (helps me to get to know you) d.  $5 Lab Fee (helps to pay for Med School Supplies)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7th Grade Science</dc:title>
  <dc:creator>Amy Hinds</dc:creator>
  <cp:lastModifiedBy>Amy_Hinds</cp:lastModifiedBy>
  <cp:revision>25</cp:revision>
  <dcterms:modified xsi:type="dcterms:W3CDTF">2018-08-14T15:17:37Z</dcterms:modified>
</cp:coreProperties>
</file>