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84" r:id="rId3"/>
    <p:sldId id="285" r:id="rId4"/>
    <p:sldId id="259" r:id="rId5"/>
    <p:sldId id="260" r:id="rId6"/>
    <p:sldId id="286" r:id="rId7"/>
    <p:sldId id="288" r:id="rId8"/>
    <p:sldId id="262" r:id="rId9"/>
    <p:sldId id="287" r:id="rId10"/>
    <p:sldId id="291" r:id="rId11"/>
    <p:sldId id="293" r:id="rId12"/>
    <p:sldId id="296" r:id="rId13"/>
    <p:sldId id="302" r:id="rId14"/>
    <p:sldId id="295" r:id="rId15"/>
    <p:sldId id="297" r:id="rId16"/>
    <p:sldId id="289" r:id="rId17"/>
    <p:sldId id="292" r:id="rId18"/>
    <p:sldId id="298" r:id="rId19"/>
    <p:sldId id="299" r:id="rId20"/>
    <p:sldId id="300" r:id="rId21"/>
    <p:sldId id="301" r:id="rId22"/>
    <p:sldId id="303" r:id="rId23"/>
  </p:sldIdLst>
  <p:sldSz cx="9144000" cy="5143500" type="screen16x9"/>
  <p:notesSz cx="6858000" cy="9144000"/>
  <p:embeddedFontLst>
    <p:embeddedFont>
      <p:font typeface="Roboto Slab" panose="020B0604020202020204" charset="0"/>
      <p:regular r:id="rId25"/>
      <p:bold r:id="rId26"/>
    </p:embeddedFont>
    <p:embeddedFont>
      <p:font typeface="Muli Light" panose="020B0604020202020204" charset="0"/>
      <p:regular r:id="rId27"/>
      <p:bold r:id="rId28"/>
      <p:italic r:id="rId29"/>
      <p:boldItalic r:id="rId30"/>
    </p:embeddedFont>
    <p:embeddedFont>
      <p:font typeface="Muli" panose="020B0604020202020204" charset="0"/>
      <p:regular r:id="rId31"/>
      <p:bold r:id="rId32"/>
      <p:italic r:id="rId33"/>
      <p:boldItalic r:id="rId34"/>
    </p:embeddedFont>
    <p:embeddedFont>
      <p:font typeface="Muli Black" panose="020B0604020202020204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175BBB-38C1-44AD-9E9A-EA9896840F40}">
  <a:tblStyle styleId="{12175BBB-38C1-44AD-9E9A-EA9896840F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361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55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0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87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95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75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7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996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84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37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80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90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28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98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4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24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76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2" name="Google Shape;12;p2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30" name="Google Shape;30;p2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46" name="Google Shape;46;p2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3" name="Google Shape;63;p2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84" name="Google Shape;84;p2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99" name="Google Shape;99;p2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113" name="Google Shape;113;p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125" name="Google Shape;125;p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37" name="Google Shape;137;p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50" name="Google Shape;150;p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66" name="Google Shape;166;p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79" name="Google Shape;179;p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3"/>
          <p:cNvSpPr txBox="1">
            <a:spLocks noGrp="1"/>
          </p:cNvSpPr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ubTitle" idx="1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94" name="Google Shape;194;p4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09" name="Google Shape;209;p4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23" name="Google Shape;223;p4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39" name="Google Shape;239;p4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57" name="Google Shape;257;p4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71" name="Google Shape;271;p4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4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4013594" y="-4550"/>
            <a:ext cx="1143300" cy="11433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 txBox="1"/>
          <p:nvPr/>
        </p:nvSpPr>
        <p:spPr>
          <a:xfrm>
            <a:off x="3593400" y="-60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6" name="Google Shape;286;p4"/>
          <p:cNvSpPr txBox="1">
            <a:spLocks noGrp="1"/>
          </p:cNvSpPr>
          <p:nvPr>
            <p:ph type="body" idx="1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66" name="Google Shape;566;p11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75" name="Google Shape;575;p11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82" name="Google Shape;582;p11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91" name="Google Shape;591;p11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02" name="Google Shape;602;p11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10" name="Google Shape;610;p11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1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 mosaic">
  <p:cSld name="BLANK_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8" name="Google Shape;718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19" name="Google Shape;719;p13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720337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1146891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293783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014120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440674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45" name="Google Shape;745;p13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72033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146891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867228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293783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01412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4014120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70" name="Google Shape;770;p13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146891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867228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867228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440674" y="2858018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95" name="Google Shape;795;p1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1720337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867228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3440674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21" name="Google Shape;821;p13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1720337" y="1140477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1146891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2293783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401412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3440674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45" name="Google Shape;845;p1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720337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1146891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867228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293783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293783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4014120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40674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 mosaic small">
  <p:cSld name="BLANK_1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4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0" name="Google Shape;870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871" name="Google Shape;871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872" name="Google Shape;872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898" name="Google Shape;898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924" name="Google Shape;924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" name="Google Shape;949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950" name="Google Shape;950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5" name="Google Shape;975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976" name="Google Shape;976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977" name="Google Shape;97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6" name="Google Shape;1026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027" name="Google Shape;102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" name="Google Shape;1051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052" name="Google Shape;105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6" name="Google Shape;1076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077" name="Google Shape;1077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078" name="Google Shape;107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103" name="Google Shape;110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" name="Google Shape;1127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128" name="Google Shape;112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153" name="Google Shape;115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7" name="Google Shape;1177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178" name="Google Shape;1178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179" name="Google Shape;1179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205" name="Google Shape;1205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231" name="Google Shape;1231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257" name="Google Shape;1257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2" name="Google Shape;1282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283" name="Google Shape;1283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284" name="Google Shape;1284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7" name="Google Shape;1307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308" name="Google Shape;1308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332" name="Google Shape;1332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9" name="Google Shape;1379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380" name="Google Shape;1380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381" name="Google Shape;1381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4" name="Google Shape;1404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405" name="Google Shape;1405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429" name="Google Shape;1429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" name="Google Shape;1452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453" name="Google Shape;1453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▪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□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9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dpuzzle.com/media/5b8608da7674d9405e0a6433/edit" TargetMode="External"/><Relationship Id="rId3" Type="http://schemas.openxmlformats.org/officeDocument/2006/relationships/hyperlink" Target="https://www.youtube.com/watch?v=dmyGzaB8DFo#t=49" TargetMode="External"/><Relationship Id="rId7" Type="http://schemas.openxmlformats.org/officeDocument/2006/relationships/hyperlink" Target="http://www.pbs.org/wgbh/nova/space/space-danger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01F3YnUuZU&amp;feature=youtube_gdata" TargetMode="External"/><Relationship Id="rId5" Type="http://schemas.openxmlformats.org/officeDocument/2006/relationships/hyperlink" Target="https://www.youtube.com/watch?v=fhBT-zlZdVQ#t=42" TargetMode="External"/><Relationship Id="rId4" Type="http://schemas.openxmlformats.org/officeDocument/2006/relationships/hyperlink" Target="https://www.youtube.com/watch?v=BCjH3k5gODI" TargetMode="Externa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jH3k5gODI" TargetMode="External"/><Relationship Id="rId7" Type="http://schemas.openxmlformats.org/officeDocument/2006/relationships/hyperlink" Target="https://edpuzzle.com/media/5b8608da7674d9405e0a6433/edit" TargetMode="External"/><Relationship Id="rId2" Type="http://schemas.openxmlformats.org/officeDocument/2006/relationships/hyperlink" Target="https://www.youtube.com/watch?v=dmyGzaB8DFo#t=4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bs.org/wgbh/nova/space/space-dangers.html" TargetMode="External"/><Relationship Id="rId5" Type="http://schemas.openxmlformats.org/officeDocument/2006/relationships/hyperlink" Target="https://www.youtube.com/watch?v=v01F3YnUuZU&amp;feature=youtube_gdata" TargetMode="External"/><Relationship Id="rId4" Type="http://schemas.openxmlformats.org/officeDocument/2006/relationships/hyperlink" Target="https://www.youtube.com/watch?v=fhBT-zlZdVQ#t=4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"/>
          <p:cNvSpPr txBox="1">
            <a:spLocks noGrp="1"/>
          </p:cNvSpPr>
          <p:nvPr>
            <p:ph type="ctrTitle"/>
          </p:nvPr>
        </p:nvSpPr>
        <p:spPr>
          <a:xfrm>
            <a:off x="30822" y="1171254"/>
            <a:ext cx="5640513" cy="2845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 dirty="0" smtClean="0"/>
              <a:t>Science Starter:  </a:t>
            </a:r>
            <a:br>
              <a:rPr lang="en" sz="2600" u="sng" dirty="0" smtClean="0"/>
            </a:br>
            <a:r>
              <a:rPr lang="en" sz="2400" i="1" dirty="0" smtClean="0"/>
              <a:t>Answer the questions on pgs. 22-23</a:t>
            </a:r>
            <a:r>
              <a:rPr lang="en" sz="2600" dirty="0" smtClean="0"/>
              <a:t/>
            </a:r>
            <a:br>
              <a:rPr lang="en" sz="2600" dirty="0" smtClean="0"/>
            </a:br>
            <a:r>
              <a:rPr lang="en" sz="2400" dirty="0" smtClean="0"/>
              <a:t>pg. 22-Monday 2, 3, 4; Tuesday 4; Wednesday 2</a:t>
            </a:r>
            <a:br>
              <a:rPr lang="en" sz="2400" dirty="0" smtClean="0"/>
            </a:br>
            <a:r>
              <a:rPr lang="en" sz="2400" dirty="0" smtClean="0"/>
              <a:t>pg. 23-Thursday 1; Friday 2, 3</a:t>
            </a:r>
            <a:endParaRPr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428215" y="205483"/>
            <a:ext cx="155139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August 27,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773" y="4397339"/>
            <a:ext cx="507543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Materials:   workbook, pencil, highlighter, laptop</a:t>
            </a:r>
          </a:p>
          <a:p>
            <a:r>
              <a:rPr lang="en-US" sz="1100" dirty="0" smtClean="0"/>
              <a:t>Vocabulary—atmosphere, exist, sustain, radiation, microgravity, WAGON, accommodations, manned space exploration, proximity, habitable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746606" y="46524"/>
            <a:ext cx="327745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Agenda:</a:t>
            </a:r>
          </a:p>
          <a:p>
            <a:pPr algn="ctr"/>
            <a:r>
              <a:rPr lang="en-US" sz="2000" dirty="0" smtClean="0"/>
              <a:t>8/30—Vocabulary Test</a:t>
            </a:r>
          </a:p>
          <a:p>
            <a:pPr algn="ctr"/>
            <a:r>
              <a:rPr lang="en-US" sz="2000" dirty="0" smtClean="0"/>
              <a:t>8/31-DCA Life on Earth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108" y="750015"/>
            <a:ext cx="2897312" cy="42165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Learning Target: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(DO NOT RECOPY)</a:t>
            </a:r>
          </a:p>
          <a:p>
            <a:pPr algn="ctr"/>
            <a:r>
              <a:rPr lang="en-US" sz="2000" dirty="0" smtClean="0"/>
              <a:t>I will identify which planet is most capable of supporting life by providing evidence from my research.</a:t>
            </a:r>
          </a:p>
          <a:p>
            <a:pPr algn="ctr"/>
            <a:endParaRPr lang="en-US" sz="2000" dirty="0"/>
          </a:p>
          <a:p>
            <a:pPr algn="ctr"/>
            <a:r>
              <a:rPr lang="en-US" sz="2400" u="sng" dirty="0" smtClean="0"/>
              <a:t>Success Criteria</a:t>
            </a:r>
          </a:p>
          <a:p>
            <a:pPr algn="ctr"/>
            <a:r>
              <a:rPr lang="en-US" sz="2000" dirty="0" smtClean="0"/>
              <a:t>I can use my evidence to justify my claim of which planet can support life.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"/>
          <p:cNvSpPr txBox="1">
            <a:spLocks noGrp="1"/>
          </p:cNvSpPr>
          <p:nvPr>
            <p:ph type="ctrTitle"/>
          </p:nvPr>
        </p:nvSpPr>
        <p:spPr>
          <a:xfrm>
            <a:off x="30822" y="1171254"/>
            <a:ext cx="5640513" cy="2845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 smtClean="0"/>
              <a:t>Science Starter:  </a:t>
            </a:r>
            <a:br>
              <a:rPr lang="en" sz="3600" u="sng" dirty="0" smtClean="0"/>
            </a:br>
            <a:r>
              <a:rPr lang="en" sz="3600" i="1" dirty="0" smtClean="0"/>
              <a:t>Complete your learning target and success criteria.</a:t>
            </a:r>
            <a:endParaRPr sz="3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428215" y="205483"/>
            <a:ext cx="155139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August 29,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773" y="4232955"/>
            <a:ext cx="507543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Materials:   workbook, pencil, highlighter, laptop</a:t>
            </a:r>
          </a:p>
          <a:p>
            <a:r>
              <a:rPr lang="en-US" sz="1100" dirty="0" smtClean="0"/>
              <a:t>Vocabulary—muscular atrophy, International Space Station (ISS), manned space flight, recycle, waste water, solar panel, MIR Space Station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05484" y="46524"/>
            <a:ext cx="481858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Agenda:</a:t>
            </a:r>
          </a:p>
          <a:p>
            <a:pPr algn="ctr"/>
            <a:r>
              <a:rPr lang="en-US" sz="2000" dirty="0" smtClean="0"/>
              <a:t>TOMORROW 8/30—Vocabulary Test</a:t>
            </a:r>
          </a:p>
          <a:p>
            <a:pPr algn="ctr"/>
            <a:r>
              <a:rPr lang="en-US" sz="2000" dirty="0" smtClean="0"/>
              <a:t>8/31-DCA Life on Earth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108" y="750015"/>
            <a:ext cx="2897312" cy="3847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Learning Target:</a:t>
            </a:r>
          </a:p>
          <a:p>
            <a:pPr algn="ctr"/>
            <a:r>
              <a:rPr lang="en-US" sz="1800" dirty="0" smtClean="0"/>
              <a:t>I will learn what accommodations are required for manned space exploration in the International Space Station (ISS) to support life.</a:t>
            </a:r>
          </a:p>
          <a:p>
            <a:pPr algn="ctr"/>
            <a:endParaRPr lang="en-US" sz="1800" dirty="0"/>
          </a:p>
          <a:p>
            <a:pPr algn="ctr"/>
            <a:r>
              <a:rPr lang="en-US" sz="2000" u="sng" dirty="0" smtClean="0"/>
              <a:t>Success Criteria</a:t>
            </a:r>
          </a:p>
          <a:p>
            <a:pPr algn="ctr"/>
            <a:r>
              <a:rPr lang="en-US" sz="2000" dirty="0" smtClean="0"/>
              <a:t>I can identify the effects of microgravity on the human body.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85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8"/>
          <p:cNvSpPr txBox="1">
            <a:spLocks noGrp="1"/>
          </p:cNvSpPr>
          <p:nvPr>
            <p:ph type="subTitle" idx="1"/>
          </p:nvPr>
        </p:nvSpPr>
        <p:spPr>
          <a:xfrm>
            <a:off x="0" y="71919"/>
            <a:ext cx="4592548" cy="4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Agenda: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Good Things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Jobs—Friday we will sign up and begin Tuesday 9/4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Google Slides DUE TODAY!!!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WAGON Notes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Video Notes—Living in Space Notes pg. 21 (You will  be filling in the effects and accommodations.)</a:t>
            </a:r>
          </a:p>
          <a:p>
            <a:r>
              <a:rPr lang="en-US" dirty="0"/>
              <a:t>Space Radiation:</a:t>
            </a:r>
            <a:r>
              <a:rPr lang="en-US" dirty="0">
                <a:hlinkClick r:id="rId3"/>
              </a:rPr>
              <a:t> </a:t>
            </a:r>
            <a:r>
              <a:rPr lang="en-US" u="sng" dirty="0">
                <a:hlinkClick r:id="rId3"/>
              </a:rPr>
              <a:t>video</a:t>
            </a:r>
            <a:endParaRPr lang="en-US" dirty="0"/>
          </a:p>
          <a:p>
            <a:r>
              <a:rPr lang="en-US" dirty="0"/>
              <a:t>Water recycling on the space station: </a:t>
            </a:r>
            <a:r>
              <a:rPr lang="en-US" u="sng" dirty="0" smtClean="0">
                <a:hlinkClick r:id="rId4"/>
              </a:rPr>
              <a:t>video</a:t>
            </a:r>
            <a:endParaRPr lang="en-US" dirty="0" smtClean="0"/>
          </a:p>
          <a:p>
            <a:r>
              <a:rPr lang="en-US" dirty="0" smtClean="0"/>
              <a:t>History of Spacesuits: </a:t>
            </a:r>
            <a:r>
              <a:rPr lang="en-US" dirty="0" smtClean="0">
                <a:hlinkClick r:id="rId5"/>
              </a:rPr>
              <a:t> </a:t>
            </a:r>
            <a:r>
              <a:rPr lang="en-US" u="sng" dirty="0" smtClean="0">
                <a:hlinkClick r:id="rId5"/>
              </a:rPr>
              <a:t>video</a:t>
            </a:r>
            <a:endParaRPr lang="en-US" dirty="0" smtClean="0"/>
          </a:p>
          <a:p>
            <a:r>
              <a:rPr lang="en-US" dirty="0" smtClean="0"/>
              <a:t>Space </a:t>
            </a:r>
            <a:r>
              <a:rPr lang="en-US" dirty="0"/>
              <a:t>suits:</a:t>
            </a:r>
            <a:r>
              <a:rPr lang="en-US" dirty="0">
                <a:hlinkClick r:id="rId6"/>
              </a:rPr>
              <a:t> </a:t>
            </a:r>
            <a:r>
              <a:rPr lang="en-US" u="sng" dirty="0">
                <a:hlinkClick r:id="rId6"/>
              </a:rPr>
              <a:t>video</a:t>
            </a:r>
            <a:endParaRPr lang="en-US" dirty="0"/>
          </a:p>
          <a:p>
            <a:pPr marL="0" indent="0"/>
            <a:r>
              <a:rPr lang="en-US" dirty="0"/>
              <a:t>Space Dangers: </a:t>
            </a:r>
            <a:r>
              <a:rPr lang="en-US" u="sng" dirty="0">
                <a:hlinkClick r:id="rId7"/>
              </a:rPr>
              <a:t>video</a:t>
            </a: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Space Food: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video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5.  Reflection Question and Launch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dirty="0" smtClean="0">
              <a:solidFill>
                <a:srgbClr val="00B050"/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76" y="1163055"/>
            <a:ext cx="4077556" cy="27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706" y="359596"/>
            <a:ext cx="7006975" cy="421145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Video Notes—Living in Space Notes pg. 21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 will  be filling in the effects and accommodations.)</a:t>
            </a:r>
          </a:p>
          <a:p>
            <a:r>
              <a:rPr lang="en-US" dirty="0"/>
              <a:t>Space Radiation:</a:t>
            </a:r>
            <a:r>
              <a:rPr lang="en-US" dirty="0">
                <a:hlinkClick r:id="rId2"/>
              </a:rPr>
              <a:t> </a:t>
            </a:r>
            <a:r>
              <a:rPr lang="en-US" u="sng" dirty="0">
                <a:hlinkClick r:id="rId2"/>
              </a:rPr>
              <a:t>video</a:t>
            </a:r>
            <a:endParaRPr lang="en-US" dirty="0"/>
          </a:p>
          <a:p>
            <a:r>
              <a:rPr lang="en-US" dirty="0"/>
              <a:t>Water recycling on the space station: </a:t>
            </a:r>
            <a:r>
              <a:rPr lang="en-US" u="sng" dirty="0">
                <a:hlinkClick r:id="rId3"/>
              </a:rPr>
              <a:t>video</a:t>
            </a:r>
            <a:endParaRPr lang="en-US" dirty="0"/>
          </a:p>
          <a:p>
            <a:r>
              <a:rPr lang="en-US" dirty="0" smtClean="0"/>
              <a:t>History </a:t>
            </a:r>
            <a:r>
              <a:rPr lang="en-US" dirty="0"/>
              <a:t>of Spacesuits: </a:t>
            </a:r>
            <a:r>
              <a:rPr lang="en-US" dirty="0">
                <a:hlinkClick r:id="rId4"/>
              </a:rPr>
              <a:t> </a:t>
            </a:r>
            <a:r>
              <a:rPr lang="en-US" u="sng" dirty="0">
                <a:hlinkClick r:id="rId4"/>
              </a:rPr>
              <a:t>video</a:t>
            </a:r>
            <a:endParaRPr lang="en-US" dirty="0"/>
          </a:p>
          <a:p>
            <a:r>
              <a:rPr lang="en-US" dirty="0"/>
              <a:t>Space suits:</a:t>
            </a:r>
            <a:r>
              <a:rPr lang="en-US" dirty="0">
                <a:hlinkClick r:id="rId5"/>
              </a:rPr>
              <a:t> </a:t>
            </a:r>
            <a:r>
              <a:rPr lang="en-US" u="sng" dirty="0">
                <a:hlinkClick r:id="rId5"/>
              </a:rPr>
              <a:t>video</a:t>
            </a:r>
            <a:endParaRPr lang="en-US" dirty="0"/>
          </a:p>
          <a:p>
            <a:r>
              <a:rPr lang="en-US" dirty="0"/>
              <a:t>Space Dangers: </a:t>
            </a:r>
            <a:r>
              <a:rPr lang="en-US" u="sng" dirty="0" smtClean="0">
                <a:hlinkClick r:id="rId6"/>
              </a:rPr>
              <a:t>video</a:t>
            </a:r>
            <a:endParaRPr lang="en-US" u="sng" dirty="0" smtClean="0"/>
          </a:p>
          <a:p>
            <a:r>
              <a:rPr lang="en-US" dirty="0" smtClean="0"/>
              <a:t>Space Food:  </a:t>
            </a:r>
            <a:r>
              <a:rPr lang="en-US" dirty="0" smtClean="0">
                <a:hlinkClick r:id="rId7"/>
              </a:rPr>
              <a:t>video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720" y="1702750"/>
            <a:ext cx="6729573" cy="1737900"/>
          </a:xfrm>
        </p:spPr>
        <p:txBody>
          <a:bodyPr/>
          <a:lstStyle/>
          <a:p>
            <a:r>
              <a:rPr lang="en-US" sz="4800" dirty="0" smtClean="0"/>
              <a:t>Pg. 5—WAGON Notes</a:t>
            </a:r>
          </a:p>
          <a:p>
            <a:r>
              <a:rPr lang="en-US" sz="4800" dirty="0" smtClean="0"/>
              <a:t>Pick up the Review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701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9"/>
          <p:cNvSpPr txBox="1">
            <a:spLocks noGrp="1"/>
          </p:cNvSpPr>
          <p:nvPr>
            <p:ph type="body" idx="1"/>
          </p:nvPr>
        </p:nvSpPr>
        <p:spPr>
          <a:xfrm>
            <a:off x="1263721" y="1702750"/>
            <a:ext cx="664738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Launch: 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Do the Right Thing Even when No </a:t>
            </a:r>
            <a:r>
              <a:rPr lang="en" sz="4800" dirty="0"/>
              <a:t>O</a:t>
            </a:r>
            <a:r>
              <a:rPr lang="en" sz="4800" dirty="0" smtClean="0"/>
              <a:t>ne is LOOKING!</a:t>
            </a:r>
            <a:endParaRPr sz="4800" dirty="0"/>
          </a:p>
        </p:txBody>
      </p:sp>
      <p:sp>
        <p:nvSpPr>
          <p:cNvPr id="1509" name="Google Shape;1509;p1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8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"/>
          <p:cNvSpPr txBox="1">
            <a:spLocks noGrp="1"/>
          </p:cNvSpPr>
          <p:nvPr>
            <p:ph type="ctrTitle"/>
          </p:nvPr>
        </p:nvSpPr>
        <p:spPr>
          <a:xfrm>
            <a:off x="30822" y="1171254"/>
            <a:ext cx="5640513" cy="2845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 smtClean="0"/>
              <a:t>Science Starter:  </a:t>
            </a:r>
            <a:br>
              <a:rPr lang="en" sz="3600" u="sng" dirty="0" smtClean="0"/>
            </a:br>
            <a:r>
              <a:rPr lang="en" sz="3600" i="1" dirty="0" smtClean="0"/>
              <a:t>Complete pgs. 22-23 in the workbook</a:t>
            </a:r>
            <a:br>
              <a:rPr lang="en" sz="3600" i="1" dirty="0" smtClean="0"/>
            </a:br>
            <a:r>
              <a:rPr lang="en" sz="3600" i="1" dirty="0" smtClean="0"/>
              <a:t>Seats will be assigned today.</a:t>
            </a:r>
            <a:endParaRPr sz="3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428215" y="205483"/>
            <a:ext cx="155139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August 30,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773" y="4232955"/>
            <a:ext cx="507543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Materials:   workbook, pencil, highlighter, laptop</a:t>
            </a:r>
          </a:p>
          <a:p>
            <a:r>
              <a:rPr lang="en-US" sz="1100" dirty="0" smtClean="0"/>
              <a:t>Vocabulary—muscular atrophy, International Space Station (ISS), manned space flight, recycle, waste water, solar panel, MIR Space Station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05484" y="46524"/>
            <a:ext cx="481858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Agenda:</a:t>
            </a:r>
          </a:p>
          <a:p>
            <a:pPr algn="ctr"/>
            <a:r>
              <a:rPr lang="en-US" sz="2000" dirty="0" smtClean="0"/>
              <a:t>8/30—Vocabulary Test/Seating Chart</a:t>
            </a:r>
          </a:p>
          <a:p>
            <a:pPr algn="ctr"/>
            <a:r>
              <a:rPr lang="en-US" sz="2000" dirty="0" smtClean="0"/>
              <a:t>8/31-DCA Life on Earth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108" y="750015"/>
            <a:ext cx="2897312" cy="3323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Learning Target:</a:t>
            </a:r>
          </a:p>
          <a:p>
            <a:pPr algn="ctr"/>
            <a:r>
              <a:rPr lang="en-US" sz="1800" dirty="0" smtClean="0"/>
              <a:t>I will review the accommodations needed for manned space exploration.</a:t>
            </a:r>
          </a:p>
          <a:p>
            <a:pPr algn="ctr"/>
            <a:endParaRPr lang="en-US" sz="1800" dirty="0"/>
          </a:p>
          <a:p>
            <a:pPr algn="ctr"/>
            <a:r>
              <a:rPr lang="en-US" sz="2000" u="sng" dirty="0" smtClean="0"/>
              <a:t>Success Criteria</a:t>
            </a:r>
          </a:p>
          <a:p>
            <a:pPr algn="ctr"/>
            <a:r>
              <a:rPr lang="en-US" sz="2000" dirty="0" smtClean="0"/>
              <a:t>I can explain the accommodations needed for manned space exploration.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25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29144" y="-1638725"/>
            <a:ext cx="4890499" cy="84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65452" y="-1577083"/>
            <a:ext cx="4633642" cy="83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8"/>
          <p:cNvSpPr txBox="1">
            <a:spLocks noGrp="1"/>
          </p:cNvSpPr>
          <p:nvPr>
            <p:ph type="subTitle" idx="1"/>
          </p:nvPr>
        </p:nvSpPr>
        <p:spPr>
          <a:xfrm>
            <a:off x="0" y="71919"/>
            <a:ext cx="4592548" cy="4890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Agenda: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Good Things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Jobs—Friday we will sign up and begin Tuesday 9/4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Make sure you have turned in your Google Slides for the ADI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  DUE FRIDAY!!!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Vocabulary Quiz-  This will be on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quizzizz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  To log in go to Mrs. Hinds website and find the link for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quizzizz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Please enter the game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</a:rPr>
              <a:t>code.  Then for the player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ame…your first name and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</a:rPr>
              <a:t>The first initial of your last name.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dirty="0" smtClean="0">
                <a:solidFill>
                  <a:srgbClr val="00B050"/>
                </a:solidFill>
              </a:rPr>
              <a:t>You may take the quiz one time.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After the quiz, you may work on the DCA review.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76" y="1163055"/>
            <a:ext cx="4077556" cy="27082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859" y="2232212"/>
            <a:ext cx="1398494" cy="12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9"/>
          <p:cNvSpPr txBox="1">
            <a:spLocks noGrp="1"/>
          </p:cNvSpPr>
          <p:nvPr>
            <p:ph type="body" idx="1"/>
          </p:nvPr>
        </p:nvSpPr>
        <p:spPr>
          <a:xfrm>
            <a:off x="1263721" y="1702750"/>
            <a:ext cx="664738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Launch: 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Do the Right Thing Even when No </a:t>
            </a:r>
            <a:r>
              <a:rPr lang="en" sz="4800" dirty="0"/>
              <a:t>O</a:t>
            </a:r>
            <a:r>
              <a:rPr lang="en" sz="4800" dirty="0" smtClean="0"/>
              <a:t>ne is LOOKING!</a:t>
            </a:r>
            <a:endParaRPr sz="4800" dirty="0"/>
          </a:p>
        </p:txBody>
      </p:sp>
      <p:sp>
        <p:nvSpPr>
          <p:cNvPr id="1509" name="Google Shape;1509;p1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29144" y="-1638725"/>
            <a:ext cx="4890499" cy="84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"/>
          <p:cNvSpPr txBox="1">
            <a:spLocks noGrp="1"/>
          </p:cNvSpPr>
          <p:nvPr>
            <p:ph type="ctrTitle"/>
          </p:nvPr>
        </p:nvSpPr>
        <p:spPr>
          <a:xfrm>
            <a:off x="30822" y="1171254"/>
            <a:ext cx="5640513" cy="2845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 smtClean="0"/>
              <a:t>Science Starter:  </a:t>
            </a:r>
            <a:br>
              <a:rPr lang="en" sz="3600" u="sng" dirty="0" smtClean="0"/>
            </a:br>
            <a:r>
              <a:rPr lang="en" sz="3600" i="1" dirty="0" smtClean="0"/>
              <a:t>Have your review sheet and workbook out to review for your DCA.</a:t>
            </a:r>
            <a:endParaRPr sz="3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428215" y="205483"/>
            <a:ext cx="155139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August 31,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773" y="4232955"/>
            <a:ext cx="507543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Materials:   workbook, pencil, highlighter, laptop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484" y="46524"/>
            <a:ext cx="481858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Agenda:</a:t>
            </a:r>
          </a:p>
          <a:p>
            <a:pPr algn="ctr"/>
            <a:r>
              <a:rPr lang="en-US" sz="2000" dirty="0" smtClean="0"/>
              <a:t>8/31-DCA Life on </a:t>
            </a:r>
            <a:r>
              <a:rPr lang="en-US" sz="2000" dirty="0" smtClean="0"/>
              <a:t>Earth</a:t>
            </a:r>
          </a:p>
          <a:p>
            <a:pPr algn="ctr"/>
            <a:r>
              <a:rPr lang="en-US" sz="2000" dirty="0" smtClean="0"/>
              <a:t>8/31—Google Slides due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108" y="750015"/>
            <a:ext cx="2897312" cy="27392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Learning Target:</a:t>
            </a:r>
          </a:p>
          <a:p>
            <a:pPr algn="ctr"/>
            <a:r>
              <a:rPr lang="en-US" sz="1800" dirty="0" smtClean="0"/>
              <a:t>I will learn the process for taking a test on </a:t>
            </a:r>
            <a:r>
              <a:rPr lang="en-US" sz="1800" dirty="0" err="1" smtClean="0"/>
              <a:t>Eduphoria</a:t>
            </a:r>
            <a:r>
              <a:rPr lang="en-US" sz="1800" dirty="0" smtClean="0"/>
              <a:t>.</a:t>
            </a:r>
          </a:p>
          <a:p>
            <a:pPr algn="ctr"/>
            <a:endParaRPr lang="en-US" sz="1800" dirty="0"/>
          </a:p>
          <a:p>
            <a:pPr algn="ctr"/>
            <a:r>
              <a:rPr lang="en-US" sz="2000" u="sng" dirty="0" smtClean="0"/>
              <a:t>Success Criteria</a:t>
            </a:r>
          </a:p>
          <a:p>
            <a:pPr algn="ctr"/>
            <a:r>
              <a:rPr lang="en-US" sz="2000" dirty="0" smtClean="0"/>
              <a:t>I can demonstrate mastery of Life on Earth TEKS.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88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8"/>
          <p:cNvSpPr txBox="1">
            <a:spLocks noGrp="1"/>
          </p:cNvSpPr>
          <p:nvPr>
            <p:ph type="subTitle" idx="1"/>
          </p:nvPr>
        </p:nvSpPr>
        <p:spPr>
          <a:xfrm>
            <a:off x="0" y="71919"/>
            <a:ext cx="4592548" cy="4890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Agenda</a:t>
            </a:r>
            <a:r>
              <a:rPr lang="en-US" b="1" dirty="0" smtClean="0"/>
              <a:t>:</a:t>
            </a:r>
            <a:endParaRPr lang="en-US" b="1" dirty="0" smtClean="0"/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Good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Things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DCA and Unit Test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You will be taking the DCA on the computer.  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To log in go to Mrs. Hinds website and click on the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eduphoria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link.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User name is id number without the “s”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Password is hornets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You will take the DCA Life on Earth.</a:t>
            </a:r>
          </a:p>
          <a:p>
            <a:pPr marL="800100" lvl="1" indent="-342900">
              <a:buAutoNum type="alphaL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Take the DCA on the computer</a:t>
            </a:r>
          </a:p>
          <a:p>
            <a:pPr marL="800100" lvl="1" indent="-342900">
              <a:buAutoNum type="alphaL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Also, you must complete the paper copy</a:t>
            </a:r>
          </a:p>
          <a:p>
            <a:pPr marL="800100" lvl="1" indent="-342900">
              <a:buAutoNum type="alphaL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Turn in the paper copy</a:t>
            </a:r>
          </a:p>
          <a:p>
            <a:pPr marL="800100" lvl="1" indent="-342900">
              <a:buAutoNum type="alphaLcPeriod"/>
            </a:pP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After the DCA, you will take the Unit Test.</a:t>
            </a:r>
          </a:p>
          <a:p>
            <a:pPr marL="800100" lvl="1" indent="-342900">
              <a:buAutoNum type="alphaL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Take the test on the computer</a:t>
            </a:r>
          </a:p>
          <a:p>
            <a:pPr marL="800100" lvl="1" indent="-342900">
              <a:buAutoNum type="alphaL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Also, you must complete the paper copy</a:t>
            </a:r>
          </a:p>
          <a:p>
            <a:pPr marL="800100" lvl="1" indent="-342900">
              <a:buAutoNum type="alphaL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Turn in the paper copy</a:t>
            </a:r>
          </a:p>
          <a:p>
            <a:pPr marL="800100" lvl="1" indent="-342900">
              <a:buAutoNum type="alphaLcPeriod"/>
            </a:pP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Once both tests have been completed you may read quietly.</a:t>
            </a:r>
          </a:p>
          <a:p>
            <a:pPr marL="800100" lvl="1" indent="-342900">
              <a:buAutoNum type="alphaLcPeriod"/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76" y="2293195"/>
            <a:ext cx="4077556" cy="27082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450" y="226995"/>
            <a:ext cx="3261563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9"/>
          <p:cNvSpPr txBox="1">
            <a:spLocks noGrp="1"/>
          </p:cNvSpPr>
          <p:nvPr>
            <p:ph type="body" idx="1"/>
          </p:nvPr>
        </p:nvSpPr>
        <p:spPr>
          <a:xfrm>
            <a:off x="1263721" y="1702750"/>
            <a:ext cx="664738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Launch: 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Do the Right Thing Even when No </a:t>
            </a:r>
            <a:r>
              <a:rPr lang="en" sz="4800" dirty="0"/>
              <a:t>O</a:t>
            </a:r>
            <a:r>
              <a:rPr lang="en" sz="4800" dirty="0" smtClean="0"/>
              <a:t>ne is LOOKING!</a:t>
            </a:r>
            <a:endParaRPr sz="4800" dirty="0"/>
          </a:p>
        </p:txBody>
      </p:sp>
      <p:sp>
        <p:nvSpPr>
          <p:cNvPr id="1509" name="Google Shape;1509;p1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0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65452" y="-1577083"/>
            <a:ext cx="4633642" cy="83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8"/>
          <p:cNvSpPr txBox="1">
            <a:spLocks noGrp="1"/>
          </p:cNvSpPr>
          <p:nvPr>
            <p:ph type="subTitle" idx="1"/>
          </p:nvPr>
        </p:nvSpPr>
        <p:spPr>
          <a:xfrm>
            <a:off x="0" y="236303"/>
            <a:ext cx="4592548" cy="4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Agenda: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/>
              <a:t>Good Things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/>
              <a:t>Jobs—Friday we will sign up and begin Tuesday 9/4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/>
              <a:t>Complete proposal on pgs. 16-17. DUE TODAY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Signature check on pg. 16 tomorrow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Prepare your presentation board rough draft on pg. 18. 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Teacher signature on pg. 18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Google Slides in Google Classroom.  One person in the group share with the rest of the group.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This will be a test grade! Due Tuesday!!!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(Homework if not completed)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9.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Early finishers may begin Report on pg. 20 for EXTRA CREDIT!  Due Friday!!!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2"/>
                </a:solidFill>
              </a:rPr>
              <a:t> Launch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dirty="0" smtClean="0">
              <a:solidFill>
                <a:srgbClr val="00B050"/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568" y="575353"/>
            <a:ext cx="3543300" cy="399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9"/>
          <p:cNvSpPr txBox="1">
            <a:spLocks noGrp="1"/>
          </p:cNvSpPr>
          <p:nvPr>
            <p:ph type="body" idx="1"/>
          </p:nvPr>
        </p:nvSpPr>
        <p:spPr>
          <a:xfrm>
            <a:off x="1263721" y="1702750"/>
            <a:ext cx="664738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Launch: 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Do the Right Thing Even when No </a:t>
            </a:r>
            <a:r>
              <a:rPr lang="en" sz="4800" dirty="0"/>
              <a:t>O</a:t>
            </a:r>
            <a:r>
              <a:rPr lang="en" sz="4800" dirty="0" smtClean="0"/>
              <a:t>ne is LOOKING!</a:t>
            </a:r>
            <a:endParaRPr sz="4800" dirty="0"/>
          </a:p>
        </p:txBody>
      </p:sp>
      <p:sp>
        <p:nvSpPr>
          <p:cNvPr id="1509" name="Google Shape;1509;p1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"/>
          <p:cNvSpPr txBox="1">
            <a:spLocks noGrp="1"/>
          </p:cNvSpPr>
          <p:nvPr>
            <p:ph type="ctrTitle"/>
          </p:nvPr>
        </p:nvSpPr>
        <p:spPr>
          <a:xfrm>
            <a:off x="30822" y="1171254"/>
            <a:ext cx="5640513" cy="2845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 dirty="0" smtClean="0"/>
              <a:t>Science Starter:  </a:t>
            </a:r>
            <a:br>
              <a:rPr lang="en" sz="2600" u="sng" dirty="0" smtClean="0"/>
            </a:br>
            <a:r>
              <a:rPr lang="en" sz="2400" i="1" dirty="0" smtClean="0"/>
              <a:t>Complete the learning target and have your workbook out ready to finish the ADI.</a:t>
            </a:r>
            <a:endParaRPr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428215" y="205483"/>
            <a:ext cx="155139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August 28,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773" y="4325421"/>
            <a:ext cx="507543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Materials:   workbook, pencil, highlighter, laptop</a:t>
            </a:r>
          </a:p>
          <a:p>
            <a:r>
              <a:rPr lang="en-US" sz="1100" dirty="0"/>
              <a:t>Vocabulary—atmosphere, exist, sustain, radiation, microgravity, WAGON, accommodations, manned space exploration, proximity, </a:t>
            </a:r>
            <a:r>
              <a:rPr lang="en-US" sz="1100" dirty="0" smtClean="0"/>
              <a:t>habitable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46606" y="46524"/>
            <a:ext cx="327745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Agenda:</a:t>
            </a:r>
          </a:p>
          <a:p>
            <a:pPr algn="ctr"/>
            <a:r>
              <a:rPr lang="en-US" sz="2000" dirty="0" smtClean="0"/>
              <a:t>8/30—Vocabulary Test</a:t>
            </a:r>
          </a:p>
          <a:p>
            <a:pPr algn="ctr"/>
            <a:r>
              <a:rPr lang="en-US" sz="2000" dirty="0" smtClean="0"/>
              <a:t>8/31-DCA Life on Earth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108" y="750015"/>
            <a:ext cx="2897312" cy="36009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Learning Target:</a:t>
            </a:r>
          </a:p>
          <a:p>
            <a:pPr algn="ctr"/>
            <a:r>
              <a:rPr lang="en-US" sz="2000" dirty="0" smtClean="0"/>
              <a:t>I will learn the essential details of conditions necessary for life to exist.</a:t>
            </a:r>
            <a:endParaRPr lang="en-US" sz="2000" dirty="0"/>
          </a:p>
          <a:p>
            <a:pPr algn="ctr"/>
            <a:r>
              <a:rPr lang="en-US" sz="2400" u="sng" dirty="0" smtClean="0"/>
              <a:t>Success Criteria</a:t>
            </a:r>
          </a:p>
          <a:p>
            <a:pPr algn="ctr"/>
            <a:r>
              <a:rPr lang="en-US" sz="2000" u="sng" dirty="0" smtClean="0">
                <a:solidFill>
                  <a:schemeClr val="accent6"/>
                </a:solidFill>
              </a:rPr>
              <a:t>(DO NOT RECOPY)</a:t>
            </a:r>
          </a:p>
          <a:p>
            <a:pPr algn="ctr"/>
            <a:r>
              <a:rPr lang="en-US" sz="2000" dirty="0" smtClean="0"/>
              <a:t>I can use my evidence to justify my claim of which planet can support life.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34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592548" cy="514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Agenda: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Good Things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Jobs—Friday we will sign up and begin Tuesday 9/4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Signature check on pg. 16.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do not have to complete pg. 18 as a rough draft.  (Optional) 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Teacher signature on pg.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 (Not Required)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Google Slides in Google Classroom.  One person in the group share with the rest of the group.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This will be a test grade! Due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Friday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!!!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(Homework if not completed)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Early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finishers may begin Report on pg. 20 for EXTRA CREDIT!  Due Friday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!!!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Reflection </a:t>
            </a:r>
            <a:r>
              <a:rPr lang="en-US" dirty="0" smtClean="0">
                <a:solidFill>
                  <a:schemeClr val="accent2"/>
                </a:solidFill>
              </a:rPr>
              <a:t>Question and Launch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dirty="0" smtClean="0">
              <a:solidFill>
                <a:srgbClr val="00B050"/>
              </a:solidFill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568" y="575353"/>
            <a:ext cx="3543300" cy="39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68B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1"/>
          <p:cNvSpPr txBox="1">
            <a:spLocks noGrp="1"/>
          </p:cNvSpPr>
          <p:nvPr>
            <p:ph type="ctrTitle" idx="4294967295"/>
          </p:nvPr>
        </p:nvSpPr>
        <p:spPr>
          <a:xfrm>
            <a:off x="1164350" y="1888150"/>
            <a:ext cx="400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Reflection Question</a:t>
            </a:r>
            <a:endParaRPr sz="6000" dirty="0"/>
          </a:p>
        </p:txBody>
      </p:sp>
      <p:sp>
        <p:nvSpPr>
          <p:cNvPr id="1522" name="Google Shape;1522;p21"/>
          <p:cNvSpPr txBox="1">
            <a:spLocks noGrp="1"/>
          </p:cNvSpPr>
          <p:nvPr>
            <p:ph type="subTitle" idx="4294967295"/>
          </p:nvPr>
        </p:nvSpPr>
        <p:spPr>
          <a:xfrm>
            <a:off x="554804" y="3030550"/>
            <a:ext cx="4611246" cy="1540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FFFFFF"/>
                </a:solidFill>
              </a:rPr>
              <a:t>Turn and Talk-</a:t>
            </a:r>
            <a:endParaRPr lang="en" sz="18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How do the characteristics of Earth allow life to exist?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23" name="Google Shape;1523;p21"/>
          <p:cNvSpPr/>
          <p:nvPr/>
        </p:nvSpPr>
        <p:spPr>
          <a:xfrm>
            <a:off x="7025850" y="3487561"/>
            <a:ext cx="306704" cy="29285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4" name="Google Shape;1524;p21"/>
          <p:cNvGrpSpPr/>
          <p:nvPr/>
        </p:nvGrpSpPr>
        <p:grpSpPr>
          <a:xfrm>
            <a:off x="6645325" y="1842948"/>
            <a:ext cx="1313988" cy="1314314"/>
            <a:chOff x="6654650" y="3665275"/>
            <a:chExt cx="409100" cy="409125"/>
          </a:xfrm>
        </p:grpSpPr>
        <p:sp>
          <p:nvSpPr>
            <p:cNvPr id="1525" name="Google Shape;1525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21"/>
          <p:cNvGrpSpPr/>
          <p:nvPr/>
        </p:nvGrpSpPr>
        <p:grpSpPr>
          <a:xfrm rot="1057023">
            <a:off x="5378766" y="2876210"/>
            <a:ext cx="868134" cy="868199"/>
            <a:chOff x="570875" y="4322250"/>
            <a:chExt cx="443300" cy="443325"/>
          </a:xfrm>
        </p:grpSpPr>
        <p:sp>
          <p:nvSpPr>
            <p:cNvPr id="1528" name="Google Shape;1528;p2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2" name="Google Shape;1532;p21"/>
          <p:cNvSpPr/>
          <p:nvPr/>
        </p:nvSpPr>
        <p:spPr>
          <a:xfrm rot="2466788">
            <a:off x="5476253" y="2097745"/>
            <a:ext cx="426131" cy="4068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1"/>
          <p:cNvSpPr/>
          <p:nvPr/>
        </p:nvSpPr>
        <p:spPr>
          <a:xfrm rot="-1609468">
            <a:off x="6099461" y="2353755"/>
            <a:ext cx="306650" cy="2927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1"/>
          <p:cNvSpPr/>
          <p:nvPr/>
        </p:nvSpPr>
        <p:spPr>
          <a:xfrm rot="2926179">
            <a:off x="7958852" y="2585725"/>
            <a:ext cx="229657" cy="21928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1"/>
          <p:cNvSpPr/>
          <p:nvPr/>
        </p:nvSpPr>
        <p:spPr>
          <a:xfrm rot="-1609376">
            <a:off x="7003170" y="1116717"/>
            <a:ext cx="206905" cy="19756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9"/>
          <p:cNvSpPr txBox="1">
            <a:spLocks noGrp="1"/>
          </p:cNvSpPr>
          <p:nvPr>
            <p:ph type="body" idx="1"/>
          </p:nvPr>
        </p:nvSpPr>
        <p:spPr>
          <a:xfrm>
            <a:off x="1263721" y="1702750"/>
            <a:ext cx="664738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Launch: 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/>
              <a:t>Do the Right Thing Even when No </a:t>
            </a:r>
            <a:r>
              <a:rPr lang="en" sz="4800" dirty="0"/>
              <a:t>O</a:t>
            </a:r>
            <a:r>
              <a:rPr lang="en" sz="4800" dirty="0" smtClean="0"/>
              <a:t>ne is LOOKING!</a:t>
            </a:r>
            <a:endParaRPr sz="4800" dirty="0"/>
          </a:p>
        </p:txBody>
      </p:sp>
      <p:sp>
        <p:nvSpPr>
          <p:cNvPr id="1509" name="Google Shape;1509;p1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9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996</Words>
  <Application>Microsoft Office PowerPoint</Application>
  <PresentationFormat>On-screen Show (16:9)</PresentationFormat>
  <Paragraphs>164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Roboto Slab</vt:lpstr>
      <vt:lpstr>Arial</vt:lpstr>
      <vt:lpstr>Muli Light</vt:lpstr>
      <vt:lpstr>Muli</vt:lpstr>
      <vt:lpstr>Muli Black</vt:lpstr>
      <vt:lpstr>Nym template</vt:lpstr>
      <vt:lpstr>Science Starter:   Answer the questions on pgs. 22-23 pg. 22-Monday 2, 3, 4; Tuesday 4; Wednesday 2 pg. 23-Thursday 1; Friday 2, 3</vt:lpstr>
      <vt:lpstr>PowerPoint Presentation</vt:lpstr>
      <vt:lpstr>PowerPoint Presentation</vt:lpstr>
      <vt:lpstr>PowerPoint Presentation</vt:lpstr>
      <vt:lpstr>PowerPoint Presentation</vt:lpstr>
      <vt:lpstr>Science Starter:   Complete the learning target and have your workbook out ready to finish the ADI.</vt:lpstr>
      <vt:lpstr>PowerPoint Presentation</vt:lpstr>
      <vt:lpstr>Reflection Question</vt:lpstr>
      <vt:lpstr>PowerPoint Presentation</vt:lpstr>
      <vt:lpstr>Science Starter:   Complete your learning target and success criteria.</vt:lpstr>
      <vt:lpstr>PowerPoint Presentation</vt:lpstr>
      <vt:lpstr>PowerPoint Presentation</vt:lpstr>
      <vt:lpstr>PowerPoint Presentation</vt:lpstr>
      <vt:lpstr>PowerPoint Presentation</vt:lpstr>
      <vt:lpstr>Science Starter:   Complete pgs. 22-23 in the workbook Seats will be assigned today.</vt:lpstr>
      <vt:lpstr>PowerPoint Presentation</vt:lpstr>
      <vt:lpstr>PowerPoint Presentation</vt:lpstr>
      <vt:lpstr>PowerPoint Presentation</vt:lpstr>
      <vt:lpstr>PowerPoint Presentation</vt:lpstr>
      <vt:lpstr>Science Starter:   Have your review sheet and workbook out to review for your DCA.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Amy_Hinds</dc:creator>
  <cp:lastModifiedBy>Amy_Hinds</cp:lastModifiedBy>
  <cp:revision>21</cp:revision>
  <dcterms:modified xsi:type="dcterms:W3CDTF">2018-08-29T03:01:52Z</dcterms:modified>
</cp:coreProperties>
</file>