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3" r:id="rId3"/>
    <p:sldMasterId id="2147483686" r:id="rId4"/>
    <p:sldMasterId id="2147483688" r:id="rId5"/>
    <p:sldMasterId id="2147483700" r:id="rId6"/>
  </p:sldMasterIdLst>
  <p:notesMasterIdLst>
    <p:notesMasterId r:id="rId36"/>
  </p:notesMasterIdLst>
  <p:sldIdLst>
    <p:sldId id="290" r:id="rId7"/>
    <p:sldId id="257" r:id="rId8"/>
    <p:sldId id="288" r:id="rId9"/>
    <p:sldId id="289" r:id="rId10"/>
    <p:sldId id="258" r:id="rId11"/>
    <p:sldId id="273" r:id="rId12"/>
    <p:sldId id="274" r:id="rId13"/>
    <p:sldId id="256" r:id="rId14"/>
    <p:sldId id="275" r:id="rId15"/>
    <p:sldId id="276" r:id="rId16"/>
    <p:sldId id="277" r:id="rId17"/>
    <p:sldId id="278" r:id="rId18"/>
    <p:sldId id="279" r:id="rId19"/>
    <p:sldId id="286" r:id="rId20"/>
    <p:sldId id="287" r:id="rId21"/>
    <p:sldId id="280" r:id="rId22"/>
    <p:sldId id="281" r:id="rId23"/>
    <p:sldId id="283" r:id="rId24"/>
    <p:sldId id="260" r:id="rId25"/>
    <p:sldId id="262" r:id="rId26"/>
    <p:sldId id="263" r:id="rId27"/>
    <p:sldId id="264" r:id="rId28"/>
    <p:sldId id="266" r:id="rId29"/>
    <p:sldId id="265" r:id="rId30"/>
    <p:sldId id="267" r:id="rId31"/>
    <p:sldId id="269" r:id="rId32"/>
    <p:sldId id="268" r:id="rId33"/>
    <p:sldId id="271"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82331" autoAdjust="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13.wmf"/><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5.wmf"/><Relationship Id="rId4" Type="http://schemas.openxmlformats.org/officeDocument/2006/relationships/image" Target="../media/image30.wmf"/><Relationship Id="rId9"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E20A6-791D-4AD5-9905-92DE11E1B887}" type="datetimeFigureOut">
              <a:rPr lang="en-US" smtClean="0"/>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31E1-A454-4217-A6F5-1CF54794DC02}" type="slidenum">
              <a:rPr lang="en-US" smtClean="0"/>
              <a:pPr/>
              <a:t>‹#›</a:t>
            </a:fld>
            <a:endParaRPr lang="en-US"/>
          </a:p>
        </p:txBody>
      </p:sp>
    </p:spTree>
    <p:extLst>
      <p:ext uri="{BB962C8B-B14F-4D97-AF65-F5344CB8AC3E}">
        <p14:creationId xmlns:p14="http://schemas.microsoft.com/office/powerpoint/2010/main" val="138397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Ask students to speculate on how many species of plants and animals they think there are in the world?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answer is that nobody actually knows. Scientists have far more questions than they have</a:t>
            </a:r>
          </a:p>
          <a:p>
            <a:r>
              <a:rPr lang="en-US" sz="1200" kern="1200" dirty="0" smtClean="0">
                <a:solidFill>
                  <a:schemeClr val="tx1"/>
                </a:solidFill>
                <a:latin typeface="+mn-lt"/>
                <a:ea typeface="+mn-ea"/>
                <a:cs typeface="+mn-cs"/>
              </a:rPr>
              <a:t>answers! Over 200 years ago the biologist Linnaeus told us that there were exactly 4,236 species.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Since then, biologists and other scientists have named and described approximately 1.4 million</a:t>
            </a:r>
          </a:p>
          <a:p>
            <a:r>
              <a:rPr lang="en-US" sz="1200" kern="1200" dirty="0" smtClean="0">
                <a:solidFill>
                  <a:schemeClr val="tx1"/>
                </a:solidFill>
                <a:latin typeface="+mn-lt"/>
                <a:ea typeface="+mn-ea"/>
                <a:cs typeface="+mn-cs"/>
              </a:rPr>
              <a:t>species, although we know very little about the behavior of most of these species or the role they play in the ecosystem.  Estimates of the total number of species of plants and animals range from 10 to 80 million. Over three-quarters of this number is probably made up of members of the insect family.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following open-ended statement will give students an opportunity to examine their own values, and to realize that not all their peers share those values! Read the following sentence aloud to your students:</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“If humans don’t have any use for a plant or an animal, then it might as well not exist in the first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place.”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Ask your students if they agree or disagree with this statement, and to say why.</a:t>
            </a:r>
          </a:p>
          <a:p>
            <a:r>
              <a:rPr lang="en-US" sz="1200" kern="1200" dirty="0" smtClean="0">
                <a:solidFill>
                  <a:schemeClr val="tx1"/>
                </a:solidFill>
                <a:latin typeface="+mn-lt"/>
                <a:ea typeface="+mn-ea"/>
                <a:cs typeface="+mn-cs"/>
              </a:rPr>
              <a:t>• Ask them to consider why might it be important to protect a species even though it may</a:t>
            </a:r>
          </a:p>
          <a:p>
            <a:r>
              <a:rPr lang="en-US" sz="1200" kern="1200" dirty="0" smtClean="0">
                <a:solidFill>
                  <a:schemeClr val="tx1"/>
                </a:solidFill>
                <a:latin typeface="+mn-lt"/>
                <a:ea typeface="+mn-ea"/>
                <a:cs typeface="+mn-cs"/>
              </a:rPr>
              <a:t>have no direct value to humans?</a:t>
            </a:r>
          </a:p>
          <a:p>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E5745E1-E1CE-41B6-8AB5-BFDF4322FA7C}"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t>SPEAKER’S NOTES:</a:t>
            </a:r>
          </a:p>
          <a:p>
            <a:r>
              <a:rPr lang="en-US" dirty="0" smtClean="0"/>
              <a:t>How does an ecosystem become sustainable?</a:t>
            </a:r>
          </a:p>
          <a:p>
            <a:endParaRPr lang="en-US" dirty="0" smtClean="0"/>
          </a:p>
          <a:p>
            <a:r>
              <a:rPr lang="en-US" dirty="0" smtClean="0"/>
              <a:t>By having a lot of biodiversity.</a:t>
            </a:r>
          </a:p>
          <a:p>
            <a:r>
              <a:rPr lang="en-US" dirty="0" smtClean="0"/>
              <a:t>The biodiversity of an ecosystem contributes to the sustainability of that ecosystem. </a:t>
            </a:r>
          </a:p>
          <a:p>
            <a:r>
              <a:rPr lang="en-US" dirty="0" smtClean="0"/>
              <a:t>The higher the biodiversity of an ecosystem, the more sustainable it is.  Conversely, lower biodiversity equals less sustainability.</a:t>
            </a:r>
          </a:p>
          <a:p>
            <a:endParaRPr lang="en-US" dirty="0" smtClean="0"/>
          </a:p>
          <a:p>
            <a:r>
              <a:rPr lang="en-US" dirty="0" smtClean="0"/>
              <a:t>Why is this?</a:t>
            </a:r>
          </a:p>
          <a:p>
            <a:endParaRPr lang="en-US" dirty="0" smtClean="0"/>
          </a:p>
          <a:p>
            <a:r>
              <a:rPr lang="en-US" dirty="0" smtClean="0"/>
              <a:t>The higher biodiversity in an ecosystem means that there is a greater variety of genes and species in that ecosystem.</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52D8B0C-5F97-4847-82B6-BDE9BE677256}" type="slidenum">
              <a:rPr lang="en-US"/>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dirty="0" smtClean="0"/>
              <a:t>SPEAKER’S NOTES:</a:t>
            </a:r>
          </a:p>
          <a:p>
            <a:r>
              <a:rPr lang="en-US" dirty="0" smtClean="0"/>
              <a:t>A great variety of genes and species means that the ecosystem is better able to carry out natural processes (such as biogeochemical cycles, population dynamics, evolution, succession, etc.) in the face of external stress.</a:t>
            </a:r>
          </a:p>
          <a:p>
            <a:endParaRPr lang="en-US" dirty="0" smtClean="0"/>
          </a:p>
          <a:p>
            <a:r>
              <a:rPr lang="en-US" dirty="0" smtClean="0"/>
              <a:t>The ecosystem will have more genes and species to help it carry out these processes.  For example, there will be more species and more links in food webs, more plants to help with the biogeochemical cycles and more genes available for succession and evolution.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0D655F-83FF-42D1-A810-CD175496DC77}" type="slidenum">
              <a:rPr lang="en-US"/>
              <a:pPr/>
              <a:t>18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dirty="0" smtClean="0"/>
              <a:t>SPEAKER’S NOTES:</a:t>
            </a:r>
          </a:p>
          <a:p>
            <a:r>
              <a:rPr lang="en-US" dirty="0" smtClean="0"/>
              <a:t>Lake Winnipeg’s ecosystem is home to a wide variety of fish species such as walleye, whitefish, pike, and </a:t>
            </a:r>
            <a:r>
              <a:rPr lang="en-US" dirty="0" err="1" smtClean="0"/>
              <a:t>goldeye</a:t>
            </a:r>
            <a:r>
              <a:rPr lang="en-US" dirty="0" smtClean="0"/>
              <a:t>.</a:t>
            </a:r>
          </a:p>
          <a:p>
            <a:r>
              <a:rPr lang="en-US" dirty="0" smtClean="0"/>
              <a:t>There are many plant and animal species (e.g. fish) in this ecosystem and they all contribute to the biodiversity.  </a:t>
            </a:r>
          </a:p>
          <a:p>
            <a:r>
              <a:rPr lang="en-US" dirty="0" smtClean="0"/>
              <a:t>A greater variety of genes and species (biodiversity) in the Lake Winnipeg ecosystem contributes to its sustainability.</a:t>
            </a:r>
          </a:p>
          <a:p>
            <a:r>
              <a:rPr lang="en-US" dirty="0" smtClean="0"/>
              <a:t>The sustainability of this ecosystem is enhanced by its biodiversity.  </a:t>
            </a:r>
          </a:p>
          <a:p>
            <a:endParaRPr lang="en-US" dirty="0" smtClean="0"/>
          </a:p>
          <a:p>
            <a:r>
              <a:rPr lang="en-US" dirty="0" smtClean="0"/>
              <a:t>Why is the sustainability of Lake Winnipeg’s ecosystem important?</a:t>
            </a:r>
          </a:p>
          <a:p>
            <a:r>
              <a:rPr lang="en-US" dirty="0" smtClean="0"/>
              <a:t>(have students respond).</a:t>
            </a:r>
          </a:p>
          <a:p>
            <a:endParaRPr lang="en-US" dirty="0" smtClean="0"/>
          </a:p>
          <a:p>
            <a:r>
              <a:rPr lang="en-US" dirty="0" smtClean="0"/>
              <a:t>[Possible answers]</a:t>
            </a:r>
          </a:p>
          <a:p>
            <a:r>
              <a:rPr lang="en-US" dirty="0" smtClean="0"/>
              <a:t>Because people depend on this ecosystem for food, income, nutrients (from plants, land, animals, biogeochemical cycles).</a:t>
            </a:r>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Groups will participate in a carousel.  Write the titles of slides 19-25 on large flip chart papers and post these around the room.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Divide the class into seven groups and provide each group with a different colored felt pen. Ask them to write an explanation or provide examples at each station. Ask the groups to circulate clockwise every 60 seconds and add new ideas at each station. When students are finished, ask them to rotate to each station again and look at the ideas that were posted by others.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Students should record their ideas</a:t>
            </a:r>
            <a:r>
              <a:rPr lang="en-US" sz="1200" kern="1200" baseline="0" dirty="0" smtClean="0">
                <a:solidFill>
                  <a:schemeClr val="tx1"/>
                </a:solidFill>
                <a:latin typeface="+mn-lt"/>
                <a:ea typeface="+mn-ea"/>
                <a:cs typeface="+mn-cs"/>
              </a:rPr>
              <a:t> and the ideas of their classmates in their science notebooks.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Ask  students draw a line of learning under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they have already written in their science notebooks.  As the teacher presents the following slides students add anything new underneath their line of learning.</a:t>
            </a:r>
          </a:p>
          <a:p>
            <a:endParaRPr lang="en-US" dirty="0" smtClean="0"/>
          </a:p>
          <a:p>
            <a:r>
              <a:rPr lang="en-US" dirty="0" smtClean="0"/>
              <a:t>Biodiversity can be beautiful and can give</a:t>
            </a:r>
            <a:r>
              <a:rPr lang="en-US" baseline="0" dirty="0" smtClean="0"/>
              <a:t> us aesthetic pleasure like seeing wild animals, strange plants, or pretty flowers.  But don’t’ the “ugly” or “useless” animals and plants have the same right to exist as humans do?  They are all products of a complex system of life on earth.  Humans should respect other forms of life and make sure our actions don’t destroy them.  We are more interdependent with other living organisms than you might think.</a:t>
            </a:r>
          </a:p>
          <a:p>
            <a:endParaRPr lang="en-US" baseline="0" dirty="0" smtClean="0"/>
          </a:p>
          <a:p>
            <a:r>
              <a:rPr lang="en-US" sz="1200" i="0" kern="1200" dirty="0" smtClean="0">
                <a:solidFill>
                  <a:schemeClr val="tx1"/>
                </a:solidFill>
                <a:latin typeface="+mn-lt"/>
                <a:ea typeface="+mn-ea"/>
                <a:cs typeface="+mn-cs"/>
              </a:rPr>
              <a:t>Scientists were shocked to find that an entire class of organisms are at the brink of extinction. These are the amphibians. Amphibians have a harder time with global warming than mammals and other organisms, because their bodies have permeable skin that absorbs water and oxygen, and their lives depend on clean and fresh water. About 122 species of amphibians have already gone extinct, with 5,734 known species. But scientists believe that both figures could be underestimates because of all the unknown species. The latest threat, being a rapidly spreading fungal disease, is </a:t>
            </a:r>
            <a:r>
              <a:rPr lang="en-US" sz="1200" i="0" kern="1200" dirty="0" err="1" smtClean="0">
                <a:solidFill>
                  <a:schemeClr val="tx1"/>
                </a:solidFill>
                <a:latin typeface="+mn-lt"/>
                <a:ea typeface="+mn-ea"/>
                <a:cs typeface="+mn-cs"/>
              </a:rPr>
              <a:t>is</a:t>
            </a:r>
            <a:r>
              <a:rPr lang="en-US" sz="1200" i="0" kern="1200" dirty="0" smtClean="0">
                <a:solidFill>
                  <a:schemeClr val="tx1"/>
                </a:solidFill>
                <a:latin typeface="+mn-lt"/>
                <a:ea typeface="+mn-ea"/>
                <a:cs typeface="+mn-cs"/>
              </a:rPr>
              <a:t> predicted to wipe out about half the amphibian species exposed to it within six months. </a:t>
            </a:r>
            <a:r>
              <a:rPr lang="en-US" sz="1200" i="0" kern="1200" dirty="0" err="1" smtClean="0">
                <a:solidFill>
                  <a:schemeClr val="tx1"/>
                </a:solidFill>
                <a:latin typeface="+mn-lt"/>
                <a:ea typeface="+mn-ea"/>
                <a:cs typeface="+mn-cs"/>
              </a:rPr>
              <a:t>Chytridiomycosis</a:t>
            </a:r>
            <a:r>
              <a:rPr lang="en-US" sz="1200" i="0" kern="1200" dirty="0" smtClean="0">
                <a:solidFill>
                  <a:schemeClr val="tx1"/>
                </a:solidFill>
                <a:latin typeface="+mn-lt"/>
                <a:ea typeface="+mn-ea"/>
                <a:cs typeface="+mn-cs"/>
              </a:rPr>
              <a:t>, which damages the skin, is caused most by climate change and polluted water. </a:t>
            </a: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About 1/2 of the earth's plant species are facing extinction. The species most at risk include those that live in only small geographical ranges and specific habitats. </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animals and plants may hold the key to some marvelous invention or medicine.  For example, Willows gave us Acetylsalicylic</a:t>
            </a:r>
            <a:r>
              <a:rPr lang="en-US" baseline="0" dirty="0" smtClean="0"/>
              <a:t> acid, or ASA, the active ingredient in Aspirin.</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loss of animals or plants from an ecosystem will affect other species in the food chain, which may in turn affect</a:t>
            </a:r>
            <a:r>
              <a:rPr lang="en-US" baseline="0" dirty="0" smtClean="0"/>
              <a:t> humans due to the food web effect.  </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Ecotourism may well be the best hope for the survival of protected areas, as it</a:t>
            </a:r>
            <a:r>
              <a:rPr lang="en-US" baseline="0" dirty="0" smtClean="0"/>
              <a:t> offers an economic argument for the preservation of nature, and can be done in a sustainable manner.</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little rat-like mammals scurrying around at the time of the dinosaurs were warm blooded, a fact</a:t>
            </a:r>
            <a:r>
              <a:rPr lang="en-US" baseline="0" dirty="0" smtClean="0"/>
              <a:t> which may have contributed to their survival while all the dinosaurs went extinct.  Evolutionary expansion, or “radiant evolution” into the vacant niches left by the dinosaurs allowed mammal biodiversity to soar.  The more species there are, the more adaptability there will be to changing conditions like global climate change.</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humans need a variety of different</a:t>
            </a:r>
            <a:r>
              <a:rPr lang="en-US" baseline="0" dirty="0" smtClean="0"/>
              <a:t> plants and animals to breed crops and animals suitable for use on farms. A decrease in biodiversity means that scientists have fewer species to choose from when they try to develop a new type of species or crop.  For example, when a fungus wiped out 15% of the American corn crop in 1970, biologists bred resistant hybrids from a species of Mexican wild corn.</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3E57531-8474-43EB-B470-8B751D71DEC9}" type="slidenum">
              <a:rPr lang="en-US"/>
              <a:pPr/>
              <a:t>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 students two examples of food webs in the same type of ecosystem, a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and a food web that is not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Ask students to make 3 claims about why the less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is less sustainable than the </a:t>
            </a:r>
            <a:r>
              <a:rPr lang="en-US" sz="1200" kern="1200" dirty="0" err="1" smtClean="0">
                <a:solidFill>
                  <a:schemeClr val="tx1"/>
                </a:solidFill>
                <a:latin typeface="+mn-lt"/>
                <a:ea typeface="+mn-ea"/>
                <a:cs typeface="+mn-cs"/>
              </a:rPr>
              <a:t>biodiverse</a:t>
            </a:r>
            <a:r>
              <a:rPr lang="en-US" sz="1200" kern="1200" dirty="0" smtClean="0">
                <a:solidFill>
                  <a:schemeClr val="tx1"/>
                </a:solidFill>
                <a:latin typeface="+mn-lt"/>
                <a:ea typeface="+mn-ea"/>
                <a:cs typeface="+mn-cs"/>
              </a:rPr>
              <a:t> food web and support their claims with explanation and/or evidence from the food webs.</a:t>
            </a:r>
          </a:p>
          <a:p>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7FF8F91-EF3F-4B99-A412-15CF2E377CBD}" type="slidenum">
              <a:rPr lang="en-US"/>
              <a:pPr/>
              <a:t>7</a:t>
            </a:fld>
            <a:endParaRPr lang="en-US"/>
          </a:p>
        </p:txBody>
      </p:sp>
      <p:sp>
        <p:nvSpPr>
          <p:cNvPr id="19459" name="Rectangle 2"/>
          <p:cNvSpPr>
            <a:spLocks noGrp="1" noRot="1" noChangeAspect="1" noChangeArrowheads="1" noTextEdit="1"/>
          </p:cNvSpPr>
          <p:nvPr>
            <p:ph type="sldImg"/>
          </p:nvPr>
        </p:nvSpPr>
        <p:spPr>
          <a:xfrm>
            <a:off x="901700" y="685800"/>
            <a:ext cx="5283200" cy="3962400"/>
          </a:xfrm>
          <a:ln/>
        </p:spPr>
      </p:sp>
      <p:sp>
        <p:nvSpPr>
          <p:cNvPr id="19460" name="Rectangle 3"/>
          <p:cNvSpPr>
            <a:spLocks noGrp="1" noChangeArrowheads="1"/>
          </p:cNvSpPr>
          <p:nvPr>
            <p:ph type="body" idx="1"/>
          </p:nvPr>
        </p:nvSpPr>
        <p:spPr>
          <a:xfrm>
            <a:off x="990600" y="4724400"/>
            <a:ext cx="5029200" cy="3429000"/>
          </a:xfrm>
          <a:noFill/>
          <a:ln/>
        </p:spPr>
        <p:txBody>
          <a:bodyPr/>
          <a:lstStyle/>
          <a:p>
            <a:r>
              <a:rPr lang="en-US" smtClean="0"/>
              <a:t>SPEAKER’S NOTES:</a:t>
            </a:r>
          </a:p>
          <a:p>
            <a:r>
              <a:rPr lang="en-US" smtClean="0"/>
              <a:t>We will talk about the definitions of biodiversity and sustainability.  Then, we will discuss how biodiversity contributes to sustainability.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CD433B4-D0B0-4068-A7FC-F4FAEF51B35D}" type="slidenum">
              <a:rPr lang="en-US"/>
              <a:pPr/>
              <a:t>9</a:t>
            </a:fld>
            <a:endParaRPr lang="en-US"/>
          </a:p>
        </p:txBody>
      </p:sp>
      <p:sp>
        <p:nvSpPr>
          <p:cNvPr id="20483" name="Rectangle 2"/>
          <p:cNvSpPr>
            <a:spLocks noGrp="1" noRot="1" noChangeAspect="1" noChangeArrowheads="1" noTextEdit="1"/>
          </p:cNvSpPr>
          <p:nvPr>
            <p:ph type="sldImg"/>
          </p:nvPr>
        </p:nvSpPr>
        <p:spPr>
          <a:xfrm>
            <a:off x="927100" y="685800"/>
            <a:ext cx="4775200" cy="3581400"/>
          </a:xfrm>
          <a:ln/>
        </p:spPr>
      </p:sp>
      <p:sp>
        <p:nvSpPr>
          <p:cNvPr id="20484" name="Rectangle 3"/>
          <p:cNvSpPr>
            <a:spLocks noGrp="1" noChangeArrowheads="1"/>
          </p:cNvSpPr>
          <p:nvPr>
            <p:ph type="body" idx="1"/>
          </p:nvPr>
        </p:nvSpPr>
        <p:spPr>
          <a:noFill/>
          <a:ln/>
        </p:spPr>
        <p:txBody>
          <a:bodyPr/>
          <a:lstStyle/>
          <a:p>
            <a:r>
              <a:rPr lang="en-US" dirty="0" smtClean="0"/>
              <a:t>SPEAKER’S NOTES:</a:t>
            </a:r>
          </a:p>
          <a:p>
            <a:r>
              <a:rPr lang="en-US" dirty="0" smtClean="0"/>
              <a:t>Biodiversity is a contraction of the phrase “biological diversity”.  </a:t>
            </a:r>
          </a:p>
          <a:p>
            <a:endParaRPr lang="en-US" dirty="0" smtClean="0"/>
          </a:p>
          <a:p>
            <a:r>
              <a:rPr lang="en-US" dirty="0" smtClean="0"/>
              <a:t>Biodiversity means the richness and variety of life -  of genes, species and ecosystems.  </a:t>
            </a:r>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6B3E327-6066-46CC-A3BA-7016F131B6C9}" type="slidenum">
              <a:rPr lang="en-US"/>
              <a:pPr/>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smtClean="0"/>
              <a:t>SPEAKER’S NOTES:</a:t>
            </a:r>
          </a:p>
          <a:p>
            <a:r>
              <a:rPr lang="en-US" dirty="0" smtClean="0"/>
              <a:t>Biodiversity maintains the health of the earth and its people. </a:t>
            </a:r>
          </a:p>
          <a:p>
            <a:endParaRPr lang="en-US" dirty="0" smtClean="0"/>
          </a:p>
          <a:p>
            <a:r>
              <a:rPr lang="en-US" dirty="0" smtClean="0"/>
              <a:t>It provides us with food and medicine and contributes to our economy.  For example, we use plants and animals for food and medicine and we can harvest plants and animals and sell them to make money.  In Manitoba, the fishing industry contributes $150 million annually to our economy.</a:t>
            </a:r>
          </a:p>
          <a:p>
            <a:endParaRPr lang="en-US" dirty="0" smtClean="0"/>
          </a:p>
          <a:p>
            <a:r>
              <a:rPr lang="en-US" dirty="0" smtClean="0"/>
              <a:t>Biodiversity tells us a lot about the health of the biosphere.  The greater the variety of species, the healthier the biosphere is.  Why is this? (pause, have students brainstorm answers).</a:t>
            </a:r>
          </a:p>
          <a:p>
            <a:endParaRPr lang="en-US" dirty="0" smtClean="0"/>
          </a:p>
          <a:p>
            <a:r>
              <a:rPr lang="en-US" dirty="0" smtClean="0"/>
              <a:t>[Possible answers]  </a:t>
            </a:r>
          </a:p>
          <a:p>
            <a:r>
              <a:rPr lang="en-US" dirty="0" smtClean="0"/>
              <a:t>more species = more links in food chains/webs = more stable </a:t>
            </a:r>
          </a:p>
          <a:p>
            <a:r>
              <a:rPr lang="en-US" dirty="0" smtClean="0"/>
              <a:t>more plants = more food for other animals (more oxygen too)</a:t>
            </a:r>
          </a:p>
          <a:p>
            <a:r>
              <a:rPr lang="en-US" dirty="0" smtClean="0"/>
              <a:t>more genes = better chances for survival through adaptation</a:t>
            </a:r>
          </a:p>
          <a:p>
            <a:r>
              <a:rPr lang="en-US" dirty="0" smtClean="0"/>
              <a:t>a variety of ecosystems = more habitat for different species.]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7F5DB7B-8B5A-4EF7-BA79-713A9DCE3F5B}" type="slidenum">
              <a:rPr lang="en-US"/>
              <a:pPr/>
              <a:t>11</a:t>
            </a:fld>
            <a:endParaRPr lang="en-US"/>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r>
              <a:rPr lang="en-US" dirty="0" smtClean="0"/>
              <a:t>SPEAKER’S NOTES:</a:t>
            </a:r>
          </a:p>
          <a:p>
            <a:r>
              <a:rPr lang="en-US" dirty="0" smtClean="0"/>
              <a:t>Removing one link from a food web that has many links does not affect it as much as if there were very few links.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2948232-E862-4C62-9176-4F4558C50D1C}" type="slidenum">
              <a:rPr lang="en-US"/>
              <a:pPr/>
              <a:t>12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dirty="0" smtClean="0"/>
              <a:t>SPEAKER’S NOTES:</a:t>
            </a:r>
          </a:p>
          <a:p>
            <a:r>
              <a:rPr lang="en-US" dirty="0" smtClean="0"/>
              <a:t>Sustainability is the ability to maintain something over a long period of time.  For an ecosystem, sustainability means maintaining ecological processes over long periods of time.  What are these ecological processes? (have students respond).</a:t>
            </a:r>
          </a:p>
          <a:p>
            <a:endParaRPr lang="en-US" dirty="0" smtClean="0"/>
          </a:p>
          <a:p>
            <a:r>
              <a:rPr lang="en-US" dirty="0" smtClean="0"/>
              <a:t>[Possible answers]</a:t>
            </a:r>
          </a:p>
          <a:p>
            <a:r>
              <a:rPr lang="en-US" dirty="0" smtClean="0"/>
              <a:t>Biogeochemical cycles, evolution, food chains and webs, population dynamics, succession.</a:t>
            </a:r>
          </a:p>
          <a:p>
            <a:endParaRPr lang="en-US" dirty="0" smtClean="0"/>
          </a:p>
          <a:p>
            <a:r>
              <a:rPr lang="en-US" dirty="0" smtClean="0"/>
              <a:t>So, if an ecosystem is able to maintain its structure and function over time in the face of external stress, it is said to be sustainable.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1E1495B-FC21-4DC0-8D15-7D3830655A64}" type="slidenum">
              <a:rPr lang="en-US"/>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smtClean="0"/>
              <a:t>SPEAKER’S NOTES:</a:t>
            </a:r>
          </a:p>
          <a:p>
            <a:r>
              <a:rPr lang="en-US" dirty="0" smtClean="0"/>
              <a:t>Sustainability is an indicator of ecosystem health.  The more sustainable an ecosystem is, the healthier it is because it is able to deal with external stress better.</a:t>
            </a:r>
          </a:p>
          <a:p>
            <a:endParaRPr lang="en-US" dirty="0" smtClean="0"/>
          </a:p>
          <a:p>
            <a:r>
              <a:rPr lang="en-US" dirty="0" smtClean="0"/>
              <a:t>What is “external stress” on an ecosystem? (have students respond)</a:t>
            </a:r>
          </a:p>
          <a:p>
            <a:endParaRPr lang="en-US" dirty="0" smtClean="0"/>
          </a:p>
          <a:p>
            <a:r>
              <a:rPr lang="en-US" dirty="0" smtClean="0"/>
              <a:t>[Answer: limiting factors.]</a:t>
            </a:r>
          </a:p>
          <a:p>
            <a:endParaRPr lang="en-US" dirty="0" smtClean="0"/>
          </a:p>
          <a:p>
            <a:r>
              <a:rPr lang="en-US" dirty="0" smtClean="0"/>
              <a:t>What are some examples of limiting factors? (have students respond)</a:t>
            </a:r>
          </a:p>
          <a:p>
            <a:endParaRPr lang="en-US" dirty="0" smtClean="0"/>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Disease, limited resources (water, space, food,</a:t>
            </a:r>
            <a:r>
              <a:rPr lang="en-US" baseline="0" dirty="0" smtClean="0"/>
              <a:t> sunlight, etc.), human disturbance (pollution, destruction of habitat), catastrophic events (hurricane, wildfire, climate change),natural changes in environment, invasive species (An example in central Texas are the </a:t>
            </a:r>
            <a:r>
              <a:rPr lang="en-US" baseline="0" dirty="0" err="1" smtClean="0"/>
              <a:t>ashe</a:t>
            </a:r>
            <a:r>
              <a:rPr lang="en-US" baseline="0" dirty="0" smtClean="0"/>
              <a:t> juniper trees, commonly called cedar trees.  These trees were once naturally controlled by fire but human settlement has reduced the natural fire cycle.  Cedar trees suck more water from the ground inhibiting the growth of other species.)</a:t>
            </a:r>
            <a:endParaRPr lang="en-US" dirty="0"/>
          </a:p>
        </p:txBody>
      </p:sp>
      <p:sp>
        <p:nvSpPr>
          <p:cNvPr id="4" name="Slide Number Placeholder 3"/>
          <p:cNvSpPr>
            <a:spLocks noGrp="1"/>
          </p:cNvSpPr>
          <p:nvPr>
            <p:ph type="sldNum" sz="quarter" idx="10"/>
          </p:nvPr>
        </p:nvSpPr>
        <p:spPr/>
        <p:txBody>
          <a:bodyPr/>
          <a:lstStyle/>
          <a:p>
            <a:fld id="{B4B831E1-A454-4217-A6F5-1CF54794DC0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AB7E07C-E315-46C9-BEA0-02EC17C5A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A0A96A0-F963-489F-82E1-4BF2F1F5D3A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3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2" r:id="rId10"/>
    <p:sldLayoutId id="214748370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7.wmf"/><Relationship Id="rId3" Type="http://schemas.openxmlformats.org/officeDocument/2006/relationships/notesSlide" Target="../notesSlides/notesSlide5.xml"/><Relationship Id="rId7" Type="http://schemas.openxmlformats.org/officeDocument/2006/relationships/image" Target="../media/image24.wmf"/><Relationship Id="rId12"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1.wmf"/><Relationship Id="rId18" Type="http://schemas.openxmlformats.org/officeDocument/2006/relationships/oleObject" Target="../embeddings/oleObject24.bin"/><Relationship Id="rId3" Type="http://schemas.openxmlformats.org/officeDocument/2006/relationships/notesSlide" Target="../notesSlides/notesSlide6.xml"/><Relationship Id="rId21" Type="http://schemas.openxmlformats.org/officeDocument/2006/relationships/image" Target="../media/image15.wmf"/><Relationship Id="rId7" Type="http://schemas.openxmlformats.org/officeDocument/2006/relationships/image" Target="../media/image28.wmf"/><Relationship Id="rId12" Type="http://schemas.openxmlformats.org/officeDocument/2006/relationships/oleObject" Target="../embeddings/oleObject21.bin"/><Relationship Id="rId17" Type="http://schemas.openxmlformats.org/officeDocument/2006/relationships/image" Target="../media/image33.wmf"/><Relationship Id="rId2" Type="http://schemas.openxmlformats.org/officeDocument/2006/relationships/slideLayout" Target="../slideLayouts/slideLayout11.xml"/><Relationship Id="rId16" Type="http://schemas.openxmlformats.org/officeDocument/2006/relationships/oleObject" Target="../embeddings/oleObject23.bin"/><Relationship Id="rId20" Type="http://schemas.openxmlformats.org/officeDocument/2006/relationships/oleObject" Target="../embeddings/oleObject25.bin"/><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30.wmf"/><Relationship Id="rId5" Type="http://schemas.openxmlformats.org/officeDocument/2006/relationships/image" Target="../media/image13.wmf"/><Relationship Id="rId15" Type="http://schemas.openxmlformats.org/officeDocument/2006/relationships/image" Target="../media/image32.wmf"/><Relationship Id="rId23" Type="http://schemas.openxmlformats.org/officeDocument/2006/relationships/image" Target="../media/image35.wmf"/><Relationship Id="rId10" Type="http://schemas.openxmlformats.org/officeDocument/2006/relationships/oleObject" Target="../embeddings/oleObject20.bin"/><Relationship Id="rId19" Type="http://schemas.openxmlformats.org/officeDocument/2006/relationships/image" Target="../media/image34.wmf"/><Relationship Id="rId4" Type="http://schemas.openxmlformats.org/officeDocument/2006/relationships/oleObject" Target="../embeddings/oleObject17.bin"/><Relationship Id="rId9" Type="http://schemas.openxmlformats.org/officeDocument/2006/relationships/image" Target="../media/image29.wmf"/><Relationship Id="rId14" Type="http://schemas.openxmlformats.org/officeDocument/2006/relationships/oleObject" Target="../embeddings/oleObject22.bin"/><Relationship Id="rId22"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7.w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8.xml"/><Relationship Id="rId7" Type="http://schemas.openxmlformats.org/officeDocument/2006/relationships/image" Target="../media/image39.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30.bin"/><Relationship Id="rId5" Type="http://schemas.openxmlformats.org/officeDocument/2006/relationships/image" Target="../media/image38.wmf"/><Relationship Id="rId4" Type="http://schemas.openxmlformats.org/officeDocument/2006/relationships/oleObject" Target="../embeddings/oleObject29.bin"/><Relationship Id="rId9" Type="http://schemas.openxmlformats.org/officeDocument/2006/relationships/image" Target="../media/image40.wmf"/></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www.nps.gov/media/video/view.htm?id=F7B580CC-1DD8-B71C-07EE48C133240AE7"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51.w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2.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34.bin"/><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10.wmf"/><Relationship Id="rId2" Type="http://schemas.openxmlformats.org/officeDocument/2006/relationships/image" Target="../media/image56.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wmf"/><Relationship Id="rId4" Type="http://schemas.openxmlformats.org/officeDocument/2006/relationships/image" Target="../media/image58.w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0.wmf"/><Relationship Id="rId7"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18.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Starter</a:t>
            </a:r>
            <a:endParaRPr lang="en-US" dirty="0"/>
          </a:p>
        </p:txBody>
      </p:sp>
      <p:sp>
        <p:nvSpPr>
          <p:cNvPr id="3" name="Text Placeholder 2"/>
          <p:cNvSpPr>
            <a:spLocks noGrp="1"/>
          </p:cNvSpPr>
          <p:nvPr>
            <p:ph type="body" sz="quarter" idx="10"/>
          </p:nvPr>
        </p:nvSpPr>
        <p:spPr>
          <a:xfrm>
            <a:off x="381000" y="1411552"/>
            <a:ext cx="8382000" cy="3816429"/>
          </a:xfrm>
        </p:spPr>
        <p:txBody>
          <a:bodyPr/>
          <a:lstStyle/>
          <a:p>
            <a:r>
              <a:rPr lang="en-US" sz="4000" dirty="0" smtClean="0"/>
              <a:t>Turn in Homework</a:t>
            </a:r>
          </a:p>
          <a:p>
            <a:endParaRPr lang="en-US" sz="4000" dirty="0" smtClean="0"/>
          </a:p>
          <a:p>
            <a:r>
              <a:rPr lang="en-US" sz="4000" dirty="0" smtClean="0"/>
              <a:t>File all graded papers</a:t>
            </a:r>
          </a:p>
          <a:p>
            <a:endParaRPr lang="en-US" sz="4000" dirty="0" smtClean="0"/>
          </a:p>
          <a:p>
            <a:r>
              <a:rPr lang="en-US" sz="4000" dirty="0" smtClean="0"/>
              <a:t>Get your science journal ready for our next activity</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a:xfrm>
            <a:off x="914400" y="457200"/>
            <a:ext cx="3886200" cy="914400"/>
          </a:xfrm>
        </p:spPr>
        <p:txBody>
          <a:bodyPr/>
          <a:lstStyle/>
          <a:p>
            <a:r>
              <a:rPr lang="en-US" sz="4800" b="1" smtClean="0">
                <a:solidFill>
                  <a:srgbClr val="CC3300"/>
                </a:solidFill>
                <a:latin typeface="Garamond" pitchFamily="18" charset="0"/>
              </a:rPr>
              <a:t>Biodiversity</a:t>
            </a:r>
            <a:endParaRPr lang="en-US" sz="4800" b="1" smtClean="0">
              <a:latin typeface="Garamond" pitchFamily="18" charset="0"/>
            </a:endParaRPr>
          </a:p>
        </p:txBody>
      </p:sp>
      <p:sp>
        <p:nvSpPr>
          <p:cNvPr id="5128" name="Rectangle 3"/>
          <p:cNvSpPr>
            <a:spLocks noGrp="1" noChangeArrowheads="1"/>
          </p:cNvSpPr>
          <p:nvPr>
            <p:ph type="body" sz="half" idx="1"/>
          </p:nvPr>
        </p:nvSpPr>
        <p:spPr>
          <a:xfrm>
            <a:off x="685800" y="1219200"/>
            <a:ext cx="4572000" cy="5410200"/>
          </a:xfrm>
        </p:spPr>
        <p:txBody>
          <a:bodyPr/>
          <a:lstStyle/>
          <a:p>
            <a:r>
              <a:rPr lang="en-US" sz="2800" smtClean="0"/>
              <a:t>Biodiversity maintains the health of the earth and its people.</a:t>
            </a:r>
          </a:p>
          <a:p>
            <a:r>
              <a:rPr lang="en-US" sz="2800" smtClean="0"/>
              <a:t>It provides us with food and medicine and contributes to our economy.</a:t>
            </a:r>
          </a:p>
          <a:p>
            <a:r>
              <a:rPr lang="en-US" sz="2800" smtClean="0"/>
              <a:t>It tells us a lot about the health of the biosphere.</a:t>
            </a:r>
          </a:p>
          <a:p>
            <a:r>
              <a:rPr lang="en-US" sz="2800" smtClean="0"/>
              <a:t>The greater the variety of species, the healthier the biosphere.</a:t>
            </a:r>
          </a:p>
        </p:txBody>
      </p:sp>
      <p:graphicFrame>
        <p:nvGraphicFramePr>
          <p:cNvPr id="5122" name="Object 4"/>
          <p:cNvGraphicFramePr>
            <a:graphicFrameLocks noGrp="1" noChangeAspect="1"/>
          </p:cNvGraphicFramePr>
          <p:nvPr>
            <p:ph type="clipArt" sz="half" idx="2"/>
          </p:nvPr>
        </p:nvGraphicFramePr>
        <p:xfrm>
          <a:off x="6858000" y="3810000"/>
          <a:ext cx="1828800" cy="1365250"/>
        </p:xfrm>
        <a:graphic>
          <a:graphicData uri="http://schemas.openxmlformats.org/presentationml/2006/ole">
            <mc:AlternateContent xmlns:mc="http://schemas.openxmlformats.org/markup-compatibility/2006">
              <mc:Choice xmlns:v="urn:schemas-microsoft-com:vml" Requires="v">
                <p:oleObj spid="_x0000_s4108" name="Clip" r:id="rId4" imgW="4166640" imgH="3108240" progId="">
                  <p:embed/>
                </p:oleObj>
              </mc:Choice>
              <mc:Fallback>
                <p:oleObj name="Clip" r:id="rId4" imgW="4166640" imgH="31082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810000"/>
                        <a:ext cx="1828800"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5123" name="Object 8"/>
          <p:cNvGraphicFramePr>
            <a:graphicFrameLocks noChangeAspect="1"/>
          </p:cNvGraphicFramePr>
          <p:nvPr/>
        </p:nvGraphicFramePr>
        <p:xfrm>
          <a:off x="5029200" y="4191000"/>
          <a:ext cx="2908300" cy="2097088"/>
        </p:xfrm>
        <a:graphic>
          <a:graphicData uri="http://schemas.openxmlformats.org/presentationml/2006/ole">
            <mc:AlternateContent xmlns:mc="http://schemas.openxmlformats.org/markup-compatibility/2006">
              <mc:Choice xmlns:v="urn:schemas-microsoft-com:vml" Requires="v">
                <p:oleObj spid="_x0000_s4109" name="Clip" r:id="rId6" imgW="1854000" imgH="1337400" progId="">
                  <p:embed/>
                </p:oleObj>
              </mc:Choice>
              <mc:Fallback>
                <p:oleObj name="Clip" r:id="rId6" imgW="1854000" imgH="133740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191000"/>
                        <a:ext cx="2908300" cy="209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11"/>
          <p:cNvGraphicFramePr>
            <a:graphicFrameLocks noChangeAspect="1"/>
          </p:cNvGraphicFramePr>
          <p:nvPr/>
        </p:nvGraphicFramePr>
        <p:xfrm>
          <a:off x="5486400" y="3124200"/>
          <a:ext cx="2209800" cy="950913"/>
        </p:xfrm>
        <a:graphic>
          <a:graphicData uri="http://schemas.openxmlformats.org/presentationml/2006/ole">
            <mc:AlternateContent xmlns:mc="http://schemas.openxmlformats.org/markup-compatibility/2006">
              <mc:Choice xmlns:v="urn:schemas-microsoft-com:vml" Requires="v">
                <p:oleObj spid="_x0000_s4110" name="Clip" r:id="rId8" imgW="5189040" imgH="2233080" progId="">
                  <p:embed/>
                </p:oleObj>
              </mc:Choice>
              <mc:Fallback>
                <p:oleObj name="Clip" r:id="rId8" imgW="5189040" imgH="2233080"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3124200"/>
                        <a:ext cx="2209800"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13"/>
          <p:cNvGraphicFramePr>
            <a:graphicFrameLocks noChangeAspect="1"/>
          </p:cNvGraphicFramePr>
          <p:nvPr/>
        </p:nvGraphicFramePr>
        <p:xfrm>
          <a:off x="5562600" y="609600"/>
          <a:ext cx="2195513" cy="2200275"/>
        </p:xfrm>
        <a:graphic>
          <a:graphicData uri="http://schemas.openxmlformats.org/presentationml/2006/ole">
            <mc:AlternateContent xmlns:mc="http://schemas.openxmlformats.org/markup-compatibility/2006">
              <mc:Choice xmlns:v="urn:schemas-microsoft-com:vml" Requires="v">
                <p:oleObj spid="_x0000_s4111" name="Clip" r:id="rId10" imgW="1663920" imgH="1666440" progId="">
                  <p:embed/>
                </p:oleObj>
              </mc:Choice>
              <mc:Fallback>
                <p:oleObj name="Clip" r:id="rId10" imgW="1663920" imgH="1666440" progId="">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609600"/>
                        <a:ext cx="2195513"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22"/>
          <p:cNvGraphicFramePr>
            <a:graphicFrameLocks noChangeAspect="1"/>
          </p:cNvGraphicFramePr>
          <p:nvPr/>
        </p:nvGraphicFramePr>
        <p:xfrm>
          <a:off x="6400800" y="1905000"/>
          <a:ext cx="1066800" cy="508000"/>
        </p:xfrm>
        <a:graphic>
          <a:graphicData uri="http://schemas.openxmlformats.org/presentationml/2006/ole">
            <mc:AlternateContent xmlns:mc="http://schemas.openxmlformats.org/markup-compatibility/2006">
              <mc:Choice xmlns:v="urn:schemas-microsoft-com:vml" Requires="v">
                <p:oleObj spid="_x0000_s4112" name="Clip" r:id="rId12" imgW="1381320" imgH="657000" progId="">
                  <p:embed/>
                </p:oleObj>
              </mc:Choice>
              <mc:Fallback>
                <p:oleObj name="Clip" r:id="rId12" imgW="1381320" imgH="657000" progId="">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1905000"/>
                        <a:ext cx="1066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027"/>
          <p:cNvSpPr>
            <a:spLocks noGrp="1" noChangeArrowheads="1"/>
          </p:cNvSpPr>
          <p:nvPr>
            <p:ph type="body" sz="half" idx="1"/>
          </p:nvPr>
        </p:nvSpPr>
        <p:spPr>
          <a:xfrm>
            <a:off x="685800" y="5410200"/>
            <a:ext cx="8001000" cy="1107996"/>
          </a:xfrm>
        </p:spPr>
        <p:txBody>
          <a:bodyPr/>
          <a:lstStyle/>
          <a:p>
            <a:r>
              <a:rPr lang="en-US" sz="4000" dirty="0" smtClean="0"/>
              <a:t>The more links in a food web, the more stable it is.</a:t>
            </a:r>
          </a:p>
        </p:txBody>
      </p:sp>
      <p:graphicFrame>
        <p:nvGraphicFramePr>
          <p:cNvPr id="6146" name="Object 1052"/>
          <p:cNvGraphicFramePr>
            <a:graphicFrameLocks noChangeAspect="1"/>
          </p:cNvGraphicFramePr>
          <p:nvPr/>
        </p:nvGraphicFramePr>
        <p:xfrm>
          <a:off x="6858000" y="3227388"/>
          <a:ext cx="1190625" cy="1200150"/>
        </p:xfrm>
        <a:graphic>
          <a:graphicData uri="http://schemas.openxmlformats.org/presentationml/2006/ole">
            <mc:AlternateContent xmlns:mc="http://schemas.openxmlformats.org/markup-compatibility/2006">
              <mc:Choice xmlns:v="urn:schemas-microsoft-com:vml" Requires="v">
                <p:oleObj spid="_x0000_s5142" name="Clip" r:id="rId4" imgW="736920" imgH="743040" progId="">
                  <p:embed/>
                </p:oleObj>
              </mc:Choice>
              <mc:Fallback>
                <p:oleObj name="Clip" r:id="rId4" imgW="736920" imgH="743040" progId="">
                  <p:embed/>
                  <p:pic>
                    <p:nvPicPr>
                      <p:cNvPr id="0" name="Object 1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27388"/>
                        <a:ext cx="1190625" cy="120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1053"/>
          <p:cNvGraphicFramePr>
            <a:graphicFrameLocks noChangeAspect="1"/>
          </p:cNvGraphicFramePr>
          <p:nvPr/>
        </p:nvGraphicFramePr>
        <p:xfrm>
          <a:off x="1447800" y="636588"/>
          <a:ext cx="1292225" cy="1295400"/>
        </p:xfrm>
        <a:graphic>
          <a:graphicData uri="http://schemas.openxmlformats.org/presentationml/2006/ole">
            <mc:AlternateContent xmlns:mc="http://schemas.openxmlformats.org/markup-compatibility/2006">
              <mc:Choice xmlns:v="urn:schemas-microsoft-com:vml" Requires="v">
                <p:oleObj spid="_x0000_s5143" name="Clip" r:id="rId6" imgW="1018080" imgH="1021320" progId="">
                  <p:embed/>
                </p:oleObj>
              </mc:Choice>
              <mc:Fallback>
                <p:oleObj name="Clip" r:id="rId6" imgW="1018080" imgH="1021320" progId="">
                  <p:embed/>
                  <p:pic>
                    <p:nvPicPr>
                      <p:cNvPr id="0" name="Object 10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636588"/>
                        <a:ext cx="12922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1055"/>
          <p:cNvGraphicFramePr>
            <a:graphicFrameLocks noChangeAspect="1"/>
          </p:cNvGraphicFramePr>
          <p:nvPr/>
        </p:nvGraphicFramePr>
        <p:xfrm>
          <a:off x="7086600" y="1931988"/>
          <a:ext cx="1398588" cy="1017587"/>
        </p:xfrm>
        <a:graphic>
          <a:graphicData uri="http://schemas.openxmlformats.org/presentationml/2006/ole">
            <mc:AlternateContent xmlns:mc="http://schemas.openxmlformats.org/markup-compatibility/2006">
              <mc:Choice xmlns:v="urn:schemas-microsoft-com:vml" Requires="v">
                <p:oleObj spid="_x0000_s5144" name="Clip" r:id="rId8" imgW="816120" imgH="595080" progId="">
                  <p:embed/>
                </p:oleObj>
              </mc:Choice>
              <mc:Fallback>
                <p:oleObj name="Clip" r:id="rId8" imgW="816120" imgH="595080" progId="">
                  <p:embed/>
                  <p:pic>
                    <p:nvPicPr>
                      <p:cNvPr id="0" name="Object 10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1931988"/>
                        <a:ext cx="1398588"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058"/>
          <p:cNvGraphicFramePr>
            <a:graphicFrameLocks noChangeAspect="1"/>
          </p:cNvGraphicFramePr>
          <p:nvPr/>
        </p:nvGraphicFramePr>
        <p:xfrm>
          <a:off x="990600" y="3836988"/>
          <a:ext cx="1693863" cy="1023937"/>
        </p:xfrm>
        <a:graphic>
          <a:graphicData uri="http://schemas.openxmlformats.org/presentationml/2006/ole">
            <mc:AlternateContent xmlns:mc="http://schemas.openxmlformats.org/markup-compatibility/2006">
              <mc:Choice xmlns:v="urn:schemas-microsoft-com:vml" Requires="v">
                <p:oleObj spid="_x0000_s5145" name="Clip" r:id="rId10" imgW="1694880" imgH="1024920" progId="">
                  <p:embed/>
                </p:oleObj>
              </mc:Choice>
              <mc:Fallback>
                <p:oleObj name="Clip" r:id="rId10" imgW="1694880" imgH="1024920" progId="">
                  <p:embed/>
                  <p:pic>
                    <p:nvPicPr>
                      <p:cNvPr id="0" name="Object 10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3836988"/>
                        <a:ext cx="1693863" cy="102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1059"/>
          <p:cNvGraphicFramePr>
            <a:graphicFrameLocks noChangeAspect="1"/>
          </p:cNvGraphicFramePr>
          <p:nvPr/>
        </p:nvGraphicFramePr>
        <p:xfrm>
          <a:off x="762000" y="2160588"/>
          <a:ext cx="1600200" cy="889000"/>
        </p:xfrm>
        <a:graphic>
          <a:graphicData uri="http://schemas.openxmlformats.org/presentationml/2006/ole">
            <mc:AlternateContent xmlns:mc="http://schemas.openxmlformats.org/markup-compatibility/2006">
              <mc:Choice xmlns:v="urn:schemas-microsoft-com:vml" Requires="v">
                <p:oleObj spid="_x0000_s5146" name="Clip" r:id="rId12" imgW="1461240" imgH="811080" progId="">
                  <p:embed/>
                </p:oleObj>
              </mc:Choice>
              <mc:Fallback>
                <p:oleObj name="Clip" r:id="rId12" imgW="1461240" imgH="811080" progId="">
                  <p:embed/>
                  <p:pic>
                    <p:nvPicPr>
                      <p:cNvPr id="0" name="Object 10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160588"/>
                        <a:ext cx="160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1060"/>
          <p:cNvGraphicFramePr>
            <a:graphicFrameLocks noChangeAspect="1"/>
          </p:cNvGraphicFramePr>
          <p:nvPr/>
        </p:nvGraphicFramePr>
        <p:xfrm>
          <a:off x="5334000" y="3836988"/>
          <a:ext cx="976313" cy="1066800"/>
        </p:xfrm>
        <a:graphic>
          <a:graphicData uri="http://schemas.openxmlformats.org/presentationml/2006/ole">
            <mc:AlternateContent xmlns:mc="http://schemas.openxmlformats.org/markup-compatibility/2006">
              <mc:Choice xmlns:v="urn:schemas-microsoft-com:vml" Requires="v">
                <p:oleObj spid="_x0000_s5147" name="Clip" r:id="rId14" imgW="877680" imgH="960840" progId="">
                  <p:embed/>
                </p:oleObj>
              </mc:Choice>
              <mc:Fallback>
                <p:oleObj name="Clip" r:id="rId14" imgW="877680" imgH="960840" progId="">
                  <p:embed/>
                  <p:pic>
                    <p:nvPicPr>
                      <p:cNvPr id="0" name="Object 10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3836988"/>
                        <a:ext cx="9763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Rectangle 1061"/>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6152" name="Object 1062"/>
          <p:cNvGraphicFramePr>
            <a:graphicFrameLocks noChangeAspect="1"/>
          </p:cNvGraphicFramePr>
          <p:nvPr/>
        </p:nvGraphicFramePr>
        <p:xfrm>
          <a:off x="4114800" y="865188"/>
          <a:ext cx="1524000" cy="909637"/>
        </p:xfrm>
        <a:graphic>
          <a:graphicData uri="http://schemas.openxmlformats.org/presentationml/2006/ole">
            <mc:AlternateContent xmlns:mc="http://schemas.openxmlformats.org/markup-compatibility/2006">
              <mc:Choice xmlns:v="urn:schemas-microsoft-com:vml" Requires="v">
                <p:oleObj spid="_x0000_s5148" name="Clip" r:id="rId16" imgW="1072080" imgH="639720" progId="">
                  <p:embed/>
                </p:oleObj>
              </mc:Choice>
              <mc:Fallback>
                <p:oleObj name="Clip" r:id="rId16" imgW="1072080" imgH="639720" progId="">
                  <p:embed/>
                  <p:pic>
                    <p:nvPicPr>
                      <p:cNvPr id="0" name="Object 10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865188"/>
                        <a:ext cx="152400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64"/>
          <p:cNvGrpSpPr>
            <a:grpSpLocks/>
          </p:cNvGrpSpPr>
          <p:nvPr/>
        </p:nvGrpSpPr>
        <p:grpSpPr bwMode="auto">
          <a:xfrm>
            <a:off x="3429000" y="3532188"/>
            <a:ext cx="1219200" cy="1497012"/>
            <a:chOff x="1248" y="2064"/>
            <a:chExt cx="882" cy="1087"/>
          </a:xfrm>
        </p:grpSpPr>
        <p:graphicFrame>
          <p:nvGraphicFramePr>
            <p:cNvPr id="6154" name="Object 1057"/>
            <p:cNvGraphicFramePr>
              <a:graphicFrameLocks noChangeAspect="1"/>
            </p:cNvGraphicFramePr>
            <p:nvPr/>
          </p:nvGraphicFramePr>
          <p:xfrm>
            <a:off x="1248" y="2064"/>
            <a:ext cx="421" cy="1065"/>
          </p:xfrm>
          <a:graphic>
            <a:graphicData uri="http://schemas.openxmlformats.org/presentationml/2006/ole">
              <mc:AlternateContent xmlns:mc="http://schemas.openxmlformats.org/markup-compatibility/2006">
                <mc:Choice xmlns:v="urn:schemas-microsoft-com:vml" Requires="v">
                  <p:oleObj spid="_x0000_s5149" name="Clip" r:id="rId18" imgW="668160" imgH="1690200" progId="">
                    <p:embed/>
                  </p:oleObj>
                </mc:Choice>
                <mc:Fallback>
                  <p:oleObj name="Clip" r:id="rId18" imgW="668160" imgH="1690200" progId="">
                    <p:embed/>
                    <p:pic>
                      <p:nvPicPr>
                        <p:cNvPr id="0" name="Object 10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48" y="2064"/>
                          <a:ext cx="421" cy="1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063"/>
            <p:cNvGraphicFramePr>
              <a:graphicFrameLocks noChangeAspect="1"/>
            </p:cNvGraphicFramePr>
            <p:nvPr/>
          </p:nvGraphicFramePr>
          <p:xfrm>
            <a:off x="1440" y="2208"/>
            <a:ext cx="690" cy="943"/>
          </p:xfrm>
          <a:graphic>
            <a:graphicData uri="http://schemas.openxmlformats.org/presentationml/2006/ole">
              <mc:AlternateContent xmlns:mc="http://schemas.openxmlformats.org/markup-compatibility/2006">
                <mc:Choice xmlns:v="urn:schemas-microsoft-com:vml" Requires="v">
                  <p:oleObj spid="_x0000_s5150" name="Clip" r:id="rId20" imgW="1077120" imgH="1472040" progId="">
                    <p:embed/>
                  </p:oleObj>
                </mc:Choice>
                <mc:Fallback>
                  <p:oleObj name="Clip" r:id="rId20" imgW="1077120" imgH="1472040" progId="">
                    <p:embed/>
                    <p:pic>
                      <p:nvPicPr>
                        <p:cNvPr id="0" name="Object 106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40" y="2208"/>
                          <a:ext cx="690" cy="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153" name="Object 1065"/>
          <p:cNvGraphicFramePr>
            <a:graphicFrameLocks noChangeAspect="1"/>
          </p:cNvGraphicFramePr>
          <p:nvPr/>
        </p:nvGraphicFramePr>
        <p:xfrm>
          <a:off x="6096000" y="712788"/>
          <a:ext cx="517525" cy="1524000"/>
        </p:xfrm>
        <a:graphic>
          <a:graphicData uri="http://schemas.openxmlformats.org/presentationml/2006/ole">
            <mc:AlternateContent xmlns:mc="http://schemas.openxmlformats.org/markup-compatibility/2006">
              <mc:Choice xmlns:v="urn:schemas-microsoft-com:vml" Requires="v">
                <p:oleObj spid="_x0000_s5151" name="Clip" r:id="rId22" imgW="477000" imgH="1402560" progId="">
                  <p:embed/>
                </p:oleObj>
              </mc:Choice>
              <mc:Fallback>
                <p:oleObj name="Clip" r:id="rId22" imgW="477000" imgH="1402560" progId="">
                  <p:embed/>
                  <p:pic>
                    <p:nvPicPr>
                      <p:cNvPr id="0" name="Object 106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000" y="712788"/>
                        <a:ext cx="5175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9" name="Line 1067"/>
          <p:cNvSpPr>
            <a:spLocks noChangeShapeType="1"/>
          </p:cNvSpPr>
          <p:nvPr/>
        </p:nvSpPr>
        <p:spPr bwMode="auto">
          <a:xfrm flipH="1" flipV="1">
            <a:off x="1752600" y="3151188"/>
            <a:ext cx="152400" cy="838200"/>
          </a:xfrm>
          <a:prstGeom prst="line">
            <a:avLst/>
          </a:prstGeom>
          <a:noFill/>
          <a:ln w="38100">
            <a:solidFill>
              <a:schemeClr val="tx1"/>
            </a:solidFill>
            <a:round/>
            <a:headEnd/>
            <a:tailEnd type="triangle" w="med" len="med"/>
          </a:ln>
        </p:spPr>
        <p:txBody>
          <a:bodyPr wrap="none" anchor="ctr"/>
          <a:lstStyle/>
          <a:p>
            <a:endParaRPr lang="en-US"/>
          </a:p>
        </p:txBody>
      </p:sp>
      <p:sp>
        <p:nvSpPr>
          <p:cNvPr id="6160" name="Line 1070"/>
          <p:cNvSpPr>
            <a:spLocks noChangeShapeType="1"/>
          </p:cNvSpPr>
          <p:nvPr/>
        </p:nvSpPr>
        <p:spPr bwMode="auto">
          <a:xfrm flipH="1">
            <a:off x="2590800" y="4598988"/>
            <a:ext cx="838200" cy="0"/>
          </a:xfrm>
          <a:prstGeom prst="line">
            <a:avLst/>
          </a:prstGeom>
          <a:noFill/>
          <a:ln w="38100">
            <a:solidFill>
              <a:schemeClr val="tx1"/>
            </a:solidFill>
            <a:round/>
            <a:headEnd/>
            <a:tailEnd type="triangle" w="med" len="med"/>
          </a:ln>
        </p:spPr>
        <p:txBody>
          <a:bodyPr wrap="none" anchor="ctr"/>
          <a:lstStyle/>
          <a:p>
            <a:endParaRPr lang="en-US"/>
          </a:p>
        </p:txBody>
      </p:sp>
      <p:sp>
        <p:nvSpPr>
          <p:cNvPr id="6161" name="Line 1071"/>
          <p:cNvSpPr>
            <a:spLocks noChangeShapeType="1"/>
          </p:cNvSpPr>
          <p:nvPr/>
        </p:nvSpPr>
        <p:spPr bwMode="auto">
          <a:xfrm flipV="1">
            <a:off x="4648200" y="4446588"/>
            <a:ext cx="914400" cy="152400"/>
          </a:xfrm>
          <a:prstGeom prst="line">
            <a:avLst/>
          </a:prstGeom>
          <a:noFill/>
          <a:ln w="38100">
            <a:solidFill>
              <a:schemeClr val="tx1"/>
            </a:solidFill>
            <a:round/>
            <a:headEnd/>
            <a:tailEnd type="triangle" w="med" len="med"/>
          </a:ln>
        </p:spPr>
        <p:txBody>
          <a:bodyPr wrap="none" anchor="ctr"/>
          <a:lstStyle/>
          <a:p>
            <a:endParaRPr lang="en-US"/>
          </a:p>
        </p:txBody>
      </p:sp>
      <p:sp>
        <p:nvSpPr>
          <p:cNvPr id="6162" name="Line 1072"/>
          <p:cNvSpPr>
            <a:spLocks noChangeShapeType="1"/>
          </p:cNvSpPr>
          <p:nvPr/>
        </p:nvSpPr>
        <p:spPr bwMode="auto">
          <a:xfrm flipV="1">
            <a:off x="6172200" y="4217988"/>
            <a:ext cx="609600" cy="152400"/>
          </a:xfrm>
          <a:prstGeom prst="line">
            <a:avLst/>
          </a:prstGeom>
          <a:noFill/>
          <a:ln w="38100">
            <a:solidFill>
              <a:schemeClr val="tx1"/>
            </a:solidFill>
            <a:round/>
            <a:headEnd/>
            <a:tailEnd type="triangle" w="med" len="med"/>
          </a:ln>
        </p:spPr>
        <p:txBody>
          <a:bodyPr wrap="none" anchor="ctr"/>
          <a:lstStyle/>
          <a:p>
            <a:endParaRPr lang="en-US"/>
          </a:p>
        </p:txBody>
      </p:sp>
      <p:sp>
        <p:nvSpPr>
          <p:cNvPr id="6163" name="Line 1073"/>
          <p:cNvSpPr>
            <a:spLocks noChangeShapeType="1"/>
          </p:cNvSpPr>
          <p:nvPr/>
        </p:nvSpPr>
        <p:spPr bwMode="auto">
          <a:xfrm flipV="1">
            <a:off x="6019800" y="2922588"/>
            <a:ext cx="1524000" cy="1143000"/>
          </a:xfrm>
          <a:prstGeom prst="line">
            <a:avLst/>
          </a:prstGeom>
          <a:noFill/>
          <a:ln w="38100">
            <a:solidFill>
              <a:schemeClr val="tx1"/>
            </a:solidFill>
            <a:round/>
            <a:headEnd/>
            <a:tailEnd type="triangle" w="med" len="med"/>
          </a:ln>
        </p:spPr>
        <p:txBody>
          <a:bodyPr wrap="none" anchor="ctr"/>
          <a:lstStyle/>
          <a:p>
            <a:endParaRPr lang="en-US"/>
          </a:p>
        </p:txBody>
      </p:sp>
      <p:sp>
        <p:nvSpPr>
          <p:cNvPr id="6164" name="Line 1074"/>
          <p:cNvSpPr>
            <a:spLocks noChangeShapeType="1"/>
          </p:cNvSpPr>
          <p:nvPr/>
        </p:nvSpPr>
        <p:spPr bwMode="auto">
          <a:xfrm flipH="1" flipV="1">
            <a:off x="6477000" y="2084388"/>
            <a:ext cx="838200" cy="1828800"/>
          </a:xfrm>
          <a:prstGeom prst="line">
            <a:avLst/>
          </a:prstGeom>
          <a:noFill/>
          <a:ln w="38100">
            <a:solidFill>
              <a:schemeClr val="tx1"/>
            </a:solidFill>
            <a:round/>
            <a:headEnd/>
            <a:tailEnd type="triangle" w="med" len="med"/>
          </a:ln>
        </p:spPr>
        <p:txBody>
          <a:bodyPr wrap="none" anchor="ctr"/>
          <a:lstStyle/>
          <a:p>
            <a:endParaRPr lang="en-US"/>
          </a:p>
        </p:txBody>
      </p:sp>
      <p:sp>
        <p:nvSpPr>
          <p:cNvPr id="6165" name="Line 1075"/>
          <p:cNvSpPr>
            <a:spLocks noChangeShapeType="1"/>
          </p:cNvSpPr>
          <p:nvPr/>
        </p:nvSpPr>
        <p:spPr bwMode="auto">
          <a:xfrm flipV="1">
            <a:off x="4191000" y="1627188"/>
            <a:ext cx="609600" cy="2133600"/>
          </a:xfrm>
          <a:prstGeom prst="line">
            <a:avLst/>
          </a:prstGeom>
          <a:noFill/>
          <a:ln w="38100">
            <a:solidFill>
              <a:schemeClr val="tx1"/>
            </a:solidFill>
            <a:round/>
            <a:headEnd/>
            <a:tailEnd type="triangle" w="med" len="med"/>
          </a:ln>
        </p:spPr>
        <p:txBody>
          <a:bodyPr wrap="none" anchor="ctr"/>
          <a:lstStyle/>
          <a:p>
            <a:endParaRPr lang="en-US"/>
          </a:p>
        </p:txBody>
      </p:sp>
      <p:sp>
        <p:nvSpPr>
          <p:cNvPr id="6166" name="Line 1076"/>
          <p:cNvSpPr>
            <a:spLocks noChangeShapeType="1"/>
          </p:cNvSpPr>
          <p:nvPr/>
        </p:nvSpPr>
        <p:spPr bwMode="auto">
          <a:xfrm flipH="1" flipV="1">
            <a:off x="2819400" y="1398588"/>
            <a:ext cx="4419600" cy="2590800"/>
          </a:xfrm>
          <a:prstGeom prst="line">
            <a:avLst/>
          </a:prstGeom>
          <a:noFill/>
          <a:ln w="38100">
            <a:solidFill>
              <a:schemeClr val="tx1"/>
            </a:solidFill>
            <a:round/>
            <a:headEnd/>
            <a:tailEnd type="triangle" w="med" len="med"/>
          </a:ln>
        </p:spPr>
        <p:txBody>
          <a:bodyPr wrap="none" anchor="ctr"/>
          <a:lstStyle/>
          <a:p>
            <a:endParaRPr lang="en-US"/>
          </a:p>
        </p:txBody>
      </p:sp>
      <p:sp>
        <p:nvSpPr>
          <p:cNvPr id="6167" name="Line 1077"/>
          <p:cNvSpPr>
            <a:spLocks noChangeShapeType="1"/>
          </p:cNvSpPr>
          <p:nvPr/>
        </p:nvSpPr>
        <p:spPr bwMode="auto">
          <a:xfrm>
            <a:off x="5334000" y="1474788"/>
            <a:ext cx="762000" cy="228600"/>
          </a:xfrm>
          <a:prstGeom prst="line">
            <a:avLst/>
          </a:prstGeom>
          <a:noFill/>
          <a:ln w="38100">
            <a:solidFill>
              <a:schemeClr val="tx1"/>
            </a:solidFill>
            <a:round/>
            <a:headEnd/>
            <a:tailEnd type="triangle" w="med" len="med"/>
          </a:ln>
        </p:spPr>
        <p:txBody>
          <a:bodyPr wrap="none" anchor="ctr"/>
          <a:lstStyle/>
          <a:p>
            <a:endParaRPr lang="en-US"/>
          </a:p>
        </p:txBody>
      </p:sp>
      <p:sp>
        <p:nvSpPr>
          <p:cNvPr id="6168" name="Line 1079"/>
          <p:cNvSpPr>
            <a:spLocks noChangeShapeType="1"/>
          </p:cNvSpPr>
          <p:nvPr/>
        </p:nvSpPr>
        <p:spPr bwMode="auto">
          <a:xfrm flipH="1" flipV="1">
            <a:off x="2743200" y="1855788"/>
            <a:ext cx="4495800" cy="762000"/>
          </a:xfrm>
          <a:prstGeom prst="line">
            <a:avLst/>
          </a:prstGeom>
          <a:noFill/>
          <a:ln w="3810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191000" y="685800"/>
            <a:ext cx="4114800" cy="666593"/>
          </a:xfrm>
        </p:spPr>
        <p:txBody>
          <a:bodyPr/>
          <a:lstStyle/>
          <a:p>
            <a:r>
              <a:rPr lang="en-US" sz="4800" b="1" dirty="0" smtClean="0">
                <a:solidFill>
                  <a:schemeClr val="tx2">
                    <a:lumMod val="60000"/>
                    <a:lumOff val="40000"/>
                  </a:schemeClr>
                </a:solidFill>
                <a:latin typeface="Garamond" pitchFamily="18" charset="0"/>
              </a:rPr>
              <a:t>Sustainability</a:t>
            </a:r>
            <a:endParaRPr lang="en-US" dirty="0" smtClean="0">
              <a:solidFill>
                <a:schemeClr val="tx2">
                  <a:lumMod val="60000"/>
                  <a:lumOff val="40000"/>
                </a:schemeClr>
              </a:solidFill>
              <a:latin typeface="Bookman Old Style" pitchFamily="18" charset="0"/>
            </a:endParaRPr>
          </a:p>
        </p:txBody>
      </p:sp>
      <p:sp>
        <p:nvSpPr>
          <p:cNvPr id="7173" name="Rectangle 4"/>
          <p:cNvSpPr>
            <a:spLocks noGrp="1" noChangeArrowheads="1"/>
          </p:cNvSpPr>
          <p:nvPr>
            <p:ph type="body" sz="half" idx="2"/>
          </p:nvPr>
        </p:nvSpPr>
        <p:spPr>
          <a:xfrm>
            <a:off x="3962400" y="1524000"/>
            <a:ext cx="4495800" cy="5890843"/>
          </a:xfrm>
        </p:spPr>
        <p:txBody>
          <a:bodyPr/>
          <a:lstStyle/>
          <a:p>
            <a:r>
              <a:rPr lang="en-US" dirty="0" smtClean="0"/>
              <a:t>The ability to maintain ecological processes over long periods of time.</a:t>
            </a:r>
          </a:p>
          <a:p>
            <a:r>
              <a:rPr lang="en-US" dirty="0" smtClean="0"/>
              <a:t>Sustainability of an ecosystem is the ability of that ecosystem to maintain its structure and function over time in the face of external stress.</a:t>
            </a:r>
          </a:p>
          <a:p>
            <a:endParaRPr lang="en-US" sz="2800" dirty="0" smtClean="0"/>
          </a:p>
        </p:txBody>
      </p:sp>
      <p:sp>
        <p:nvSpPr>
          <p:cNvPr id="7174"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7170" name="Object 0"/>
          <p:cNvGraphicFramePr>
            <a:graphicFrameLocks noGrp="1" noChangeAspect="1"/>
          </p:cNvGraphicFramePr>
          <p:nvPr>
            <p:ph type="clipArt" sz="half" idx="1"/>
          </p:nvPr>
        </p:nvGraphicFramePr>
        <p:xfrm>
          <a:off x="1600200" y="609600"/>
          <a:ext cx="1600200" cy="1587500"/>
        </p:xfrm>
        <a:graphic>
          <a:graphicData uri="http://schemas.openxmlformats.org/presentationml/2006/ole">
            <mc:AlternateContent xmlns:mc="http://schemas.openxmlformats.org/markup-compatibility/2006">
              <mc:Choice xmlns:v="urn:schemas-microsoft-com:vml" Requires="v">
                <p:oleObj spid="_x0000_s6150" name="Clip" r:id="rId4" imgW="830160" imgH="824760" progId="">
                  <p:embed/>
                </p:oleObj>
              </mc:Choice>
              <mc:Fallback>
                <p:oleObj name="Clip" r:id="rId4" imgW="830160" imgH="8247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09600"/>
                        <a:ext cx="16002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
          <p:cNvGraphicFramePr>
            <a:graphicFrameLocks noChangeAspect="1"/>
          </p:cNvGraphicFramePr>
          <p:nvPr/>
        </p:nvGraphicFramePr>
        <p:xfrm>
          <a:off x="457200" y="2286000"/>
          <a:ext cx="3124200" cy="3962400"/>
        </p:xfrm>
        <a:graphic>
          <a:graphicData uri="http://schemas.openxmlformats.org/presentationml/2006/ole">
            <mc:AlternateContent xmlns:mc="http://schemas.openxmlformats.org/markup-compatibility/2006">
              <mc:Choice xmlns:v="urn:schemas-microsoft-com:vml" Requires="v">
                <p:oleObj spid="_x0000_s6151" name="Clip" r:id="rId6" imgW="848160" imgH="1293480" progId="">
                  <p:embed/>
                </p:oleObj>
              </mc:Choice>
              <mc:Fallback>
                <p:oleObj name="Clip" r:id="rId6" imgW="848160" imgH="12934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86000"/>
                        <a:ext cx="31242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body" sz="half" idx="2"/>
          </p:nvPr>
        </p:nvSpPr>
        <p:spPr>
          <a:xfrm>
            <a:off x="4267200" y="1441132"/>
            <a:ext cx="4038600" cy="5416868"/>
          </a:xfrm>
        </p:spPr>
        <p:txBody>
          <a:bodyPr/>
          <a:lstStyle/>
          <a:p>
            <a:r>
              <a:rPr lang="en-US" dirty="0" smtClean="0"/>
              <a:t>Is strongly linked to ecosystem health.</a:t>
            </a:r>
          </a:p>
          <a:p>
            <a:r>
              <a:rPr lang="en-US" dirty="0" smtClean="0"/>
              <a:t>The more sustainable an ecosystem is, the healthier it is because it is able to “deal” with external stress better          (i.e. limiting factors).</a:t>
            </a:r>
          </a:p>
        </p:txBody>
      </p:sp>
      <p:sp>
        <p:nvSpPr>
          <p:cNvPr id="8198" name="Rectangle 5"/>
          <p:cNvSpPr>
            <a:spLocks noGrp="1" noChangeArrowheads="1"/>
          </p:cNvSpPr>
          <p:nvPr>
            <p:ph type="title"/>
          </p:nvPr>
        </p:nvSpPr>
        <p:spPr>
          <a:xfrm>
            <a:off x="4191000" y="457200"/>
            <a:ext cx="4114800" cy="666593"/>
          </a:xfrm>
          <a:noFill/>
        </p:spPr>
        <p:txBody>
          <a:bodyPr/>
          <a:lstStyle/>
          <a:p>
            <a:r>
              <a:rPr lang="en-US" sz="4800" b="1" dirty="0" smtClean="0">
                <a:solidFill>
                  <a:schemeClr val="tx2">
                    <a:lumMod val="60000"/>
                    <a:lumOff val="40000"/>
                  </a:schemeClr>
                </a:solidFill>
                <a:latin typeface="Garamond" pitchFamily="18" charset="0"/>
              </a:rPr>
              <a:t>Sustainability</a:t>
            </a:r>
            <a:endParaRPr lang="en-US" dirty="0" smtClean="0">
              <a:solidFill>
                <a:schemeClr val="tx2">
                  <a:lumMod val="60000"/>
                  <a:lumOff val="40000"/>
                </a:schemeClr>
              </a:solidFill>
              <a:latin typeface="Bookman Old Style" pitchFamily="18" charset="0"/>
            </a:endParaRPr>
          </a:p>
        </p:txBody>
      </p:sp>
      <p:sp>
        <p:nvSpPr>
          <p:cNvPr id="8199" name="Rectangle 6"/>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8194" name="Object 0"/>
          <p:cNvGraphicFramePr>
            <a:graphicFrameLocks noGrp="1" noChangeAspect="1"/>
          </p:cNvGraphicFramePr>
          <p:nvPr>
            <p:ph type="clipArt" sz="half" idx="1"/>
          </p:nvPr>
        </p:nvGraphicFramePr>
        <p:xfrm>
          <a:off x="2362200" y="2590800"/>
          <a:ext cx="2057400" cy="1584325"/>
        </p:xfrm>
        <a:graphic>
          <a:graphicData uri="http://schemas.openxmlformats.org/presentationml/2006/ole">
            <mc:AlternateContent xmlns:mc="http://schemas.openxmlformats.org/markup-compatibility/2006">
              <mc:Choice xmlns:v="urn:schemas-microsoft-com:vml" Requires="v">
                <p:oleObj spid="_x0000_s7176" name="Clip" r:id="rId4" imgW="4411440" imgH="3398400" progId="">
                  <p:embed/>
                </p:oleObj>
              </mc:Choice>
              <mc:Fallback>
                <p:oleObj name="Clip" r:id="rId4" imgW="4411440" imgH="339840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2057400"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1"/>
          <p:cNvGraphicFramePr>
            <a:graphicFrameLocks noChangeAspect="1"/>
          </p:cNvGraphicFramePr>
          <p:nvPr/>
        </p:nvGraphicFramePr>
        <p:xfrm>
          <a:off x="609600" y="3841750"/>
          <a:ext cx="2514600" cy="2511425"/>
        </p:xfrm>
        <a:graphic>
          <a:graphicData uri="http://schemas.openxmlformats.org/presentationml/2006/ole">
            <mc:AlternateContent xmlns:mc="http://schemas.openxmlformats.org/markup-compatibility/2006">
              <mc:Choice xmlns:v="urn:schemas-microsoft-com:vml" Requires="v">
                <p:oleObj spid="_x0000_s7177" name="Clip" r:id="rId6" imgW="1132560" imgH="1131480" progId="">
                  <p:embed/>
                </p:oleObj>
              </mc:Choice>
              <mc:Fallback>
                <p:oleObj name="Clip" r:id="rId6" imgW="1132560" imgH="11314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41750"/>
                        <a:ext cx="2514600" cy="251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2"/>
          <p:cNvGraphicFramePr>
            <a:graphicFrameLocks noChangeAspect="1"/>
          </p:cNvGraphicFramePr>
          <p:nvPr/>
        </p:nvGraphicFramePr>
        <p:xfrm>
          <a:off x="457200" y="381000"/>
          <a:ext cx="2814638" cy="2819400"/>
        </p:xfrm>
        <a:graphic>
          <a:graphicData uri="http://schemas.openxmlformats.org/presentationml/2006/ole">
            <mc:AlternateContent xmlns:mc="http://schemas.openxmlformats.org/markup-compatibility/2006">
              <mc:Choice xmlns:v="urn:schemas-microsoft-com:vml" Requires="v">
                <p:oleObj spid="_x0000_s7178" name="Clip" r:id="rId8" imgW="1369440" imgH="1370520" progId="">
                  <p:embed/>
                </p:oleObj>
              </mc:Choice>
              <mc:Fallback>
                <p:oleObj name="Clip" r:id="rId8" imgW="1369440" imgH="1370520"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81000"/>
                        <a:ext cx="2814638"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earthsangha.org/images/na09/fullsize/na09071901_fs.jpg"/>
          <p:cNvPicPr>
            <a:picLocks noChangeAspect="1" noChangeArrowheads="1"/>
          </p:cNvPicPr>
          <p:nvPr/>
        </p:nvPicPr>
        <p:blipFill>
          <a:blip r:embed="rId3" cstate="print"/>
          <a:srcRect/>
          <a:stretch>
            <a:fillRect/>
          </a:stretch>
        </p:blipFill>
        <p:spPr bwMode="auto">
          <a:xfrm>
            <a:off x="3048000" y="4572000"/>
            <a:ext cx="2777924"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4" name="Picture 2" descr="http://static.howstuffworks.com/gif/light-virus-1.jpg"/>
          <p:cNvPicPr>
            <a:picLocks noChangeAspect="1" noChangeArrowheads="1"/>
          </p:cNvPicPr>
          <p:nvPr/>
        </p:nvPicPr>
        <p:blipFill>
          <a:blip r:embed="rId4" cstate="print"/>
          <a:srcRect/>
          <a:stretch>
            <a:fillRect/>
          </a:stretch>
        </p:blipFill>
        <p:spPr bwMode="auto">
          <a:xfrm>
            <a:off x="381000" y="4495800"/>
            <a:ext cx="24892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0"/>
            <a:ext cx="8229600" cy="1143000"/>
          </a:xfrm>
        </p:spPr>
        <p:txBody>
          <a:bodyPr>
            <a:normAutofit/>
          </a:bodyPr>
          <a:lstStyle/>
          <a:p>
            <a:r>
              <a:rPr lang="en-US" sz="5400" b="1" dirty="0" smtClean="0"/>
              <a:t>Brainstorm!</a:t>
            </a:r>
            <a:endParaRPr lang="en-US" sz="5400" b="1" dirty="0"/>
          </a:p>
        </p:txBody>
      </p:sp>
      <p:sp>
        <p:nvSpPr>
          <p:cNvPr id="3" name="Content Placeholder 2"/>
          <p:cNvSpPr>
            <a:spLocks noGrp="1"/>
          </p:cNvSpPr>
          <p:nvPr>
            <p:ph idx="1"/>
          </p:nvPr>
        </p:nvSpPr>
        <p:spPr>
          <a:xfrm>
            <a:off x="914400" y="838200"/>
            <a:ext cx="9144000" cy="1447800"/>
          </a:xfrm>
        </p:spPr>
        <p:txBody>
          <a:bodyPr>
            <a:normAutofit/>
          </a:bodyPr>
          <a:lstStyle/>
          <a:p>
            <a:pPr>
              <a:buNone/>
            </a:pPr>
            <a:r>
              <a:rPr lang="en-US" sz="4400" dirty="0" smtClean="0"/>
              <a:t>What threats are there to the sustainability of an ecosystem?</a:t>
            </a:r>
            <a:endParaRPr lang="en-US" sz="4400" dirty="0"/>
          </a:p>
        </p:txBody>
      </p:sp>
      <p:pic>
        <p:nvPicPr>
          <p:cNvPr id="1028" name="Picture 4" descr="C:\Documents and Settings\prescotta\Local Settings\Temporary Internet Files\Content.IE5\4UVUN527\MP900448687[1].jpg"/>
          <p:cNvPicPr>
            <a:picLocks noChangeAspect="1" noChangeArrowheads="1"/>
          </p:cNvPicPr>
          <p:nvPr/>
        </p:nvPicPr>
        <p:blipFill>
          <a:blip r:embed="rId5" cstate="print"/>
          <a:srcRect/>
          <a:stretch>
            <a:fillRect/>
          </a:stretch>
        </p:blipFill>
        <p:spPr bwMode="auto">
          <a:xfrm>
            <a:off x="6172200" y="2514600"/>
            <a:ext cx="2590800"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C:\Documents and Settings\prescotta\Local Settings\Temporary Internet Files\Content.IE5\5O6QUNSX\MP900437192[1].jpg"/>
          <p:cNvPicPr>
            <a:picLocks noChangeAspect="1" noChangeArrowheads="1"/>
          </p:cNvPicPr>
          <p:nvPr/>
        </p:nvPicPr>
        <p:blipFill>
          <a:blip r:embed="rId6" cstate="print"/>
          <a:srcRect/>
          <a:stretch>
            <a:fillRect/>
          </a:stretch>
        </p:blipFill>
        <p:spPr bwMode="auto">
          <a:xfrm>
            <a:off x="6096000" y="4800600"/>
            <a:ext cx="2709515" cy="1803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C:\Documents and Settings\prescotta\Local Settings\Temporary Internet Files\Content.IE5\4UVUN527\MP900437388[1].jpg"/>
          <p:cNvPicPr>
            <a:picLocks noChangeAspect="1" noChangeArrowheads="1"/>
          </p:cNvPicPr>
          <p:nvPr/>
        </p:nvPicPr>
        <p:blipFill>
          <a:blip r:embed="rId7" cstate="print"/>
          <a:srcRect/>
          <a:stretch>
            <a:fillRect/>
          </a:stretch>
        </p:blipFill>
        <p:spPr bwMode="auto">
          <a:xfrm>
            <a:off x="3124200" y="2209800"/>
            <a:ext cx="2794258" cy="2097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5" name="Picture 11" descr="C:\Documents and Settings\prescotta\Local Settings\Temporary Internet Files\Content.IE5\WONGBP5E\MP900185134[1].jpg"/>
          <p:cNvPicPr>
            <a:picLocks noChangeAspect="1" noChangeArrowheads="1"/>
          </p:cNvPicPr>
          <p:nvPr/>
        </p:nvPicPr>
        <p:blipFill>
          <a:blip r:embed="rId8" cstate="print"/>
          <a:srcRect/>
          <a:stretch>
            <a:fillRect/>
          </a:stretch>
        </p:blipFill>
        <p:spPr bwMode="auto">
          <a:xfrm>
            <a:off x="304800" y="2286000"/>
            <a:ext cx="2590800" cy="1740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8" name="Picture 14" descr="C:\Documents and Settings\prescotta\Local Settings\Temporary Internet Files\Content.IE5\WONGBP5E\MP900401309[1].jpg"/>
          <p:cNvPicPr>
            <a:picLocks noChangeAspect="1" noChangeArrowheads="1"/>
          </p:cNvPicPr>
          <p:nvPr/>
        </p:nvPicPr>
        <p:blipFill>
          <a:blip r:embed="rId9" cstate="print"/>
          <a:srcRect/>
          <a:stretch>
            <a:fillRect/>
          </a:stretch>
        </p:blipFill>
        <p:spPr bwMode="auto">
          <a:xfrm>
            <a:off x="228600" y="2895600"/>
            <a:ext cx="3200400" cy="2132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1" name="Picture 17" descr="C:\Documents and Settings\prescotta\Local Settings\Temporary Internet Files\Content.IE5\OICYES4S\MP900400461[1].jpg"/>
          <p:cNvPicPr>
            <a:picLocks noChangeAspect="1" noChangeArrowheads="1"/>
          </p:cNvPicPr>
          <p:nvPr/>
        </p:nvPicPr>
        <p:blipFill>
          <a:blip r:embed="rId10" cstate="print"/>
          <a:srcRect/>
          <a:stretch>
            <a:fillRect/>
          </a:stretch>
        </p:blipFill>
        <p:spPr bwMode="auto">
          <a:xfrm>
            <a:off x="6400800" y="2667000"/>
            <a:ext cx="2133600" cy="3198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3" name="Picture 19" descr="C:\Documents and Settings\prescotta\Local Settings\Temporary Internet Files\Content.IE5\OICYES4S\MP900446943[1].jpg"/>
          <p:cNvPicPr>
            <a:picLocks noChangeAspect="1" noChangeArrowheads="1"/>
          </p:cNvPicPr>
          <p:nvPr/>
        </p:nvPicPr>
        <p:blipFill>
          <a:blip r:embed="rId11" cstate="print"/>
          <a:srcRect/>
          <a:stretch>
            <a:fillRect/>
          </a:stretch>
        </p:blipFill>
        <p:spPr bwMode="auto">
          <a:xfrm>
            <a:off x="3733800" y="2819400"/>
            <a:ext cx="2133600" cy="319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6" name="Picture 22" descr="http://farm2.static.flickr.com/1352/4605751714_5234d3ccde.jpg"/>
          <p:cNvPicPr>
            <a:picLocks noChangeAspect="1" noChangeArrowheads="1"/>
          </p:cNvPicPr>
          <p:nvPr/>
        </p:nvPicPr>
        <p:blipFill>
          <a:blip r:embed="rId12" cstate="print"/>
          <a:srcRect/>
          <a:stretch>
            <a:fillRect/>
          </a:stretch>
        </p:blipFill>
        <p:spPr bwMode="auto">
          <a:xfrm>
            <a:off x="1905000" y="2286000"/>
            <a:ext cx="5715000" cy="380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500" fill="hold"/>
                                        <p:tgtEl>
                                          <p:spTgt spid="1035"/>
                                        </p:tgtEl>
                                        <p:attrNameLst>
                                          <p:attrName>ppt_w</p:attrName>
                                        </p:attrNameLst>
                                      </p:cBhvr>
                                      <p:tavLst>
                                        <p:tav tm="0">
                                          <p:val>
                                            <p:fltVal val="0"/>
                                          </p:val>
                                        </p:tav>
                                        <p:tav tm="100000">
                                          <p:val>
                                            <p:strVal val="#ppt_w"/>
                                          </p:val>
                                        </p:tav>
                                      </p:tavLst>
                                    </p:anim>
                                    <p:anim calcmode="lin" valueType="num">
                                      <p:cBhvr>
                                        <p:cTn id="8" dur="500" fill="hold"/>
                                        <p:tgtEl>
                                          <p:spTgt spid="1035"/>
                                        </p:tgtEl>
                                        <p:attrNameLst>
                                          <p:attrName>ppt_h</p:attrName>
                                        </p:attrNameLst>
                                      </p:cBhvr>
                                      <p:tavLst>
                                        <p:tav tm="0">
                                          <p:val>
                                            <p:fltVal val="0"/>
                                          </p:val>
                                        </p:tav>
                                        <p:tav tm="100000">
                                          <p:val>
                                            <p:strVal val="#ppt_h"/>
                                          </p:val>
                                        </p:tav>
                                      </p:tavLst>
                                    </p:anim>
                                    <p:anim calcmode="lin" valueType="num">
                                      <p:cBhvr>
                                        <p:cTn id="9" dur="500" fill="hold"/>
                                        <p:tgtEl>
                                          <p:spTgt spid="103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p:cTn id="15" dur="500" fill="hold"/>
                                        <p:tgtEl>
                                          <p:spTgt spid="1032"/>
                                        </p:tgtEl>
                                        <p:attrNameLst>
                                          <p:attrName>ppt_w</p:attrName>
                                        </p:attrNameLst>
                                      </p:cBhvr>
                                      <p:tavLst>
                                        <p:tav tm="0">
                                          <p:val>
                                            <p:fltVal val="0"/>
                                          </p:val>
                                        </p:tav>
                                        <p:tav tm="100000">
                                          <p:val>
                                            <p:strVal val="#ppt_w"/>
                                          </p:val>
                                        </p:tav>
                                      </p:tavLst>
                                    </p:anim>
                                    <p:anim calcmode="lin" valueType="num">
                                      <p:cBhvr>
                                        <p:cTn id="16" dur="500" fill="hold"/>
                                        <p:tgtEl>
                                          <p:spTgt spid="1032"/>
                                        </p:tgtEl>
                                        <p:attrNameLst>
                                          <p:attrName>ppt_h</p:attrName>
                                        </p:attrNameLst>
                                      </p:cBhvr>
                                      <p:tavLst>
                                        <p:tav tm="0">
                                          <p:val>
                                            <p:fltVal val="0"/>
                                          </p:val>
                                        </p:tav>
                                        <p:tav tm="100000">
                                          <p:val>
                                            <p:strVal val="#ppt_h"/>
                                          </p:val>
                                        </p:tav>
                                      </p:tavLst>
                                    </p:anim>
                                    <p:anim calcmode="lin" valueType="num">
                                      <p:cBhvr>
                                        <p:cTn id="17" dur="5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 calcmode="lin" valueType="num">
                                      <p:cBhvr>
                                        <p:cTn id="25" dur="5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p:cTn id="31" dur="500" fill="hold"/>
                                        <p:tgtEl>
                                          <p:spTgt spid="1031"/>
                                        </p:tgtEl>
                                        <p:attrNameLst>
                                          <p:attrName>ppt_w</p:attrName>
                                        </p:attrNameLst>
                                      </p:cBhvr>
                                      <p:tavLst>
                                        <p:tav tm="0">
                                          <p:val>
                                            <p:fltVal val="0"/>
                                          </p:val>
                                        </p:tav>
                                        <p:tav tm="100000">
                                          <p:val>
                                            <p:strVal val="#ppt_w"/>
                                          </p:val>
                                        </p:tav>
                                      </p:tavLst>
                                    </p:anim>
                                    <p:anim calcmode="lin" valueType="num">
                                      <p:cBhvr>
                                        <p:cTn id="32" dur="500" fill="hold"/>
                                        <p:tgtEl>
                                          <p:spTgt spid="1031"/>
                                        </p:tgtEl>
                                        <p:attrNameLst>
                                          <p:attrName>ppt_h</p:attrName>
                                        </p:attrNameLst>
                                      </p:cBhvr>
                                      <p:tavLst>
                                        <p:tav tm="0">
                                          <p:val>
                                            <p:fltVal val="0"/>
                                          </p:val>
                                        </p:tav>
                                        <p:tav tm="100000">
                                          <p:val>
                                            <p:strVal val="#ppt_h"/>
                                          </p:val>
                                        </p:tav>
                                      </p:tavLst>
                                    </p:anim>
                                    <p:anim calcmode="lin" valueType="num">
                                      <p:cBhvr>
                                        <p:cTn id="33" dur="500" fill="hold"/>
                                        <p:tgtEl>
                                          <p:spTgt spid="1031"/>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10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23556"/>
                                        </p:tgtEl>
                                        <p:attrNameLst>
                                          <p:attrName>style.visibility</p:attrName>
                                        </p:attrNameLst>
                                      </p:cBhvr>
                                      <p:to>
                                        <p:strVal val="visible"/>
                                      </p:to>
                                    </p:set>
                                    <p:anim calcmode="lin" valueType="num">
                                      <p:cBhvr>
                                        <p:cTn id="39" dur="500" fill="hold"/>
                                        <p:tgtEl>
                                          <p:spTgt spid="23556"/>
                                        </p:tgtEl>
                                        <p:attrNameLst>
                                          <p:attrName>ppt_w</p:attrName>
                                        </p:attrNameLst>
                                      </p:cBhvr>
                                      <p:tavLst>
                                        <p:tav tm="0">
                                          <p:val>
                                            <p:fltVal val="0"/>
                                          </p:val>
                                        </p:tav>
                                        <p:tav tm="100000">
                                          <p:val>
                                            <p:strVal val="#ppt_w"/>
                                          </p:val>
                                        </p:tav>
                                      </p:tavLst>
                                    </p:anim>
                                    <p:anim calcmode="lin" valueType="num">
                                      <p:cBhvr>
                                        <p:cTn id="40" dur="500" fill="hold"/>
                                        <p:tgtEl>
                                          <p:spTgt spid="23556"/>
                                        </p:tgtEl>
                                        <p:attrNameLst>
                                          <p:attrName>ppt_h</p:attrName>
                                        </p:attrNameLst>
                                      </p:cBhvr>
                                      <p:tavLst>
                                        <p:tav tm="0">
                                          <p:val>
                                            <p:fltVal val="0"/>
                                          </p:val>
                                        </p:tav>
                                        <p:tav tm="100000">
                                          <p:val>
                                            <p:strVal val="#ppt_h"/>
                                          </p:val>
                                        </p:tav>
                                      </p:tavLst>
                                    </p:anim>
                                    <p:anim calcmode="lin" valueType="num">
                                      <p:cBhvr>
                                        <p:cTn id="41" dur="5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235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3554"/>
                                        </p:tgtEl>
                                        <p:attrNameLst>
                                          <p:attrName>style.visibility</p:attrName>
                                        </p:attrNameLst>
                                      </p:cBhvr>
                                      <p:to>
                                        <p:strVal val="visible"/>
                                      </p:to>
                                    </p:set>
                                    <p:anim calcmode="lin" valueType="num">
                                      <p:cBhvr>
                                        <p:cTn id="47" dur="500" fill="hold"/>
                                        <p:tgtEl>
                                          <p:spTgt spid="23554"/>
                                        </p:tgtEl>
                                        <p:attrNameLst>
                                          <p:attrName>ppt_w</p:attrName>
                                        </p:attrNameLst>
                                      </p:cBhvr>
                                      <p:tavLst>
                                        <p:tav tm="0">
                                          <p:val>
                                            <p:fltVal val="0"/>
                                          </p:val>
                                        </p:tav>
                                        <p:tav tm="100000">
                                          <p:val>
                                            <p:strVal val="#ppt_w"/>
                                          </p:val>
                                        </p:tav>
                                      </p:tavLst>
                                    </p:anim>
                                    <p:anim calcmode="lin" valueType="num">
                                      <p:cBhvr>
                                        <p:cTn id="48" dur="500" fill="hold"/>
                                        <p:tgtEl>
                                          <p:spTgt spid="23554"/>
                                        </p:tgtEl>
                                        <p:attrNameLst>
                                          <p:attrName>ppt_h</p:attrName>
                                        </p:attrNameLst>
                                      </p:cBhvr>
                                      <p:tavLst>
                                        <p:tav tm="0">
                                          <p:val>
                                            <p:fltVal val="0"/>
                                          </p:val>
                                        </p:tav>
                                        <p:tav tm="100000">
                                          <p:val>
                                            <p:strVal val="#ppt_h"/>
                                          </p:val>
                                        </p:tav>
                                      </p:tavLst>
                                    </p:anim>
                                    <p:anim calcmode="lin" valueType="num">
                                      <p:cBhvr>
                                        <p:cTn id="49" dur="500" fill="hold"/>
                                        <p:tgtEl>
                                          <p:spTgt spid="23554"/>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235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1038"/>
                                        </p:tgtEl>
                                        <p:attrNameLst>
                                          <p:attrName>style.visibility</p:attrName>
                                        </p:attrNameLst>
                                      </p:cBhvr>
                                      <p:to>
                                        <p:strVal val="visible"/>
                                      </p:to>
                                    </p:set>
                                    <p:anim calcmode="lin" valueType="num">
                                      <p:cBhvr>
                                        <p:cTn id="55" dur="500" fill="hold"/>
                                        <p:tgtEl>
                                          <p:spTgt spid="1038"/>
                                        </p:tgtEl>
                                        <p:attrNameLst>
                                          <p:attrName>ppt_w</p:attrName>
                                        </p:attrNameLst>
                                      </p:cBhvr>
                                      <p:tavLst>
                                        <p:tav tm="0">
                                          <p:val>
                                            <p:fltVal val="0"/>
                                          </p:val>
                                        </p:tav>
                                        <p:tav tm="100000">
                                          <p:val>
                                            <p:strVal val="#ppt_w"/>
                                          </p:val>
                                        </p:tav>
                                      </p:tavLst>
                                    </p:anim>
                                    <p:anim calcmode="lin" valueType="num">
                                      <p:cBhvr>
                                        <p:cTn id="56" dur="500" fill="hold"/>
                                        <p:tgtEl>
                                          <p:spTgt spid="1038"/>
                                        </p:tgtEl>
                                        <p:attrNameLst>
                                          <p:attrName>ppt_h</p:attrName>
                                        </p:attrNameLst>
                                      </p:cBhvr>
                                      <p:tavLst>
                                        <p:tav tm="0">
                                          <p:val>
                                            <p:fltVal val="0"/>
                                          </p:val>
                                        </p:tav>
                                        <p:tav tm="100000">
                                          <p:val>
                                            <p:strVal val="#ppt_h"/>
                                          </p:val>
                                        </p:tav>
                                      </p:tavLst>
                                    </p:anim>
                                    <p:anim calcmode="lin" valueType="num">
                                      <p:cBhvr>
                                        <p:cTn id="57" dur="500" fill="hold"/>
                                        <p:tgtEl>
                                          <p:spTgt spid="1038"/>
                                        </p:tgtEl>
                                        <p:attrNameLst>
                                          <p:attrName>ppt_x</p:attrName>
                                        </p:attrNameLst>
                                      </p:cBhvr>
                                      <p:tavLst>
                                        <p:tav tm="0" fmla="#ppt_x+(cos(-2*pi*(1-$))*-#ppt_x-sin(-2*pi*(1-$))*(1-#ppt_y))*(1-$)">
                                          <p:val>
                                            <p:fltVal val="0"/>
                                          </p:val>
                                        </p:tav>
                                        <p:tav tm="100000">
                                          <p:val>
                                            <p:fltVal val="1"/>
                                          </p:val>
                                        </p:tav>
                                      </p:tavLst>
                                    </p:anim>
                                    <p:anim calcmode="lin" valueType="num">
                                      <p:cBhvr>
                                        <p:cTn id="58" dur="500" fill="hold"/>
                                        <p:tgtEl>
                                          <p:spTgt spid="10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1041"/>
                                        </p:tgtEl>
                                        <p:attrNameLst>
                                          <p:attrName>style.visibility</p:attrName>
                                        </p:attrNameLst>
                                      </p:cBhvr>
                                      <p:to>
                                        <p:strVal val="visible"/>
                                      </p:to>
                                    </p:set>
                                    <p:anim calcmode="lin" valueType="num">
                                      <p:cBhvr>
                                        <p:cTn id="63" dur="1000" fill="hold"/>
                                        <p:tgtEl>
                                          <p:spTgt spid="1041"/>
                                        </p:tgtEl>
                                        <p:attrNameLst>
                                          <p:attrName>ppt_w</p:attrName>
                                        </p:attrNameLst>
                                      </p:cBhvr>
                                      <p:tavLst>
                                        <p:tav tm="0">
                                          <p:val>
                                            <p:fltVal val="0"/>
                                          </p:val>
                                        </p:tav>
                                        <p:tav tm="100000">
                                          <p:val>
                                            <p:strVal val="#ppt_w"/>
                                          </p:val>
                                        </p:tav>
                                      </p:tavLst>
                                    </p:anim>
                                    <p:anim calcmode="lin" valueType="num">
                                      <p:cBhvr>
                                        <p:cTn id="64" dur="1000" fill="hold"/>
                                        <p:tgtEl>
                                          <p:spTgt spid="1041"/>
                                        </p:tgtEl>
                                        <p:attrNameLst>
                                          <p:attrName>ppt_h</p:attrName>
                                        </p:attrNameLst>
                                      </p:cBhvr>
                                      <p:tavLst>
                                        <p:tav tm="0">
                                          <p:val>
                                            <p:fltVal val="0"/>
                                          </p:val>
                                        </p:tav>
                                        <p:tav tm="100000">
                                          <p:val>
                                            <p:strVal val="#ppt_h"/>
                                          </p:val>
                                        </p:tav>
                                      </p:tavLst>
                                    </p:anim>
                                    <p:anim calcmode="lin" valueType="num">
                                      <p:cBhvr>
                                        <p:cTn id="65" dur="1000" fill="hold"/>
                                        <p:tgtEl>
                                          <p:spTgt spid="104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1043"/>
                                        </p:tgtEl>
                                        <p:attrNameLst>
                                          <p:attrName>style.visibility</p:attrName>
                                        </p:attrNameLst>
                                      </p:cBhvr>
                                      <p:to>
                                        <p:strVal val="visible"/>
                                      </p:to>
                                    </p:set>
                                    <p:anim calcmode="lin" valueType="num">
                                      <p:cBhvr>
                                        <p:cTn id="71" dur="500" fill="hold"/>
                                        <p:tgtEl>
                                          <p:spTgt spid="1043"/>
                                        </p:tgtEl>
                                        <p:attrNameLst>
                                          <p:attrName>ppt_w</p:attrName>
                                        </p:attrNameLst>
                                      </p:cBhvr>
                                      <p:tavLst>
                                        <p:tav tm="0">
                                          <p:val>
                                            <p:fltVal val="0"/>
                                          </p:val>
                                        </p:tav>
                                        <p:tav tm="100000">
                                          <p:val>
                                            <p:strVal val="#ppt_w"/>
                                          </p:val>
                                        </p:tav>
                                      </p:tavLst>
                                    </p:anim>
                                    <p:anim calcmode="lin" valueType="num">
                                      <p:cBhvr>
                                        <p:cTn id="72" dur="500" fill="hold"/>
                                        <p:tgtEl>
                                          <p:spTgt spid="1043"/>
                                        </p:tgtEl>
                                        <p:attrNameLst>
                                          <p:attrName>ppt_h</p:attrName>
                                        </p:attrNameLst>
                                      </p:cBhvr>
                                      <p:tavLst>
                                        <p:tav tm="0">
                                          <p:val>
                                            <p:fltVal val="0"/>
                                          </p:val>
                                        </p:tav>
                                        <p:tav tm="100000">
                                          <p:val>
                                            <p:strVal val="#ppt_h"/>
                                          </p:val>
                                        </p:tav>
                                      </p:tavLst>
                                    </p:anim>
                                    <p:anim calcmode="lin" valueType="num">
                                      <p:cBhvr>
                                        <p:cTn id="73" dur="500" fill="hold"/>
                                        <p:tgtEl>
                                          <p:spTgt spid="1043"/>
                                        </p:tgtEl>
                                        <p:attrNameLst>
                                          <p:attrName>ppt_x</p:attrName>
                                        </p:attrNameLst>
                                      </p:cBhvr>
                                      <p:tavLst>
                                        <p:tav tm="0" fmla="#ppt_x+(cos(-2*pi*(1-$))*-#ppt_x-sin(-2*pi*(1-$))*(1-#ppt_y))*(1-$)">
                                          <p:val>
                                            <p:fltVal val="0"/>
                                          </p:val>
                                        </p:tav>
                                        <p:tav tm="100000">
                                          <p:val>
                                            <p:fltVal val="1"/>
                                          </p:val>
                                        </p:tav>
                                      </p:tavLst>
                                    </p:anim>
                                    <p:anim calcmode="lin" valueType="num">
                                      <p:cBhvr>
                                        <p:cTn id="74" dur="500" fill="hold"/>
                                        <p:tgtEl>
                                          <p:spTgt spid="10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nodeType="clickEffect">
                                  <p:stCondLst>
                                    <p:cond delay="0"/>
                                  </p:stCondLst>
                                  <p:childTnLst>
                                    <p:set>
                                      <p:cBhvr>
                                        <p:cTn id="78" dur="1" fill="hold">
                                          <p:stCondLst>
                                            <p:cond delay="0"/>
                                          </p:stCondLst>
                                        </p:cTn>
                                        <p:tgtEl>
                                          <p:spTgt spid="1046"/>
                                        </p:tgtEl>
                                        <p:attrNameLst>
                                          <p:attrName>style.visibility</p:attrName>
                                        </p:attrNameLst>
                                      </p:cBhvr>
                                      <p:to>
                                        <p:strVal val="visible"/>
                                      </p:to>
                                    </p:set>
                                    <p:anim calcmode="lin" valueType="num">
                                      <p:cBhvr>
                                        <p:cTn id="79" dur="500" fill="hold"/>
                                        <p:tgtEl>
                                          <p:spTgt spid="1046"/>
                                        </p:tgtEl>
                                        <p:attrNameLst>
                                          <p:attrName>ppt_w</p:attrName>
                                        </p:attrNameLst>
                                      </p:cBhvr>
                                      <p:tavLst>
                                        <p:tav tm="0">
                                          <p:val>
                                            <p:fltVal val="0"/>
                                          </p:val>
                                        </p:tav>
                                        <p:tav tm="100000">
                                          <p:val>
                                            <p:strVal val="#ppt_w"/>
                                          </p:val>
                                        </p:tav>
                                      </p:tavLst>
                                    </p:anim>
                                    <p:anim calcmode="lin" valueType="num">
                                      <p:cBhvr>
                                        <p:cTn id="80" dur="500" fill="hold"/>
                                        <p:tgtEl>
                                          <p:spTgt spid="1046"/>
                                        </p:tgtEl>
                                        <p:attrNameLst>
                                          <p:attrName>ppt_h</p:attrName>
                                        </p:attrNameLst>
                                      </p:cBhvr>
                                      <p:tavLst>
                                        <p:tav tm="0">
                                          <p:val>
                                            <p:fltVal val="0"/>
                                          </p:val>
                                        </p:tav>
                                        <p:tav tm="100000">
                                          <p:val>
                                            <p:strVal val="#ppt_h"/>
                                          </p:val>
                                        </p:tav>
                                      </p:tavLst>
                                    </p:anim>
                                    <p:anim calcmode="lin" valueType="num">
                                      <p:cBhvr>
                                        <p:cTn id="81" dur="500" fill="hold"/>
                                        <p:tgtEl>
                                          <p:spTgt spid="1046"/>
                                        </p:tgtEl>
                                        <p:attrNameLst>
                                          <p:attrName>ppt_x</p:attrName>
                                        </p:attrNameLst>
                                      </p:cBhvr>
                                      <p:tavLst>
                                        <p:tav tm="0" fmla="#ppt_x+(cos(-2*pi*(1-$))*-#ppt_x-sin(-2*pi*(1-$))*(1-#ppt_y))*(1-$)">
                                          <p:val>
                                            <p:fltVal val="0"/>
                                          </p:val>
                                        </p:tav>
                                        <p:tav tm="100000">
                                          <p:val>
                                            <p:fltVal val="1"/>
                                          </p:val>
                                        </p:tav>
                                      </p:tavLst>
                                    </p:anim>
                                    <p:anim calcmode="lin" valueType="num">
                                      <p:cBhvr>
                                        <p:cTn id="82" dur="500" fill="hold"/>
                                        <p:tgtEl>
                                          <p:spTgt spid="10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t>Threats to Sustainability</a:t>
            </a:r>
            <a:endParaRPr lang="en-US" b="1" dirty="0"/>
          </a:p>
        </p:txBody>
      </p:sp>
      <p:sp>
        <p:nvSpPr>
          <p:cNvPr id="3" name="Content Placeholder 2"/>
          <p:cNvSpPr>
            <a:spLocks noGrp="1"/>
          </p:cNvSpPr>
          <p:nvPr>
            <p:ph idx="1"/>
          </p:nvPr>
        </p:nvSpPr>
        <p:spPr>
          <a:xfrm>
            <a:off x="533400" y="914400"/>
            <a:ext cx="8229600" cy="3502497"/>
          </a:xfrm>
        </p:spPr>
        <p:txBody>
          <a:bodyPr/>
          <a:lstStyle/>
          <a:p>
            <a:pPr>
              <a:buNone/>
            </a:pPr>
            <a:r>
              <a:rPr lang="en-US" dirty="0" smtClean="0"/>
              <a:t>The more organism that  can fulfill a particular niche (energy </a:t>
            </a:r>
            <a:r>
              <a:rPr lang="en-US" dirty="0" smtClean="0">
                <a:solidFill>
                  <a:srgbClr val="FFFF00"/>
                </a:solidFill>
              </a:rPr>
              <a:t>role) </a:t>
            </a:r>
            <a:r>
              <a:rPr lang="en-US" dirty="0" smtClean="0"/>
              <a:t>in an ecosystem  the more likely it is to sustain a threat.</a:t>
            </a:r>
          </a:p>
          <a:p>
            <a:pPr>
              <a:buNone/>
            </a:pPr>
            <a:endParaRPr lang="en-US" sz="1200" dirty="0"/>
          </a:p>
          <a:p>
            <a:pPr marL="804863" indent="0">
              <a:buNone/>
            </a:pPr>
            <a:r>
              <a:rPr lang="en-US" dirty="0" smtClean="0"/>
              <a:t>Choose 3 of the following threats to ecosystem sustainability and explain why this is true:</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012886"/>
              </p:ext>
            </p:extLst>
          </p:nvPr>
        </p:nvGraphicFramePr>
        <p:xfrm>
          <a:off x="533400" y="4343400"/>
          <a:ext cx="8077200" cy="2235200"/>
        </p:xfrm>
        <a:graphic>
          <a:graphicData uri="http://schemas.openxmlformats.org/drawingml/2006/table">
            <a:tbl>
              <a:tblPr firstRow="1" bandRow="1">
                <a:tableStyleId>{C083E6E3-FA7D-4D7B-A595-EF9225AFEA82}</a:tableStyleId>
              </a:tblPr>
              <a:tblGrid>
                <a:gridCol w="4038600"/>
                <a:gridCol w="4038600"/>
              </a:tblGrid>
              <a:tr h="685800">
                <a:tc>
                  <a:txBody>
                    <a:bodyPr/>
                    <a:lstStyle/>
                    <a:p>
                      <a:pPr algn="ctr"/>
                      <a:r>
                        <a:rPr lang="en-US" sz="3200" b="1" dirty="0" smtClean="0"/>
                        <a:t>Disease</a:t>
                      </a:r>
                      <a:endParaRPr lang="en-US" sz="3200" b="1" dirty="0"/>
                    </a:p>
                  </a:txBody>
                  <a:tcPr/>
                </a:tc>
                <a:tc>
                  <a:txBody>
                    <a:bodyPr/>
                    <a:lstStyle/>
                    <a:p>
                      <a:pPr algn="ctr"/>
                      <a:r>
                        <a:rPr lang="en-US" sz="3200" b="1" dirty="0" smtClean="0"/>
                        <a:t>Environmental change</a:t>
                      </a:r>
                      <a:endParaRPr lang="en-US" sz="3200" b="1" dirty="0"/>
                    </a:p>
                  </a:txBody>
                  <a:tcPr/>
                </a:tc>
              </a:tr>
              <a:tr h="685800">
                <a:tc>
                  <a:txBody>
                    <a:bodyPr/>
                    <a:lstStyle/>
                    <a:p>
                      <a:pPr algn="ctr"/>
                      <a:r>
                        <a:rPr lang="en-US" sz="3200" b="1" dirty="0" smtClean="0"/>
                        <a:t>Limited</a:t>
                      </a:r>
                      <a:r>
                        <a:rPr lang="en-US" sz="3200" b="1" baseline="0" dirty="0" smtClean="0"/>
                        <a:t> resources</a:t>
                      </a:r>
                    </a:p>
                  </a:txBody>
                  <a:tcPr/>
                </a:tc>
                <a:tc>
                  <a:txBody>
                    <a:bodyPr/>
                    <a:lstStyle/>
                    <a:p>
                      <a:pPr algn="ctr"/>
                      <a:r>
                        <a:rPr lang="en-US" sz="3200" b="1" dirty="0" smtClean="0"/>
                        <a:t>Human disturbance</a:t>
                      </a:r>
                    </a:p>
                  </a:txBody>
                  <a:tcPr/>
                </a:tc>
              </a:tr>
              <a:tr h="863600">
                <a:tc>
                  <a:txBody>
                    <a:bodyPr/>
                    <a:lstStyle/>
                    <a:p>
                      <a:pPr algn="ctr"/>
                      <a:r>
                        <a:rPr lang="en-US" sz="3200" b="1" baseline="0" dirty="0" smtClean="0"/>
                        <a:t>Catastrophic events</a:t>
                      </a:r>
                    </a:p>
                  </a:txBody>
                  <a:tcPr/>
                </a:tc>
                <a:tc>
                  <a:txBody>
                    <a:bodyPr/>
                    <a:lstStyle/>
                    <a:p>
                      <a:pPr algn="ctr"/>
                      <a:r>
                        <a:rPr lang="en-US" sz="3200" b="1" dirty="0" smtClean="0">
                          <a:hlinkClick r:id="rId2"/>
                        </a:rPr>
                        <a:t>Invasive Species</a:t>
                      </a:r>
                      <a:endParaRPr lang="en-US" sz="3200" b="1" dirty="0" smtClean="0"/>
                    </a:p>
                  </a:txBody>
                  <a:tcPr/>
                </a:tc>
              </a:tr>
            </a:tbl>
          </a:graphicData>
        </a:graphic>
      </p:graphicFrame>
      <p:pic>
        <p:nvPicPr>
          <p:cNvPr id="5"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304800" y="2590800"/>
            <a:ext cx="991207" cy="1013233"/>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381000"/>
            <a:ext cx="8305800" cy="671402"/>
          </a:xfrm>
        </p:spPr>
        <p:txBody>
          <a:bodyPr/>
          <a:lstStyle/>
          <a:p>
            <a:r>
              <a:rPr lang="en-US" sz="4800" b="1" dirty="0" smtClean="0">
                <a:solidFill>
                  <a:srgbClr val="CC3300"/>
                </a:solidFill>
                <a:latin typeface="Garamond" pitchFamily="18" charset="0"/>
              </a:rPr>
              <a:t>Biodiversity</a:t>
            </a:r>
            <a:r>
              <a:rPr lang="en-US" sz="4800" b="1" dirty="0" smtClean="0">
                <a:latin typeface="Garamond" pitchFamily="18" charset="0"/>
              </a:rPr>
              <a:t> and </a:t>
            </a:r>
            <a:r>
              <a:rPr lang="en-US" sz="4800" b="1" dirty="0" smtClean="0">
                <a:solidFill>
                  <a:schemeClr val="tx2">
                    <a:lumMod val="60000"/>
                    <a:lumOff val="40000"/>
                  </a:schemeClr>
                </a:solidFill>
                <a:latin typeface="Garamond" pitchFamily="18" charset="0"/>
              </a:rPr>
              <a:t>Sustainability</a:t>
            </a:r>
          </a:p>
        </p:txBody>
      </p:sp>
      <p:sp>
        <p:nvSpPr>
          <p:cNvPr id="9220" name="Rectangle 3"/>
          <p:cNvSpPr>
            <a:spLocks noGrp="1" noChangeArrowheads="1"/>
          </p:cNvSpPr>
          <p:nvPr>
            <p:ph type="body" idx="1"/>
          </p:nvPr>
        </p:nvSpPr>
        <p:spPr>
          <a:xfrm>
            <a:off x="457200" y="1219200"/>
            <a:ext cx="8229600" cy="3810000"/>
          </a:xfrm>
        </p:spPr>
        <p:txBody>
          <a:bodyPr/>
          <a:lstStyle/>
          <a:p>
            <a:r>
              <a:rPr lang="en-US" smtClean="0"/>
              <a:t>The biodiversity of an ecosystem contributes to the sustainability of that ecosystem.</a:t>
            </a:r>
          </a:p>
          <a:p>
            <a:r>
              <a:rPr lang="en-US" smtClean="0"/>
              <a:t>Higher/more biodiversity = more sustainable</a:t>
            </a:r>
          </a:p>
          <a:p>
            <a:r>
              <a:rPr lang="en-US" smtClean="0"/>
              <a:t>Lower/less biodiversity = less sustainable</a:t>
            </a:r>
          </a:p>
          <a:p>
            <a:r>
              <a:rPr lang="en-US" smtClean="0"/>
              <a:t>High biodiversity in an ecosystem means that there is a great variety of genes and species in that ecosystem.</a:t>
            </a:r>
          </a:p>
        </p:txBody>
      </p:sp>
      <p:sp>
        <p:nvSpPr>
          <p:cNvPr id="9221" name="Rectangle 4"/>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9218" name="Object 0"/>
          <p:cNvGraphicFramePr>
            <a:graphicFrameLocks noChangeAspect="1"/>
          </p:cNvGraphicFramePr>
          <p:nvPr/>
        </p:nvGraphicFramePr>
        <p:xfrm>
          <a:off x="685800" y="5181600"/>
          <a:ext cx="7696200" cy="1244600"/>
        </p:xfrm>
        <a:graphic>
          <a:graphicData uri="http://schemas.openxmlformats.org/presentationml/2006/ole">
            <mc:AlternateContent xmlns:mc="http://schemas.openxmlformats.org/markup-compatibility/2006">
              <mc:Choice xmlns:v="urn:schemas-microsoft-com:vml" Requires="v">
                <p:oleObj spid="_x0000_s8196" name="Clip" r:id="rId4" imgW="1665000" imgH="527400" progId="">
                  <p:embed/>
                </p:oleObj>
              </mc:Choice>
              <mc:Fallback>
                <p:oleObj name="Clip" r:id="rId4" imgW="1665000" imgH="527400" progId="">
                  <p:embed/>
                  <p:pic>
                    <p:nvPicPr>
                      <p:cNvPr id="0" name="Object 0"/>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85800" y="5181600"/>
                        <a:ext cx="76962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12"/>
          <p:cNvSpPr>
            <a:spLocks noChangeArrowheads="1"/>
          </p:cNvSpPr>
          <p:nvPr/>
        </p:nvSpPr>
        <p:spPr bwMode="auto">
          <a:xfrm rot="2486686">
            <a:off x="7467600" y="5562600"/>
            <a:ext cx="1524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23" name="Rectangle 13"/>
          <p:cNvSpPr>
            <a:spLocks noChangeArrowheads="1"/>
          </p:cNvSpPr>
          <p:nvPr/>
        </p:nvSpPr>
        <p:spPr bwMode="auto">
          <a:xfrm>
            <a:off x="7620000" y="5562600"/>
            <a:ext cx="152400" cy="381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533400" y="1143000"/>
            <a:ext cx="8229600" cy="2514600"/>
          </a:xfrm>
        </p:spPr>
        <p:txBody>
          <a:bodyPr/>
          <a:lstStyle/>
          <a:p>
            <a:r>
              <a:rPr lang="en-US" smtClean="0"/>
              <a:t>A great variety of genes and species means that the ecosystem is better able to carry out natural processes in the face of external stress.</a:t>
            </a:r>
          </a:p>
          <a:p>
            <a:r>
              <a:rPr lang="en-US" smtClean="0"/>
              <a:t>Thus, the ecosystem is more sustainable.</a:t>
            </a:r>
          </a:p>
        </p:txBody>
      </p:sp>
      <p:sp>
        <p:nvSpPr>
          <p:cNvPr id="10245" name="Rectangle 4"/>
          <p:cNvSpPr>
            <a:spLocks noChangeArrowheads="1"/>
          </p:cNvSpPr>
          <p:nvPr/>
        </p:nvSpPr>
        <p:spPr bwMode="auto">
          <a:xfrm>
            <a:off x="457200" y="381000"/>
            <a:ext cx="8305800" cy="762000"/>
          </a:xfrm>
          <a:prstGeom prst="rect">
            <a:avLst/>
          </a:prstGeom>
          <a:noFill/>
          <a:ln w="9525">
            <a:noFill/>
            <a:miter lim="800000"/>
            <a:headEnd/>
            <a:tailEnd/>
          </a:ln>
        </p:spPr>
        <p:txBody>
          <a:bodyPr anchor="ctr"/>
          <a:lstStyle/>
          <a:p>
            <a:pPr algn="ctr"/>
            <a:r>
              <a:rPr lang="en-US" sz="4800" b="1" dirty="0">
                <a:solidFill>
                  <a:srgbClr val="CC3300"/>
                </a:solidFill>
                <a:latin typeface="Garamond" pitchFamily="18" charset="0"/>
              </a:rPr>
              <a:t>Biodiversity</a:t>
            </a:r>
            <a:r>
              <a:rPr lang="en-US" sz="4800" b="1" dirty="0">
                <a:solidFill>
                  <a:schemeClr val="tx2"/>
                </a:solidFill>
                <a:latin typeface="Garamond" pitchFamily="18" charset="0"/>
              </a:rPr>
              <a:t> </a:t>
            </a:r>
            <a:r>
              <a:rPr lang="en-US" sz="4800" b="1" dirty="0">
                <a:solidFill>
                  <a:schemeClr val="accent1">
                    <a:lumMod val="60000"/>
                    <a:lumOff val="40000"/>
                  </a:schemeClr>
                </a:solidFill>
                <a:latin typeface="Garamond" pitchFamily="18" charset="0"/>
              </a:rPr>
              <a:t>and</a:t>
            </a:r>
            <a:r>
              <a:rPr lang="en-US" sz="4800" b="1" dirty="0">
                <a:solidFill>
                  <a:schemeClr val="tx2"/>
                </a:solidFill>
                <a:latin typeface="Garamond" pitchFamily="18" charset="0"/>
              </a:rPr>
              <a:t> </a:t>
            </a:r>
            <a:r>
              <a:rPr lang="en-US" sz="4800" b="1" dirty="0">
                <a:solidFill>
                  <a:schemeClr val="tx2">
                    <a:lumMod val="60000"/>
                    <a:lumOff val="40000"/>
                  </a:schemeClr>
                </a:solidFill>
                <a:latin typeface="Garamond" pitchFamily="18" charset="0"/>
              </a:rPr>
              <a:t>Sustainability</a:t>
            </a:r>
          </a:p>
        </p:txBody>
      </p:sp>
      <p:sp>
        <p:nvSpPr>
          <p:cNvPr id="10246"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10242" name="Object 0"/>
          <p:cNvGraphicFramePr>
            <a:graphicFrameLocks noChangeAspect="1"/>
          </p:cNvGraphicFramePr>
          <p:nvPr/>
        </p:nvGraphicFramePr>
        <p:xfrm>
          <a:off x="1524000" y="4038600"/>
          <a:ext cx="2133600" cy="2116138"/>
        </p:xfrm>
        <a:graphic>
          <a:graphicData uri="http://schemas.openxmlformats.org/presentationml/2006/ole">
            <mc:AlternateContent xmlns:mc="http://schemas.openxmlformats.org/markup-compatibility/2006">
              <mc:Choice xmlns:v="urn:schemas-microsoft-com:vml" Requires="v">
                <p:oleObj spid="_x0000_s9222" name="Clip" r:id="rId4" imgW="830160" imgH="824760" progId="">
                  <p:embed/>
                </p:oleObj>
              </mc:Choice>
              <mc:Fallback>
                <p:oleObj name="Clip" r:id="rId4" imgW="830160" imgH="82476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038600"/>
                        <a:ext cx="213360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
          <p:cNvGraphicFramePr>
            <a:graphicFrameLocks noChangeAspect="1"/>
          </p:cNvGraphicFramePr>
          <p:nvPr/>
        </p:nvGraphicFramePr>
        <p:xfrm>
          <a:off x="4419600" y="3733800"/>
          <a:ext cx="3267075" cy="2667000"/>
        </p:xfrm>
        <a:graphic>
          <a:graphicData uri="http://schemas.openxmlformats.org/presentationml/2006/ole">
            <mc:AlternateContent xmlns:mc="http://schemas.openxmlformats.org/markup-compatibility/2006">
              <mc:Choice xmlns:v="urn:schemas-microsoft-com:vml" Requires="v">
                <p:oleObj spid="_x0000_s9223" name="Clip" r:id="rId6" imgW="1868400" imgH="2189880" progId="">
                  <p:embed/>
                </p:oleObj>
              </mc:Choice>
              <mc:Fallback>
                <p:oleObj name="Clip" r:id="rId6" imgW="1868400" imgH="218988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733800"/>
                        <a:ext cx="3267075"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 descr="A:\pike.gif"/>
          <p:cNvPicPr>
            <a:picLocks noChangeAspect="1" noChangeArrowheads="1"/>
          </p:cNvPicPr>
          <p:nvPr/>
        </p:nvPicPr>
        <p:blipFill>
          <a:blip r:embed="rId3" cstate="print"/>
          <a:srcRect/>
          <a:stretch>
            <a:fillRect/>
          </a:stretch>
        </p:blipFill>
        <p:spPr bwMode="auto">
          <a:xfrm>
            <a:off x="3200400" y="4572000"/>
            <a:ext cx="2819400" cy="1257300"/>
          </a:xfrm>
          <a:prstGeom prst="rect">
            <a:avLst/>
          </a:prstGeom>
          <a:noFill/>
          <a:ln w="9525">
            <a:noFill/>
            <a:miter lim="800000"/>
            <a:headEnd/>
            <a:tailEnd/>
          </a:ln>
        </p:spPr>
      </p:pic>
      <p:sp>
        <p:nvSpPr>
          <p:cNvPr id="2" name="Rectangle 2"/>
          <p:cNvSpPr>
            <a:spLocks noGrp="1" noChangeArrowheads="1"/>
          </p:cNvSpPr>
          <p:nvPr>
            <p:ph type="title"/>
          </p:nvPr>
        </p:nvSpPr>
        <p:spPr>
          <a:xfrm>
            <a:off x="685800" y="533400"/>
            <a:ext cx="7772400" cy="838200"/>
          </a:xfrm>
        </p:spPr>
        <p:txBody>
          <a:bodyPr/>
          <a:lstStyle/>
          <a:p>
            <a:pPr>
              <a:defRPr/>
            </a:pPr>
            <a:r>
              <a:rPr lang="en-US" sz="4800" b="1" smtClean="0">
                <a:effectLst>
                  <a:outerShdw blurRad="38100" dist="38100" dir="2700000" algn="tl">
                    <a:srgbClr val="C0C0C0"/>
                  </a:outerShdw>
                </a:effectLst>
                <a:latin typeface="Garamond" pitchFamily="18" charset="0"/>
              </a:rPr>
              <a:t>For Example...</a:t>
            </a:r>
            <a:endParaRPr lang="en-US" sz="4800" smtClean="0">
              <a:latin typeface="Garamond" pitchFamily="18" charset="0"/>
            </a:endParaRPr>
          </a:p>
        </p:txBody>
      </p:sp>
      <p:sp>
        <p:nvSpPr>
          <p:cNvPr id="14340" name="Rectangle 4"/>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pic>
        <p:nvPicPr>
          <p:cNvPr id="14341" name="Picture 16" descr="A:\walleye.gif"/>
          <p:cNvPicPr>
            <a:picLocks noChangeAspect="1" noChangeArrowheads="1"/>
          </p:cNvPicPr>
          <p:nvPr/>
        </p:nvPicPr>
        <p:blipFill>
          <a:blip r:embed="rId4" cstate="print"/>
          <a:srcRect/>
          <a:stretch>
            <a:fillRect/>
          </a:stretch>
        </p:blipFill>
        <p:spPr bwMode="auto">
          <a:xfrm>
            <a:off x="6324600" y="4724400"/>
            <a:ext cx="2286000" cy="944563"/>
          </a:xfrm>
          <a:prstGeom prst="rect">
            <a:avLst/>
          </a:prstGeom>
          <a:noFill/>
          <a:ln w="9525">
            <a:noFill/>
            <a:miter lim="800000"/>
            <a:headEnd/>
            <a:tailEnd/>
          </a:ln>
        </p:spPr>
      </p:pic>
      <p:pic>
        <p:nvPicPr>
          <p:cNvPr id="14342" name="Picture 17" descr="A:\whitefish.gif"/>
          <p:cNvPicPr>
            <a:picLocks noChangeAspect="1" noChangeArrowheads="1"/>
          </p:cNvPicPr>
          <p:nvPr/>
        </p:nvPicPr>
        <p:blipFill>
          <a:blip r:embed="rId5" cstate="print"/>
          <a:srcRect/>
          <a:stretch>
            <a:fillRect/>
          </a:stretch>
        </p:blipFill>
        <p:spPr bwMode="auto">
          <a:xfrm>
            <a:off x="457200" y="4700588"/>
            <a:ext cx="2590800" cy="1019175"/>
          </a:xfrm>
          <a:prstGeom prst="rect">
            <a:avLst/>
          </a:prstGeom>
          <a:noFill/>
          <a:ln w="9525">
            <a:noFill/>
            <a:miter lim="800000"/>
            <a:headEnd/>
            <a:tailEnd/>
          </a:ln>
        </p:spPr>
      </p:pic>
      <p:sp>
        <p:nvSpPr>
          <p:cNvPr id="14343" name="Text Box 18"/>
          <p:cNvSpPr txBox="1">
            <a:spLocks noChangeArrowheads="1"/>
          </p:cNvSpPr>
          <p:nvPr/>
        </p:nvSpPr>
        <p:spPr bwMode="auto">
          <a:xfrm>
            <a:off x="762000" y="5867400"/>
            <a:ext cx="1384300" cy="457200"/>
          </a:xfrm>
          <a:prstGeom prst="rect">
            <a:avLst/>
          </a:prstGeom>
          <a:noFill/>
          <a:ln w="9525">
            <a:noFill/>
            <a:miter lim="800000"/>
            <a:headEnd/>
            <a:tailEnd/>
          </a:ln>
        </p:spPr>
        <p:txBody>
          <a:bodyPr wrap="none">
            <a:spAutoFit/>
          </a:bodyPr>
          <a:lstStyle/>
          <a:p>
            <a:r>
              <a:rPr lang="en-US"/>
              <a:t>Whitefish</a:t>
            </a:r>
          </a:p>
        </p:txBody>
      </p:sp>
      <p:sp>
        <p:nvSpPr>
          <p:cNvPr id="14344" name="Text Box 19"/>
          <p:cNvSpPr txBox="1">
            <a:spLocks noChangeArrowheads="1"/>
          </p:cNvSpPr>
          <p:nvPr/>
        </p:nvSpPr>
        <p:spPr bwMode="auto">
          <a:xfrm>
            <a:off x="3657600" y="5867400"/>
            <a:ext cx="1884363" cy="457200"/>
          </a:xfrm>
          <a:prstGeom prst="rect">
            <a:avLst/>
          </a:prstGeom>
          <a:noFill/>
          <a:ln w="9525">
            <a:noFill/>
            <a:miter lim="800000"/>
            <a:headEnd/>
            <a:tailEnd/>
          </a:ln>
        </p:spPr>
        <p:txBody>
          <a:bodyPr wrap="none">
            <a:spAutoFit/>
          </a:bodyPr>
          <a:lstStyle/>
          <a:p>
            <a:r>
              <a:rPr lang="en-US"/>
              <a:t>Northern pike</a:t>
            </a:r>
          </a:p>
        </p:txBody>
      </p:sp>
      <p:sp>
        <p:nvSpPr>
          <p:cNvPr id="14345" name="Text Box 20"/>
          <p:cNvSpPr txBox="1">
            <a:spLocks noChangeArrowheads="1"/>
          </p:cNvSpPr>
          <p:nvPr/>
        </p:nvSpPr>
        <p:spPr bwMode="auto">
          <a:xfrm>
            <a:off x="6858000" y="5791200"/>
            <a:ext cx="1196975" cy="457200"/>
          </a:xfrm>
          <a:prstGeom prst="rect">
            <a:avLst/>
          </a:prstGeom>
          <a:noFill/>
          <a:ln w="9525">
            <a:noFill/>
            <a:miter lim="800000"/>
            <a:headEnd/>
            <a:tailEnd/>
          </a:ln>
        </p:spPr>
        <p:txBody>
          <a:bodyPr wrap="none">
            <a:spAutoFit/>
          </a:bodyPr>
          <a:lstStyle/>
          <a:p>
            <a:r>
              <a:rPr lang="en-US"/>
              <a:t>Walleye</a:t>
            </a:r>
          </a:p>
        </p:txBody>
      </p:sp>
      <p:sp>
        <p:nvSpPr>
          <p:cNvPr id="14346" name="Rectangle 3"/>
          <p:cNvSpPr>
            <a:spLocks noGrp="1" noChangeArrowheads="1"/>
          </p:cNvSpPr>
          <p:nvPr>
            <p:ph type="body" idx="1"/>
          </p:nvPr>
        </p:nvSpPr>
        <p:spPr>
          <a:xfrm>
            <a:off x="381000" y="1371600"/>
            <a:ext cx="8229600" cy="3276600"/>
          </a:xfrm>
        </p:spPr>
        <p:txBody>
          <a:bodyPr/>
          <a:lstStyle/>
          <a:p>
            <a:r>
              <a:rPr lang="en-US" smtClean="0"/>
              <a:t>The greater the variety of genes and species of fish, plants and animals in the Lake Winnipeg ecosystem, the more biodiversity.</a:t>
            </a:r>
          </a:p>
          <a:p>
            <a:r>
              <a:rPr lang="en-US" smtClean="0"/>
              <a:t>Higher biodiversity will increase the ecosystem’s sustainability</a:t>
            </a:r>
          </a:p>
          <a:p>
            <a:r>
              <a:rPr lang="en-US" smtClean="0"/>
              <a:t>Why is this important?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924800" cy="1143000"/>
          </a:xfrm>
        </p:spPr>
        <p:txBody>
          <a:bodyPr/>
          <a:lstStyle/>
          <a:p>
            <a:r>
              <a:rPr lang="en-US" dirty="0" smtClean="0"/>
              <a:t>Write in your Science Notebook!</a:t>
            </a:r>
            <a:endParaRPr lang="en-US" dirty="0"/>
          </a:p>
        </p:txBody>
      </p:sp>
      <p:sp>
        <p:nvSpPr>
          <p:cNvPr id="3" name="Content Placeholder 2"/>
          <p:cNvSpPr>
            <a:spLocks noGrp="1"/>
          </p:cNvSpPr>
          <p:nvPr>
            <p:ph idx="1"/>
          </p:nvPr>
        </p:nvSpPr>
        <p:spPr>
          <a:xfrm>
            <a:off x="228600" y="1219200"/>
            <a:ext cx="9144000" cy="5257800"/>
          </a:xfrm>
        </p:spPr>
        <p:txBody>
          <a:bodyPr>
            <a:normAutofit/>
          </a:bodyPr>
          <a:lstStyle/>
          <a:p>
            <a:pPr>
              <a:buNone/>
            </a:pPr>
            <a:r>
              <a:rPr lang="en-US" b="1" dirty="0" smtClean="0"/>
              <a:t>How does the amount of variety in producers or primary </a:t>
            </a:r>
            <a:r>
              <a:rPr lang="en-US" b="1" dirty="0"/>
              <a:t>consumer </a:t>
            </a:r>
            <a:r>
              <a:rPr lang="en-US" b="1" dirty="0" smtClean="0"/>
              <a:t>in the food web affect the stability of the food web?</a:t>
            </a:r>
          </a:p>
          <a:p>
            <a:pPr>
              <a:buNone/>
            </a:pPr>
            <a:endParaRPr lang="en-US" b="1" dirty="0" smtClean="0"/>
          </a:p>
          <a:p>
            <a:pPr>
              <a:buNone/>
            </a:pPr>
            <a:endParaRPr lang="en-US" b="1" dirty="0"/>
          </a:p>
          <a:p>
            <a:pPr>
              <a:buNone/>
            </a:pPr>
            <a:r>
              <a:rPr lang="en-US" b="1" dirty="0" smtClean="0"/>
              <a:t>How does this relate to biodiversity?</a:t>
            </a:r>
          </a:p>
          <a:p>
            <a:pPr>
              <a:buNone/>
            </a:pPr>
            <a:endParaRPr lang="en-US" b="1" dirty="0" smtClean="0"/>
          </a:p>
          <a:p>
            <a:pPr>
              <a:buNone/>
            </a:pPr>
            <a:endParaRPr lang="en-US" sz="1200" b="1" dirty="0"/>
          </a:p>
          <a:p>
            <a:pPr>
              <a:buNone/>
            </a:pPr>
            <a:r>
              <a:rPr lang="en-US" b="1" dirty="0" smtClean="0"/>
              <a:t>How does this relate to the sustainability of an ecosystem?</a:t>
            </a:r>
            <a:endParaRPr lang="en-US" dirty="0"/>
          </a:p>
        </p:txBody>
      </p:sp>
      <p:pic>
        <p:nvPicPr>
          <p:cNvPr id="4" name="Picture 7" descr="C:\Documents and Settings\prescotta\Local Settings\Temporary Internet Files\Content.IE5\1UARZGNZ\MP900437308[1].jpg"/>
          <p:cNvPicPr>
            <a:picLocks noChangeAspect="1" noChangeArrowheads="1"/>
          </p:cNvPicPr>
          <p:nvPr/>
        </p:nvPicPr>
        <p:blipFill>
          <a:blip r:embed="rId2" cstate="print"/>
          <a:srcRect l="15278" t="5564" r="8333" b="40476"/>
          <a:stretch>
            <a:fillRect/>
          </a:stretch>
        </p:blipFill>
        <p:spPr bwMode="auto">
          <a:xfrm>
            <a:off x="6477000" y="3886200"/>
            <a:ext cx="998965" cy="1056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8" descr="C:\Documents and Settings\prescotta\Local Settings\Temporary Internet Files\Content.IE5\1UARZGNZ\MP900442351[1].jpg"/>
          <p:cNvPicPr>
            <a:picLocks noChangeAspect="1" noChangeArrowheads="1"/>
          </p:cNvPicPr>
          <p:nvPr/>
        </p:nvPicPr>
        <p:blipFill>
          <a:blip r:embed="rId3" cstate="print"/>
          <a:srcRect l="7895" t="28947"/>
          <a:stretch>
            <a:fillRect/>
          </a:stretch>
        </p:blipFill>
        <p:spPr bwMode="auto">
          <a:xfrm>
            <a:off x="7543800" y="3962400"/>
            <a:ext cx="1303867" cy="67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5" name="Picture 3" descr="C:\Documents and Settings\prescotta\Local Settings\Temporary Internet Files\Content.IE5\OICYES4S\MC900133451[1].wmf"/>
          <p:cNvPicPr>
            <a:picLocks noChangeAspect="1" noChangeArrowheads="1"/>
          </p:cNvPicPr>
          <p:nvPr/>
        </p:nvPicPr>
        <p:blipFill>
          <a:blip r:embed="rId4" cstate="print"/>
          <a:srcRect/>
          <a:stretch>
            <a:fillRect/>
          </a:stretch>
        </p:blipFill>
        <p:spPr bwMode="auto">
          <a:xfrm>
            <a:off x="3048000" y="5410200"/>
            <a:ext cx="818102" cy="1447800"/>
          </a:xfrm>
          <a:prstGeom prst="rect">
            <a:avLst/>
          </a:prstGeom>
          <a:noFill/>
        </p:spPr>
      </p:pic>
      <p:pic>
        <p:nvPicPr>
          <p:cNvPr id="18442" name="Picture 10" descr="C:\Documents and Settings\prescotta\Local Settings\Temporary Internet Files\Content.IE5\5FNEL2AY\MC900383584[1].wmf"/>
          <p:cNvPicPr>
            <a:picLocks noChangeAspect="1" noChangeArrowheads="1"/>
          </p:cNvPicPr>
          <p:nvPr/>
        </p:nvPicPr>
        <p:blipFill>
          <a:blip r:embed="rId5" cstate="print"/>
          <a:srcRect/>
          <a:stretch>
            <a:fillRect/>
          </a:stretch>
        </p:blipFill>
        <p:spPr bwMode="auto">
          <a:xfrm>
            <a:off x="4191000" y="5562600"/>
            <a:ext cx="1322549" cy="1295400"/>
          </a:xfrm>
          <a:prstGeom prst="rect">
            <a:avLst/>
          </a:prstGeom>
          <a:noFill/>
        </p:spPr>
      </p:pic>
      <p:pic>
        <p:nvPicPr>
          <p:cNvPr id="18443" name="Picture 11" descr="C:\Documents and Settings\prescotta\Local Settings\Temporary Internet Files\Content.IE5\0NF3LB0R\MP900438718[1].jpg"/>
          <p:cNvPicPr>
            <a:picLocks noChangeAspect="1" noChangeArrowheads="1"/>
          </p:cNvPicPr>
          <p:nvPr/>
        </p:nvPicPr>
        <p:blipFill>
          <a:blip r:embed="rId6" cstate="print"/>
          <a:srcRect/>
          <a:stretch>
            <a:fillRect/>
          </a:stretch>
        </p:blipFill>
        <p:spPr bwMode="auto">
          <a:xfrm>
            <a:off x="5181600" y="2133600"/>
            <a:ext cx="2133600" cy="142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 descr="C:\Documents and Settings\prescotta\Local Settings\Temporary Internet Files\Content.IE5\OICYES4S\MC900198862[1].wmf"/>
          <p:cNvPicPr>
            <a:picLocks noChangeAspect="1" noChangeArrowheads="1"/>
          </p:cNvPicPr>
          <p:nvPr/>
        </p:nvPicPr>
        <p:blipFill>
          <a:blip r:embed="rId7" cstate="print"/>
          <a:srcRect/>
          <a:stretch>
            <a:fillRect/>
          </a:stretch>
        </p:blipFill>
        <p:spPr bwMode="auto">
          <a:xfrm>
            <a:off x="381000" y="0"/>
            <a:ext cx="991207" cy="1013233"/>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does biodiversity mean?</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t>bio – life</a:t>
            </a:r>
          </a:p>
          <a:p>
            <a:endParaRPr lang="en-US" dirty="0"/>
          </a:p>
          <a:p>
            <a:endParaRPr lang="en-US" dirty="0" smtClean="0"/>
          </a:p>
          <a:p>
            <a:endParaRPr lang="en-US" dirty="0" smtClean="0"/>
          </a:p>
          <a:p>
            <a:r>
              <a:rPr lang="en-US" dirty="0" smtClean="0"/>
              <a:t>diversity – variety</a:t>
            </a:r>
          </a:p>
          <a:p>
            <a:endParaRPr lang="en-US" dirty="0"/>
          </a:p>
          <a:p>
            <a:endParaRPr lang="en-US" dirty="0" smtClean="0"/>
          </a:p>
          <a:p>
            <a:pPr marL="854075" indent="4763">
              <a:buNone/>
            </a:pPr>
            <a:r>
              <a:rPr lang="en-US" dirty="0" smtClean="0"/>
              <a:t>Write your own definition for biodiversity in your science notebook using a complete sentence.</a:t>
            </a:r>
            <a:endParaRPr lang="en-US" dirty="0"/>
          </a:p>
        </p:txBody>
      </p:sp>
      <p:pic>
        <p:nvPicPr>
          <p:cNvPr id="33799" name="Picture 7" descr="C:\Documents and Settings\prescotta\Local Settings\Temporary Internet Files\Content.IE5\1UARZGNZ\MP900437308[1].jpg"/>
          <p:cNvPicPr>
            <a:picLocks noChangeAspect="1" noChangeArrowheads="1"/>
          </p:cNvPicPr>
          <p:nvPr/>
        </p:nvPicPr>
        <p:blipFill>
          <a:blip r:embed="rId2" cstate="print"/>
          <a:srcRect t="5564" r="8333" b="40476"/>
          <a:stretch>
            <a:fillRect/>
          </a:stretch>
        </p:blipFill>
        <p:spPr bwMode="auto">
          <a:xfrm>
            <a:off x="2819400" y="914400"/>
            <a:ext cx="2514600" cy="2217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800" name="Picture 8" descr="C:\Documents and Settings\prescotta\Local Settings\Temporary Internet Files\Content.IE5\1UARZGNZ\MP900442351[1].jpg"/>
          <p:cNvPicPr>
            <a:picLocks noChangeAspect="1" noChangeArrowheads="1"/>
          </p:cNvPicPr>
          <p:nvPr/>
        </p:nvPicPr>
        <p:blipFill>
          <a:blip r:embed="rId3" cstate="print"/>
          <a:srcRect l="7895" t="28947"/>
          <a:stretch>
            <a:fillRect/>
          </a:stretch>
        </p:blipFill>
        <p:spPr bwMode="auto">
          <a:xfrm>
            <a:off x="4495800" y="3581400"/>
            <a:ext cx="26670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descr="C:\Documents and Settings\prescotta\Local Settings\Temporary Internet Files\Content.IE5\OICYES4S\MC900198862[1].wmf"/>
          <p:cNvPicPr>
            <a:picLocks noChangeAspect="1" noChangeArrowheads="1"/>
          </p:cNvPicPr>
          <p:nvPr/>
        </p:nvPicPr>
        <p:blipFill>
          <a:blip r:embed="rId4" cstate="print"/>
          <a:srcRect/>
          <a:stretch>
            <a:fillRect/>
          </a:stretch>
        </p:blipFill>
        <p:spPr bwMode="auto">
          <a:xfrm>
            <a:off x="228600" y="5486400"/>
            <a:ext cx="991207" cy="1013233"/>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t>Biodiversity Carousel Activity</a:t>
            </a:r>
            <a:endParaRPr lang="en-US" b="1" dirty="0"/>
          </a:p>
        </p:txBody>
      </p:sp>
      <p:sp>
        <p:nvSpPr>
          <p:cNvPr id="3" name="Content Placeholder 2"/>
          <p:cNvSpPr>
            <a:spLocks noGrp="1"/>
          </p:cNvSpPr>
          <p:nvPr>
            <p:ph idx="1"/>
          </p:nvPr>
        </p:nvSpPr>
        <p:spPr>
          <a:xfrm>
            <a:off x="990600" y="1295400"/>
            <a:ext cx="8153400" cy="5334000"/>
          </a:xfrm>
        </p:spPr>
        <p:txBody>
          <a:bodyPr>
            <a:normAutofit lnSpcReduction="10000"/>
          </a:bodyPr>
          <a:lstStyle/>
          <a:p>
            <a:r>
              <a:rPr lang="en-US" dirty="0" smtClean="0"/>
              <a:t>In small groups you will circulate around the room to each station.</a:t>
            </a:r>
          </a:p>
          <a:p>
            <a:endParaRPr lang="en-US" dirty="0"/>
          </a:p>
          <a:p>
            <a:r>
              <a:rPr lang="en-US" dirty="0" smtClean="0"/>
              <a:t>At each station read the title of the page and what other groups have already written.  Add an explanation or provide  additional examples.</a:t>
            </a:r>
          </a:p>
          <a:p>
            <a:endParaRPr lang="en-US" dirty="0"/>
          </a:p>
          <a:p>
            <a:r>
              <a:rPr lang="en-US" dirty="0" smtClean="0"/>
              <a:t>Now take a walk around the room and read what everyone has written.  Record your ideas and your classmates ideas in your science notebook.</a:t>
            </a:r>
            <a:endParaRPr lang="en-US" dirty="0"/>
          </a:p>
        </p:txBody>
      </p:sp>
      <p:pic>
        <p:nvPicPr>
          <p:cNvPr id="16386" name="Picture 2" descr="C:\Documents and Settings\prescotta\Local Settings\Temporary Internet Files\Content.IE5\5O6QUNSX\MC900331509[1].wmf"/>
          <p:cNvPicPr>
            <a:picLocks noChangeAspect="1" noChangeArrowheads="1"/>
          </p:cNvPicPr>
          <p:nvPr/>
        </p:nvPicPr>
        <p:blipFill>
          <a:blip r:embed="rId3" cstate="print"/>
          <a:srcRect/>
          <a:stretch>
            <a:fillRect/>
          </a:stretch>
        </p:blipFill>
        <p:spPr bwMode="auto">
          <a:xfrm>
            <a:off x="7467600" y="54864"/>
            <a:ext cx="1257636" cy="1236552"/>
          </a:xfrm>
          <a:prstGeom prst="rect">
            <a:avLst/>
          </a:prstGeom>
          <a:noFill/>
        </p:spPr>
      </p:pic>
      <p:pic>
        <p:nvPicPr>
          <p:cNvPr id="16387" name="Picture 3" descr="C:\Documents and Settings\prescotta\Local Settings\Temporary Internet Files\Content.IE5\OICYES4S\MC900198862[1].wmf"/>
          <p:cNvPicPr>
            <a:picLocks noChangeAspect="1" noChangeArrowheads="1"/>
          </p:cNvPicPr>
          <p:nvPr/>
        </p:nvPicPr>
        <p:blipFill>
          <a:blip r:embed="rId4" cstate="print"/>
          <a:srcRect/>
          <a:stretch>
            <a:fillRect/>
          </a:stretch>
        </p:blipFill>
        <p:spPr bwMode="auto">
          <a:xfrm>
            <a:off x="228600" y="4800600"/>
            <a:ext cx="991207" cy="101323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70" decel="100000"/>
                                        <p:tgtEl>
                                          <p:spTgt spid="3">
                                            <p:txEl>
                                              <p:pRg st="4" end="4"/>
                                            </p:txEl>
                                          </p:spTgt>
                                        </p:tgtEl>
                                      </p:cBhvr>
                                    </p:animEffect>
                                    <p:animScale>
                                      <p:cBhvr>
                                        <p:cTn id="8" dur="770" decel="100000"/>
                                        <p:tgtEl>
                                          <p:spTgt spid="3">
                                            <p:txEl>
                                              <p:pRg st="4" end="4"/>
                                            </p:txEl>
                                          </p:spTgt>
                                        </p:tgtEl>
                                      </p:cBhvr>
                                      <p:from x="10000" y="10000"/>
                                      <p:to x="200000" y="450000"/>
                                    </p:animScale>
                                    <p:animScale>
                                      <p:cBhvr>
                                        <p:cTn id="9" dur="1230" accel="100000" fill="hold">
                                          <p:stCondLst>
                                            <p:cond delay="770"/>
                                          </p:stCondLst>
                                        </p:cTn>
                                        <p:tgtEl>
                                          <p:spTgt spid="3">
                                            <p:txEl>
                                              <p:pRg st="4" end="4"/>
                                            </p:txEl>
                                          </p:spTgt>
                                        </p:tgtEl>
                                      </p:cBhvr>
                                      <p:from x="200000" y="450000"/>
                                      <p:to x="100000" y="100000"/>
                                    </p:animScale>
                                    <p:set>
                                      <p:cBhvr>
                                        <p:cTn id="10" dur="770" fill="hold"/>
                                        <p:tgtEl>
                                          <p:spTgt spid="3">
                                            <p:txEl>
                                              <p:pRg st="4" end="4"/>
                                            </p:txEl>
                                          </p:spTgt>
                                        </p:tgtEl>
                                        <p:attrNameLst>
                                          <p:attrName>ppt_x</p:attrName>
                                        </p:attrNameLst>
                                      </p:cBhvr>
                                      <p:to>
                                        <p:strVal val="(0.5)"/>
                                      </p:to>
                                    </p:set>
                                    <p:anim from="(0.5)" to="(#ppt_x)" calcmode="lin" valueType="num">
                                      <p:cBhvr>
                                        <p:cTn id="11" dur="1230" accel="100000" fill="hold">
                                          <p:stCondLst>
                                            <p:cond delay="770"/>
                                          </p:stCondLst>
                                        </p:cTn>
                                        <p:tgtEl>
                                          <p:spTgt spid="3">
                                            <p:txEl>
                                              <p:pRg st="4" end="4"/>
                                            </p:txEl>
                                          </p:spTgt>
                                        </p:tgtEl>
                                        <p:attrNameLst>
                                          <p:attrName>ppt_x</p:attrName>
                                        </p:attrNameLst>
                                      </p:cBhvr>
                                    </p:anim>
                                    <p:set>
                                      <p:cBhvr>
                                        <p:cTn id="12" dur="770" fill="hold"/>
                                        <p:tgtEl>
                                          <p:spTgt spid="3">
                                            <p:txEl>
                                              <p:pRg st="4" end="4"/>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4" end="4"/>
                                            </p:txEl>
                                          </p:spTgt>
                                        </p:tgtEl>
                                        <p:attrNameLst>
                                          <p:attrName>ppt_y</p:attrName>
                                        </p:attrNameLst>
                                      </p:cBhvr>
                                    </p:anim>
                                  </p:childTnLst>
                                </p:cTn>
                              </p:par>
                              <p:par>
                                <p:cTn id="14" presetID="1" presetClass="entr" presetSubtype="0" fill="hold" nodeType="withEffect">
                                  <p:stCondLst>
                                    <p:cond delay="0"/>
                                  </p:stCondLst>
                                  <p:childTnLst>
                                    <p:set>
                                      <p:cBhvr>
                                        <p:cTn id="15"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8229600" cy="1143000"/>
          </a:xfrm>
        </p:spPr>
        <p:txBody>
          <a:bodyPr/>
          <a:lstStyle/>
          <a:p>
            <a:r>
              <a:rPr lang="en-US" dirty="0" smtClean="0"/>
              <a:t>Biodiversity Belongs</a:t>
            </a:r>
            <a:endParaRPr lang="en-US" dirty="0"/>
          </a:p>
        </p:txBody>
      </p:sp>
      <p:sp>
        <p:nvSpPr>
          <p:cNvPr id="3" name="Content Placeholder 2"/>
          <p:cNvSpPr>
            <a:spLocks noGrp="1"/>
          </p:cNvSpPr>
          <p:nvPr>
            <p:ph idx="1"/>
          </p:nvPr>
        </p:nvSpPr>
        <p:spPr>
          <a:xfrm>
            <a:off x="457200" y="1219200"/>
            <a:ext cx="8229600" cy="5638800"/>
          </a:xfrm>
        </p:spPr>
        <p:txBody>
          <a:bodyPr/>
          <a:lstStyle/>
          <a:p>
            <a:r>
              <a:rPr lang="en-US" dirty="0" smtClean="0"/>
              <a:t>The plants and animals with whom we share this planet have a right to exist – whether or not they are useful to humans.</a:t>
            </a:r>
          </a:p>
          <a:p>
            <a:endParaRPr lang="en-US" dirty="0" smtClean="0"/>
          </a:p>
          <a:p>
            <a:endParaRPr lang="en-US" dirty="0" smtClean="0"/>
          </a:p>
          <a:p>
            <a:endParaRPr lang="en-US" dirty="0" smtClean="0"/>
          </a:p>
          <a:p>
            <a:endParaRPr lang="en-US" dirty="0"/>
          </a:p>
          <a:p>
            <a:endParaRPr lang="en-US" dirty="0" smtClean="0"/>
          </a:p>
          <a:p>
            <a:endParaRPr lang="en-US" dirty="0"/>
          </a:p>
          <a:p>
            <a:r>
              <a:rPr lang="en-US" dirty="0" smtClean="0"/>
              <a:t>Do you think it is fair for humans to make another species go extinct?</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14337" name="Picture 1" descr="C:\Documents and Settings\prescotta\Local Settings\Temporary Internet Files\Content.IE5\5FNEL2AY\MP900406968[1].jpg"/>
          <p:cNvPicPr>
            <a:picLocks noChangeAspect="1" noChangeArrowheads="1"/>
          </p:cNvPicPr>
          <p:nvPr/>
        </p:nvPicPr>
        <p:blipFill>
          <a:blip r:embed="rId4" cstate="print"/>
          <a:srcRect/>
          <a:stretch>
            <a:fillRect/>
          </a:stretch>
        </p:blipFill>
        <p:spPr bwMode="auto">
          <a:xfrm>
            <a:off x="228600" y="2743200"/>
            <a:ext cx="1981200" cy="1584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4" descr="http://1.bp.blogspot.com/_l3IpUJgzTyA/RxeRSB8ftII/AAAAAAAAAAo/Xsy0Ne8l66o/s320/green-frog.jpg"/>
          <p:cNvPicPr>
            <a:picLocks noChangeAspect="1" noChangeArrowheads="1"/>
          </p:cNvPicPr>
          <p:nvPr/>
        </p:nvPicPr>
        <p:blipFill>
          <a:blip r:embed="rId5" cstate="print"/>
          <a:srcRect/>
          <a:stretch>
            <a:fillRect/>
          </a:stretch>
        </p:blipFill>
        <p:spPr bwMode="auto">
          <a:xfrm>
            <a:off x="4267200" y="2743200"/>
            <a:ext cx="1789906"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2" name="Picture 6" descr="http://1.bp.blogspot.com/_l3IpUJgzTyA/RxebxB8ftNI/AAAAAAAAABQ/Gjgtqi1EOUg/s320/blog+spot+lion.jpg"/>
          <p:cNvPicPr>
            <a:picLocks noChangeAspect="1" noChangeArrowheads="1"/>
          </p:cNvPicPr>
          <p:nvPr/>
        </p:nvPicPr>
        <p:blipFill>
          <a:blip r:embed="rId6" cstate="print"/>
          <a:srcRect/>
          <a:stretch>
            <a:fillRect/>
          </a:stretch>
        </p:blipFill>
        <p:spPr bwMode="auto">
          <a:xfrm>
            <a:off x="6172200" y="2514600"/>
            <a:ext cx="269605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4" name="Picture 8" descr="http://3.bp.blogspot.com/_l3IpUJgzTyA/RxeW9h8ftKI/AAAAAAAAAA4/rtxPF_9s690/s320/3.jpg"/>
          <p:cNvPicPr>
            <a:picLocks noChangeAspect="1" noChangeArrowheads="1"/>
          </p:cNvPicPr>
          <p:nvPr/>
        </p:nvPicPr>
        <p:blipFill>
          <a:blip r:embed="rId7" cstate="print"/>
          <a:srcRect/>
          <a:stretch>
            <a:fillRect/>
          </a:stretch>
        </p:blipFill>
        <p:spPr bwMode="auto">
          <a:xfrm>
            <a:off x="2438400" y="2667000"/>
            <a:ext cx="17145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8" name="Picture 2" descr="C:\Documents and Settings\prescotta\Local Settings\Temporary Internet Files\Content.IE5\4UVUN527\MP900406977[1].jpg"/>
          <p:cNvPicPr>
            <a:picLocks noChangeAspect="1" noChangeArrowheads="1"/>
          </p:cNvPicPr>
          <p:nvPr/>
        </p:nvPicPr>
        <p:blipFill>
          <a:blip r:embed="rId8" cstate="print"/>
          <a:srcRect/>
          <a:stretch>
            <a:fillRect/>
          </a:stretch>
        </p:blipFill>
        <p:spPr bwMode="auto">
          <a:xfrm>
            <a:off x="1295400" y="4267200"/>
            <a:ext cx="182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64797"/>
          </a:xfrm>
        </p:spPr>
        <p:txBody>
          <a:bodyPr/>
          <a:lstStyle/>
          <a:p>
            <a:r>
              <a:rPr lang="en-US" dirty="0" smtClean="0"/>
              <a:t> Biodiversity helps us heal ourselves</a:t>
            </a:r>
            <a:endParaRPr lang="en-US" dirty="0"/>
          </a:p>
        </p:txBody>
      </p:sp>
      <p:sp>
        <p:nvSpPr>
          <p:cNvPr id="3" name="Content Placeholder 2"/>
          <p:cNvSpPr>
            <a:spLocks noGrp="1"/>
          </p:cNvSpPr>
          <p:nvPr>
            <p:ph idx="1"/>
          </p:nvPr>
        </p:nvSpPr>
        <p:spPr>
          <a:xfrm>
            <a:off x="304800" y="1600200"/>
            <a:ext cx="8382000" cy="5257800"/>
          </a:xfrm>
        </p:spPr>
        <p:txBody>
          <a:bodyPr>
            <a:normAutofit/>
          </a:bodyPr>
          <a:lstStyle/>
          <a:p>
            <a:pPr>
              <a:buNone/>
            </a:pPr>
            <a:r>
              <a:rPr lang="en-US" dirty="0" smtClean="0"/>
              <a:t>Over a hundred different species of plants are known to provide medicine for humans.  Forty percent of the medicines found in pharmacies are derived from plants.  Without the Rosy Periwinkle, many more children would die from Childhood Leukemia.</a:t>
            </a:r>
          </a:p>
          <a:p>
            <a:pPr>
              <a:buNone/>
            </a:pPr>
            <a:endParaRPr lang="en-US" dirty="0"/>
          </a:p>
          <a:p>
            <a:pPr>
              <a:buNone/>
            </a:pPr>
            <a:r>
              <a:rPr lang="en-US" dirty="0" smtClean="0"/>
              <a:t>Does the cure for cancer </a:t>
            </a:r>
          </a:p>
          <a:p>
            <a:pPr>
              <a:buNone/>
            </a:pPr>
            <a:r>
              <a:rPr lang="en-US" dirty="0" smtClean="0"/>
              <a:t>or the common cold lie </a:t>
            </a:r>
          </a:p>
          <a:p>
            <a:pPr>
              <a:buNone/>
            </a:pPr>
            <a:r>
              <a:rPr lang="en-US" dirty="0" smtClean="0"/>
              <a:t>in a local plant?  </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12290" name="Picture 2" descr="http://farm1.static.flickr.com/46/141939630_8a3d40fdde.jpg"/>
          <p:cNvPicPr>
            <a:picLocks noChangeAspect="1" noChangeArrowheads="1"/>
          </p:cNvPicPr>
          <p:nvPr/>
        </p:nvPicPr>
        <p:blipFill>
          <a:blip r:embed="rId4" cstate="print"/>
          <a:srcRect/>
          <a:stretch>
            <a:fillRect/>
          </a:stretch>
        </p:blipFill>
        <p:spPr bwMode="auto">
          <a:xfrm>
            <a:off x="5029200" y="4038600"/>
            <a:ext cx="3627291" cy="2589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400800" cy="1143000"/>
          </a:xfrm>
        </p:spPr>
        <p:txBody>
          <a:bodyPr>
            <a:normAutofit fontScale="90000"/>
          </a:bodyPr>
          <a:lstStyle/>
          <a:p>
            <a:pPr algn="ctr"/>
            <a:r>
              <a:rPr lang="en-US" dirty="0" smtClean="0"/>
              <a:t>Biodiversity keeps natural </a:t>
            </a:r>
            <a:br>
              <a:rPr lang="en-US" dirty="0" smtClean="0"/>
            </a:br>
            <a:r>
              <a:rPr lang="en-US" dirty="0" smtClean="0"/>
              <a:t>areas together</a:t>
            </a:r>
            <a:endParaRPr lang="en-US" dirty="0"/>
          </a:p>
        </p:txBody>
      </p:sp>
      <p:sp>
        <p:nvSpPr>
          <p:cNvPr id="3" name="Content Placeholder 2"/>
          <p:cNvSpPr>
            <a:spLocks noGrp="1"/>
          </p:cNvSpPr>
          <p:nvPr>
            <p:ph idx="1"/>
          </p:nvPr>
        </p:nvSpPr>
        <p:spPr>
          <a:xfrm>
            <a:off x="228600" y="1371600"/>
            <a:ext cx="8915400" cy="5486400"/>
          </a:xfrm>
        </p:spPr>
        <p:txBody>
          <a:bodyPr>
            <a:normAutofit/>
          </a:bodyPr>
          <a:lstStyle/>
          <a:p>
            <a:pPr>
              <a:buNone/>
            </a:pPr>
            <a:r>
              <a:rPr lang="en-US" dirty="0" smtClean="0"/>
              <a:t>Natural areas (ecosystems) provide us with essential services like clean air and fresh water.  Every time we lose a species from an ecosystem we change the way the whole system works.</a:t>
            </a:r>
          </a:p>
          <a:p>
            <a:pPr>
              <a:buNone/>
            </a:pPr>
            <a:endParaRPr lang="en-US" dirty="0"/>
          </a:p>
          <a:p>
            <a:pPr>
              <a:buNone/>
            </a:pPr>
            <a:endParaRPr lang="en-US" dirty="0" smtClean="0"/>
          </a:p>
          <a:p>
            <a:pPr>
              <a:buNone/>
            </a:pPr>
            <a:endParaRPr lang="en-US" dirty="0" smtClean="0"/>
          </a:p>
          <a:p>
            <a:pPr>
              <a:buNone/>
            </a:pPr>
            <a:endParaRPr lang="en-US" dirty="0" smtClean="0"/>
          </a:p>
          <a:p>
            <a:pPr>
              <a:buNone/>
            </a:pPr>
            <a:r>
              <a:rPr lang="en-US" dirty="0" smtClean="0"/>
              <a:t>If this goes on for too long, the area loses its ability to support the organisms living there and its ability to provide us with these essential services.</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8193" name="Picture 1" descr="C:\Documents and Settings\prescotta\Local Settings\Temporary Internet Files\Content.IE5\K5KW5Q13\MP900438560[1].jpg"/>
          <p:cNvPicPr>
            <a:picLocks noChangeAspect="1" noChangeArrowheads="1"/>
          </p:cNvPicPr>
          <p:nvPr/>
        </p:nvPicPr>
        <p:blipFill>
          <a:blip r:embed="rId4" cstate="print"/>
          <a:srcRect/>
          <a:stretch>
            <a:fillRect/>
          </a:stretch>
        </p:blipFill>
        <p:spPr bwMode="auto">
          <a:xfrm>
            <a:off x="762000" y="3429000"/>
            <a:ext cx="2590800" cy="1729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206" name="Picture 14" descr="C:\Documents and Settings\prescotta\Local Settings\Temporary Internet Files\Content.IE5\5O6QUNSX\MP900402106[1].jpg"/>
          <p:cNvPicPr>
            <a:picLocks noChangeAspect="1" noChangeArrowheads="1"/>
          </p:cNvPicPr>
          <p:nvPr/>
        </p:nvPicPr>
        <p:blipFill>
          <a:blip r:embed="rId5" cstate="print"/>
          <a:srcRect/>
          <a:stretch>
            <a:fillRect/>
          </a:stretch>
        </p:blipFill>
        <p:spPr bwMode="auto">
          <a:xfrm>
            <a:off x="3581400" y="3429000"/>
            <a:ext cx="2209800" cy="1767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214" name="Picture 22" descr="C:\Documents and Settings\prescotta\Local Settings\Temporary Internet Files\Content.IE5\OICYES4S\MP900414055[1].jpg"/>
          <p:cNvPicPr>
            <a:picLocks noChangeAspect="1" noChangeArrowheads="1"/>
          </p:cNvPicPr>
          <p:nvPr/>
        </p:nvPicPr>
        <p:blipFill>
          <a:blip r:embed="rId6" cstate="print"/>
          <a:srcRect/>
          <a:stretch>
            <a:fillRect/>
          </a:stretch>
        </p:blipFill>
        <p:spPr bwMode="auto">
          <a:xfrm>
            <a:off x="6095999" y="3352800"/>
            <a:ext cx="2743289" cy="1828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Biodiversity attracts tourists</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pPr>
              <a:buNone/>
            </a:pPr>
            <a:r>
              <a:rPr lang="en-US" dirty="0" smtClean="0"/>
              <a:t>Tourism is the most rapidly growing industry in the world; and ecotourism (which helps people enjoy nature and ecosystems) is the most rapidly growing kind of tourism!  </a:t>
            </a: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smtClean="0"/>
          </a:p>
          <a:p>
            <a:pPr>
              <a:buNone/>
            </a:pPr>
            <a:r>
              <a:rPr lang="en-US" dirty="0" smtClean="0"/>
              <a:t>All kinds of places need to preserve biodiversity to keep their economy strong.</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6" name="Picture 23" descr="C:\Documents and Settings\prescotta\Local Settings\Temporary Internet Files\Content.IE5\K5KW5Q13\MP900414031[1].jpg"/>
          <p:cNvPicPr>
            <a:picLocks noChangeAspect="1" noChangeArrowheads="1"/>
          </p:cNvPicPr>
          <p:nvPr/>
        </p:nvPicPr>
        <p:blipFill>
          <a:blip r:embed="rId4" cstate="print"/>
          <a:srcRect/>
          <a:stretch>
            <a:fillRect/>
          </a:stretch>
        </p:blipFill>
        <p:spPr bwMode="auto">
          <a:xfrm>
            <a:off x="3352800" y="2514600"/>
            <a:ext cx="1981200" cy="2970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descr="C:\Documents and Settings\prescotta\Local Settings\Temporary Internet Files\Content.IE5\4UVUN527\MP900443903[1].jpg"/>
          <p:cNvPicPr>
            <a:picLocks noChangeAspect="1" noChangeArrowheads="1"/>
          </p:cNvPicPr>
          <p:nvPr/>
        </p:nvPicPr>
        <p:blipFill>
          <a:blip r:embed="rId5" cstate="print"/>
          <a:srcRect/>
          <a:stretch>
            <a:fillRect/>
          </a:stretch>
        </p:blipFill>
        <p:spPr bwMode="auto">
          <a:xfrm>
            <a:off x="5562600" y="2667000"/>
            <a:ext cx="3261360" cy="2137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9" name="Picture 9" descr="C:\Documents and Settings\prescotta\Local Settings\Temporary Internet Files\Content.IE5\K5KW5Q13\MP900430756[1].jpg"/>
          <p:cNvPicPr>
            <a:picLocks noChangeAspect="1" noChangeArrowheads="1"/>
          </p:cNvPicPr>
          <p:nvPr/>
        </p:nvPicPr>
        <p:blipFill>
          <a:blip r:embed="rId6" cstate="print"/>
          <a:srcRect/>
          <a:stretch>
            <a:fillRect/>
          </a:stretch>
        </p:blipFill>
        <p:spPr bwMode="auto">
          <a:xfrm>
            <a:off x="762000" y="3200400"/>
            <a:ext cx="2270820" cy="2011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dirty="0" smtClean="0"/>
              <a:t>Biodiversity helps life to </a:t>
            </a:r>
            <a:br>
              <a:rPr lang="en-US" dirty="0" smtClean="0"/>
            </a:br>
            <a:r>
              <a:rPr lang="en-US" dirty="0" smtClean="0"/>
              <a:t>continue on earth</a:t>
            </a:r>
            <a:endParaRPr lang="en-US" dirty="0"/>
          </a:p>
        </p:txBody>
      </p:sp>
      <p:sp>
        <p:nvSpPr>
          <p:cNvPr id="3" name="Content Placeholder 2"/>
          <p:cNvSpPr>
            <a:spLocks noGrp="1"/>
          </p:cNvSpPr>
          <p:nvPr>
            <p:ph idx="1"/>
          </p:nvPr>
        </p:nvSpPr>
        <p:spPr>
          <a:xfrm>
            <a:off x="228600" y="1219200"/>
            <a:ext cx="8610600" cy="5638800"/>
          </a:xfrm>
        </p:spPr>
        <p:txBody>
          <a:bodyPr/>
          <a:lstStyle/>
          <a:p>
            <a:pPr>
              <a:buNone/>
            </a:pPr>
            <a:r>
              <a:rPr lang="en-US" dirty="0" smtClean="0"/>
              <a:t>Biodiversity is life’s insurance policy and helps evolution to take place.  </a:t>
            </a: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a:p>
          <a:p>
            <a:pPr>
              <a:buNone/>
            </a:pPr>
            <a:r>
              <a:rPr lang="en-US" dirty="0" smtClean="0"/>
              <a:t>For example: biodiversity helped usher in the age of mammals 65 million years ago, when the dinosaurs became extinct!</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5" name="Picture 20" descr="C:\Documents and Settings\prescotta\Local Settings\Temporary Internet Files\Content.IE5\5FNEL2AY\MP900414053[1].jpg"/>
          <p:cNvPicPr>
            <a:picLocks noChangeAspect="1" noChangeArrowheads="1"/>
          </p:cNvPicPr>
          <p:nvPr/>
        </p:nvPicPr>
        <p:blipFill>
          <a:blip r:embed="rId4" cstate="print"/>
          <a:srcRect/>
          <a:stretch>
            <a:fillRect/>
          </a:stretch>
        </p:blipFill>
        <p:spPr bwMode="auto">
          <a:xfrm>
            <a:off x="228600" y="2286000"/>
            <a:ext cx="3773374"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C:\Documents and Settings\prescotta\Local Settings\Temporary Internet Files\Content.IE5\SNIHAF4I\MP900049588[1].jpg"/>
          <p:cNvPicPr>
            <a:picLocks noChangeAspect="1" noChangeArrowheads="1"/>
          </p:cNvPicPr>
          <p:nvPr/>
        </p:nvPicPr>
        <p:blipFill>
          <a:blip r:embed="rId5" cstate="print"/>
          <a:srcRect t="23581" r="4440" b="16375"/>
          <a:stretch>
            <a:fillRect/>
          </a:stretch>
        </p:blipFill>
        <p:spPr bwMode="auto">
          <a:xfrm>
            <a:off x="7620000" y="5943600"/>
            <a:ext cx="1524000" cy="644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60" name="Picture 16" descr="C:\Documents and Settings\prescotta\Local Settings\Temporary Internet Files\Content.IE5\WONGBP5E\MP900406669[1].jpg"/>
          <p:cNvPicPr>
            <a:picLocks noChangeAspect="1" noChangeArrowheads="1"/>
          </p:cNvPicPr>
          <p:nvPr/>
        </p:nvPicPr>
        <p:blipFill>
          <a:blip r:embed="rId6" cstate="print"/>
          <a:srcRect/>
          <a:stretch>
            <a:fillRect/>
          </a:stretch>
        </p:blipFill>
        <p:spPr bwMode="auto">
          <a:xfrm>
            <a:off x="6172200" y="1752600"/>
            <a:ext cx="2667000" cy="3334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5" name="Picture 11" descr="C:\Documents and Settings\prescotta\Local Settings\Temporary Internet Files\Content.IE5\4UVUN527\MP900262769[1].jpg"/>
          <p:cNvPicPr>
            <a:picLocks noChangeAspect="1" noChangeArrowheads="1"/>
          </p:cNvPicPr>
          <p:nvPr/>
        </p:nvPicPr>
        <p:blipFill>
          <a:blip r:embed="rId7" cstate="print"/>
          <a:srcRect/>
          <a:stretch>
            <a:fillRect/>
          </a:stretch>
        </p:blipFill>
        <p:spPr bwMode="auto">
          <a:xfrm>
            <a:off x="3657600" y="3352800"/>
            <a:ext cx="2849842" cy="1914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4797"/>
          </a:xfrm>
        </p:spPr>
        <p:txBody>
          <a:bodyPr/>
          <a:lstStyle/>
          <a:p>
            <a:pPr algn="ctr"/>
            <a:r>
              <a:rPr lang="en-US" dirty="0" smtClean="0"/>
              <a:t>Biodiversity gives us food</a:t>
            </a:r>
            <a:endParaRPr lang="en-US" dirty="0"/>
          </a:p>
        </p:txBody>
      </p:sp>
      <p:sp>
        <p:nvSpPr>
          <p:cNvPr id="3" name="Content Placeholder 2"/>
          <p:cNvSpPr>
            <a:spLocks noGrp="1"/>
          </p:cNvSpPr>
          <p:nvPr>
            <p:ph idx="1"/>
          </p:nvPr>
        </p:nvSpPr>
        <p:spPr>
          <a:xfrm>
            <a:off x="228600" y="1066800"/>
            <a:ext cx="8458200" cy="5562600"/>
          </a:xfrm>
        </p:spPr>
        <p:txBody>
          <a:bodyPr>
            <a:normAutofit/>
          </a:bodyPr>
          <a:lstStyle/>
          <a:p>
            <a:pPr>
              <a:buNone/>
            </a:pPr>
            <a:r>
              <a:rPr lang="en-US" dirty="0" smtClean="0"/>
              <a:t>20 species of plants (wheat, rice, corn, potatoes, barley, cassava, sorghum, etc.) give us 80% of the food we eat.  </a:t>
            </a:r>
          </a:p>
          <a:p>
            <a:pPr>
              <a:buNone/>
            </a:pPr>
            <a:endParaRPr lang="en-US" dirty="0"/>
          </a:p>
          <a:p>
            <a:pPr>
              <a:buNone/>
            </a:pPr>
            <a:endParaRPr lang="en-US" dirty="0" smtClean="0"/>
          </a:p>
          <a:p>
            <a:pPr>
              <a:buNone/>
            </a:pPr>
            <a:endParaRPr lang="en-US" dirty="0" smtClean="0"/>
          </a:p>
          <a:p>
            <a:pPr>
              <a:buNone/>
            </a:pPr>
            <a:endParaRPr lang="en-US" dirty="0"/>
          </a:p>
          <a:p>
            <a:pPr>
              <a:buNone/>
            </a:pPr>
            <a:endParaRPr lang="en-US" dirty="0" smtClean="0"/>
          </a:p>
          <a:p>
            <a:pPr>
              <a:buNone/>
            </a:pPr>
            <a:r>
              <a:rPr lang="en-US" dirty="0" smtClean="0"/>
              <a:t>If disease or insect pests attack these crops, we’ll need the more resistant varieties of these plants that are currently growing wild.</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2049" name="Picture 1" descr="C:\Documents and Settings\prescotta\Local Settings\Temporary Internet Files\Content.IE5\K5KW5Q13\MP900400763[1].jpg"/>
          <p:cNvPicPr>
            <a:picLocks noChangeAspect="1" noChangeArrowheads="1"/>
          </p:cNvPicPr>
          <p:nvPr/>
        </p:nvPicPr>
        <p:blipFill>
          <a:blip r:embed="rId4" cstate="print"/>
          <a:srcRect/>
          <a:stretch>
            <a:fillRect/>
          </a:stretch>
        </p:blipFill>
        <p:spPr bwMode="auto">
          <a:xfrm>
            <a:off x="762000" y="2667000"/>
            <a:ext cx="3200400" cy="2132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4" name="Picture 6" descr="C:\Documents and Settings\prescotta\Local Settings\Temporary Internet Files\Content.IE5\WONGBP5E\MP900182614[1].jpg"/>
          <p:cNvPicPr>
            <a:picLocks noChangeAspect="1" noChangeArrowheads="1"/>
          </p:cNvPicPr>
          <p:nvPr/>
        </p:nvPicPr>
        <p:blipFill>
          <a:blip r:embed="rId5" cstate="print"/>
          <a:srcRect/>
          <a:stretch>
            <a:fillRect/>
          </a:stretch>
        </p:blipFill>
        <p:spPr bwMode="auto">
          <a:xfrm>
            <a:off x="4495800" y="2438400"/>
            <a:ext cx="3657600"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pPr algn="ctr"/>
            <a:r>
              <a:rPr lang="en-US" dirty="0" smtClean="0"/>
              <a:t>Biodiversity helps us </a:t>
            </a:r>
            <a:br>
              <a:rPr lang="en-US" dirty="0" smtClean="0"/>
            </a:br>
            <a:r>
              <a:rPr lang="en-US" dirty="0" smtClean="0"/>
              <a:t>preserve OUR diversity</a:t>
            </a:r>
            <a:endParaRPr lang="en-US" dirty="0"/>
          </a:p>
        </p:txBody>
      </p:sp>
      <p:sp>
        <p:nvSpPr>
          <p:cNvPr id="6" name="Content Placeholder 5"/>
          <p:cNvSpPr>
            <a:spLocks noGrp="1"/>
          </p:cNvSpPr>
          <p:nvPr>
            <p:ph idx="1"/>
          </p:nvPr>
        </p:nvSpPr>
        <p:spPr>
          <a:xfrm>
            <a:off x="304800" y="1600200"/>
            <a:ext cx="8610600" cy="5257800"/>
          </a:xfrm>
        </p:spPr>
        <p:txBody>
          <a:bodyPr>
            <a:normAutofit lnSpcReduction="10000"/>
          </a:bodyPr>
          <a:lstStyle/>
          <a:p>
            <a:pPr>
              <a:buNone/>
            </a:pPr>
            <a:r>
              <a:rPr lang="en-US" dirty="0" smtClean="0"/>
              <a:t>The large number of human cultures that exist add to the diversity of the human experience and enrich us as a species.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smtClean="0"/>
              <a:t>The loss of biodiversity also threatens these cultures, particularly those that live close to the land, for example, in the forests of the Amazon.</a:t>
            </a:r>
            <a:endParaRPr lang="en-US" dirty="0"/>
          </a:p>
        </p:txBody>
      </p:sp>
      <p:pic>
        <p:nvPicPr>
          <p:cNvPr id="4"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0" y="0"/>
            <a:ext cx="991207" cy="1013233"/>
          </a:xfrm>
          <a:prstGeom prst="rect">
            <a:avLst/>
          </a:prstGeom>
          <a:noFill/>
        </p:spPr>
      </p:pic>
      <p:pic>
        <p:nvPicPr>
          <p:cNvPr id="4098" name="Picture 2" descr="C:\Documents and Settings\prescotta\Local Settings\Temporary Internet Files\Content.IE5\SNIHAF4I\MP900430642[1].jpg"/>
          <p:cNvPicPr>
            <a:picLocks noChangeAspect="1" noChangeArrowheads="1"/>
          </p:cNvPicPr>
          <p:nvPr/>
        </p:nvPicPr>
        <p:blipFill>
          <a:blip r:embed="rId4" cstate="print"/>
          <a:srcRect/>
          <a:stretch>
            <a:fillRect/>
          </a:stretch>
        </p:blipFill>
        <p:spPr bwMode="auto">
          <a:xfrm>
            <a:off x="6705600" y="228600"/>
            <a:ext cx="1981200" cy="1318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C:\Documents and Settings\prescotta\Local Settings\Temporary Internet Files\Content.IE5\WONGBP5E\MP900425190[1].jpg"/>
          <p:cNvPicPr>
            <a:picLocks noChangeAspect="1" noChangeArrowheads="1"/>
          </p:cNvPicPr>
          <p:nvPr/>
        </p:nvPicPr>
        <p:blipFill>
          <a:blip r:embed="rId5" cstate="print"/>
          <a:srcRect/>
          <a:stretch>
            <a:fillRect/>
          </a:stretch>
        </p:blipFill>
        <p:spPr bwMode="auto">
          <a:xfrm>
            <a:off x="6553200" y="2438400"/>
            <a:ext cx="1905000" cy="2839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4" name="Picture 8" descr="C:\Documents and Settings\prescotta\Local Settings\Temporary Internet Files\Content.IE5\OICYES4S\MP900403228[1].jpg"/>
          <p:cNvPicPr>
            <a:picLocks noChangeAspect="1" noChangeArrowheads="1"/>
          </p:cNvPicPr>
          <p:nvPr/>
        </p:nvPicPr>
        <p:blipFill>
          <a:blip r:embed="rId6" cstate="print"/>
          <a:srcRect/>
          <a:stretch>
            <a:fillRect/>
          </a:stretch>
        </p:blipFill>
        <p:spPr bwMode="auto">
          <a:xfrm>
            <a:off x="533400" y="3124200"/>
            <a:ext cx="2438400" cy="1624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9" name="Picture 13" descr="C:\Documents and Settings\prescotta\Local Settings\Temporary Internet Files\Content.IE5\5FNEL2AY\MP900409070[1].jpg"/>
          <p:cNvPicPr>
            <a:picLocks noChangeAspect="1" noChangeArrowheads="1"/>
          </p:cNvPicPr>
          <p:nvPr/>
        </p:nvPicPr>
        <p:blipFill>
          <a:blip r:embed="rId7" cstate="print"/>
          <a:srcRect/>
          <a:stretch>
            <a:fillRect/>
          </a:stretch>
        </p:blipFill>
        <p:spPr bwMode="auto">
          <a:xfrm>
            <a:off x="3352800" y="2971800"/>
            <a:ext cx="2590800" cy="2070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pPr algn="ctr"/>
            <a:r>
              <a:rPr lang="en-US" b="1" dirty="0" smtClean="0"/>
              <a:t>Formative Assessment</a:t>
            </a:r>
            <a:br>
              <a:rPr lang="en-US" b="1" dirty="0" smtClean="0"/>
            </a:br>
            <a:endParaRPr lang="en-US" sz="3100" b="1" dirty="0"/>
          </a:p>
        </p:txBody>
      </p:sp>
      <p:sp>
        <p:nvSpPr>
          <p:cNvPr id="3" name="Content Placeholder 2"/>
          <p:cNvSpPr>
            <a:spLocks noGrp="1"/>
          </p:cNvSpPr>
          <p:nvPr>
            <p:ph idx="1"/>
          </p:nvPr>
        </p:nvSpPr>
        <p:spPr>
          <a:xfrm>
            <a:off x="304800" y="762000"/>
            <a:ext cx="8839200" cy="2209800"/>
          </a:xfrm>
        </p:spPr>
        <p:txBody>
          <a:bodyPr/>
          <a:lstStyle/>
          <a:p>
            <a:pPr>
              <a:buNone/>
            </a:pPr>
            <a:r>
              <a:rPr lang="en-US" dirty="0" smtClean="0"/>
              <a:t>Examine the two food webs below.  </a:t>
            </a:r>
          </a:p>
          <a:p>
            <a:pPr>
              <a:buNone/>
            </a:pPr>
            <a:endParaRPr lang="en-US" sz="800" dirty="0"/>
          </a:p>
          <a:p>
            <a:pPr>
              <a:buNone/>
            </a:pPr>
            <a:r>
              <a:rPr lang="en-US" dirty="0" smtClean="0"/>
              <a:t>Make </a:t>
            </a:r>
            <a:r>
              <a:rPr lang="en-US" b="1" dirty="0" smtClean="0"/>
              <a:t>3</a:t>
            </a:r>
            <a:r>
              <a:rPr lang="en-US" dirty="0" smtClean="0"/>
              <a:t> claims about why one of the food webs below is less sustainable than the other.  Support your claims with explanation as well as evidence from the food webs.</a:t>
            </a:r>
            <a:endParaRPr lang="en-US" dirty="0"/>
          </a:p>
        </p:txBody>
      </p:sp>
      <p:pic>
        <p:nvPicPr>
          <p:cNvPr id="40963" name="Picture 3"/>
          <p:cNvPicPr>
            <a:picLocks noChangeAspect="1" noChangeArrowheads="1"/>
          </p:cNvPicPr>
          <p:nvPr/>
        </p:nvPicPr>
        <p:blipFill>
          <a:blip r:embed="rId3" cstate="print"/>
          <a:srcRect/>
          <a:stretch>
            <a:fillRect/>
          </a:stretch>
        </p:blipFill>
        <p:spPr bwMode="auto">
          <a:xfrm>
            <a:off x="5410200" y="3237244"/>
            <a:ext cx="3505200" cy="3620756"/>
          </a:xfrm>
          <a:prstGeom prst="rect">
            <a:avLst/>
          </a:prstGeom>
          <a:ln w="88900" cap="sq" cmpd="thickThin">
            <a:solidFill>
              <a:srgbClr val="000000"/>
            </a:solidFill>
            <a:prstDash val="solid"/>
            <a:miter lim="800000"/>
          </a:ln>
          <a:effectLst>
            <a:innerShdw blurRad="76200">
              <a:srgbClr val="000000"/>
            </a:innerShdw>
          </a:effectLst>
        </p:spPr>
      </p:pic>
      <p:pic>
        <p:nvPicPr>
          <p:cNvPr id="40965" name="Picture 5"/>
          <p:cNvPicPr>
            <a:picLocks noChangeAspect="1" noChangeArrowheads="1"/>
          </p:cNvPicPr>
          <p:nvPr/>
        </p:nvPicPr>
        <p:blipFill>
          <a:blip r:embed="rId4" cstate="print"/>
          <a:srcRect l="3137" t="4910"/>
          <a:stretch>
            <a:fillRect/>
          </a:stretch>
        </p:blipFill>
        <p:spPr bwMode="auto">
          <a:xfrm>
            <a:off x="304800" y="3276600"/>
            <a:ext cx="4807641" cy="35814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3" descr="C:\Documents and Settings\prescotta\Local Settings\Temporary Internet Files\Content.IE5\OICYES4S\MC900198862[1].wmf"/>
          <p:cNvPicPr>
            <a:picLocks noChangeAspect="1" noChangeArrowheads="1"/>
          </p:cNvPicPr>
          <p:nvPr/>
        </p:nvPicPr>
        <p:blipFill>
          <a:blip r:embed="rId5" cstate="print"/>
          <a:srcRect/>
          <a:stretch>
            <a:fillRect/>
          </a:stretch>
        </p:blipFill>
        <p:spPr bwMode="auto">
          <a:xfrm>
            <a:off x="7467600" y="304800"/>
            <a:ext cx="991207" cy="1013233"/>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a:t>
            </a:r>
            <a:endParaRPr lang="en-US" b="1" dirty="0"/>
          </a:p>
        </p:txBody>
      </p:sp>
      <p:sp>
        <p:nvSpPr>
          <p:cNvPr id="3" name="Content Placeholder 2"/>
          <p:cNvSpPr>
            <a:spLocks noGrp="1"/>
          </p:cNvSpPr>
          <p:nvPr>
            <p:ph idx="1"/>
          </p:nvPr>
        </p:nvSpPr>
        <p:spPr>
          <a:xfrm>
            <a:off x="0" y="990600"/>
            <a:ext cx="9144000" cy="3916363"/>
          </a:xfrm>
        </p:spPr>
        <p:txBody>
          <a:bodyPr>
            <a:normAutofit/>
          </a:bodyPr>
          <a:lstStyle/>
          <a:p>
            <a:pPr algn="ctr">
              <a:buNone/>
            </a:pPr>
            <a:r>
              <a:rPr lang="en-US" sz="4400" b="1" dirty="0" smtClean="0"/>
              <a:t>As a group brainstorm a list of things YOU can do to protect biodiversity!</a:t>
            </a:r>
            <a:endParaRPr lang="en-US" sz="4400" b="1" dirty="0"/>
          </a:p>
        </p:txBody>
      </p:sp>
      <p:pic>
        <p:nvPicPr>
          <p:cNvPr id="5" name="Picture 1"/>
          <p:cNvPicPr>
            <a:picLocks noChangeAspect="1" noChangeArrowheads="1"/>
          </p:cNvPicPr>
          <p:nvPr/>
        </p:nvPicPr>
        <p:blipFill>
          <a:blip r:embed="rId2" cstate="print"/>
          <a:srcRect/>
          <a:stretch>
            <a:fillRect/>
          </a:stretch>
        </p:blipFill>
        <p:spPr bwMode="auto">
          <a:xfrm>
            <a:off x="1905000" y="2667000"/>
            <a:ext cx="5638800" cy="375361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Activity</a:t>
            </a:r>
            <a:endParaRPr lang="en-US" dirty="0"/>
          </a:p>
        </p:txBody>
      </p:sp>
      <p:sp>
        <p:nvSpPr>
          <p:cNvPr id="3" name="Text Placeholder 2"/>
          <p:cNvSpPr>
            <a:spLocks noGrp="1"/>
          </p:cNvSpPr>
          <p:nvPr>
            <p:ph type="body" sz="quarter" idx="10"/>
          </p:nvPr>
        </p:nvSpPr>
        <p:spPr>
          <a:xfrm>
            <a:off x="381000" y="1411552"/>
            <a:ext cx="8382000" cy="4830553"/>
          </a:xfrm>
        </p:spPr>
        <p:txBody>
          <a:bodyPr/>
          <a:lstStyle/>
          <a:p>
            <a:r>
              <a:rPr lang="en-US" sz="2000" dirty="0" smtClean="0"/>
              <a:t>When a habitat is very diverse with a variety of different species, it is much healthier and more stable. One of the reasons for this is that disease doesn't spread as easily in a diverse community. If one species gets a disease, others of its kind are far enough away (due to the variety of other organisms) that disease is often stopped at the one or two individuals. </a:t>
            </a:r>
          </a:p>
          <a:p>
            <a:endParaRPr lang="en-US" sz="2000" dirty="0" smtClean="0"/>
          </a:p>
          <a:p>
            <a:r>
              <a:rPr lang="en-US" sz="2000" dirty="0" smtClean="0"/>
              <a:t>In this simulation, we represent a </a:t>
            </a:r>
            <a:r>
              <a:rPr lang="en-US" sz="2000" dirty="0" smtClean="0">
                <a:solidFill>
                  <a:srgbClr val="FFFF00"/>
                </a:solidFill>
              </a:rPr>
              <a:t>monoculture (the opposite of diversity) </a:t>
            </a:r>
            <a:r>
              <a:rPr lang="en-US" sz="2000" dirty="0" smtClean="0"/>
              <a:t>of second growth forests, using cards to represent trees in the forest. In this case, Live Oak trees were planted after an old growth forest was cut down. A disease strikes one of the Live Oaks, and because of the proximity of the other Live Oaks, disease spreads quickly. </a:t>
            </a:r>
          </a:p>
          <a:p>
            <a:endParaRPr lang="en-US" sz="1800" dirty="0" smtClean="0"/>
          </a:p>
          <a:p>
            <a:r>
              <a:rPr lang="en-US" sz="2000" dirty="0" smtClean="0"/>
              <a:t>The second part of this simulation, a biological diverse community will be symbolized (an old growth forest)  In this scenario, a Live Oak still gets a disease, but this time it does not spread because the other Live Oaks are few and far between. </a:t>
            </a:r>
          </a:p>
          <a:p>
            <a:endParaRPr lang="en-US" sz="11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1"/>
            <a:ext cx="8382000" cy="664797"/>
          </a:xfrm>
        </p:spPr>
        <p:txBody>
          <a:bodyPr/>
          <a:lstStyle/>
          <a:p>
            <a:pPr algn="ctr"/>
            <a:r>
              <a:rPr lang="en-US" dirty="0" smtClean="0"/>
              <a:t>Activity :  Reflection</a:t>
            </a:r>
            <a:endParaRPr lang="en-US" dirty="0"/>
          </a:p>
        </p:txBody>
      </p:sp>
      <p:sp>
        <p:nvSpPr>
          <p:cNvPr id="3" name="Text Placeholder 2"/>
          <p:cNvSpPr>
            <a:spLocks noGrp="1"/>
          </p:cNvSpPr>
          <p:nvPr>
            <p:ph type="body" sz="quarter" idx="10"/>
          </p:nvPr>
        </p:nvSpPr>
        <p:spPr>
          <a:xfrm>
            <a:off x="381000" y="1447800"/>
            <a:ext cx="8382000" cy="6063198"/>
          </a:xfrm>
        </p:spPr>
        <p:txBody>
          <a:bodyPr/>
          <a:lstStyle/>
          <a:p>
            <a:pPr lvl="0"/>
            <a:r>
              <a:rPr lang="en-US" sz="2800" dirty="0" smtClean="0"/>
              <a:t>1.  Why didn't all the different trees get the disease? (hint - genetics) </a:t>
            </a:r>
          </a:p>
          <a:p>
            <a:pPr lvl="0"/>
            <a:endParaRPr lang="en-US" sz="2800" dirty="0" smtClean="0"/>
          </a:p>
          <a:p>
            <a:pPr lvl="0"/>
            <a:r>
              <a:rPr lang="en-US" sz="2800" dirty="0" smtClean="0"/>
              <a:t>2.  Which forest would have more diversity of wildlife? Why? </a:t>
            </a:r>
          </a:p>
          <a:p>
            <a:pPr lvl="0"/>
            <a:endParaRPr lang="en-US" sz="2800" dirty="0" smtClean="0"/>
          </a:p>
          <a:p>
            <a:pPr lvl="0"/>
            <a:r>
              <a:rPr lang="en-US" sz="2800" dirty="0" smtClean="0"/>
              <a:t>3.  Many species can only live/reproduce in 1 type of forest. The spotted owl is an example - it can only live and successfully reproduce in old growth forests(big, old cedars, hemlocks, etc.). If these old growth forests are cut down, it's unlikely this owl will survive. Environmentalists call it an "indicator" species." What does this mean? Why be concerned about 1 species? </a:t>
            </a:r>
          </a:p>
          <a:p>
            <a:endParaRPr lang="en-US" sz="4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30362"/>
          </a:xfrm>
        </p:spPr>
        <p:txBody>
          <a:bodyPr>
            <a:normAutofit/>
          </a:bodyPr>
          <a:lstStyle/>
          <a:p>
            <a:r>
              <a:rPr lang="en-US" dirty="0" smtClean="0"/>
              <a:t>What do you think?</a:t>
            </a:r>
            <a:br>
              <a:rPr lang="en-US" dirty="0" smtClean="0"/>
            </a:br>
            <a:endParaRPr lang="en-US" sz="3200" dirty="0"/>
          </a:p>
        </p:txBody>
      </p:sp>
      <p:sp>
        <p:nvSpPr>
          <p:cNvPr id="3" name="Content Placeholder 2"/>
          <p:cNvSpPr>
            <a:spLocks noGrp="1"/>
          </p:cNvSpPr>
          <p:nvPr>
            <p:ph idx="1"/>
          </p:nvPr>
        </p:nvSpPr>
        <p:spPr>
          <a:xfrm>
            <a:off x="1371600" y="1905000"/>
            <a:ext cx="7543800" cy="4648200"/>
          </a:xfrm>
        </p:spPr>
        <p:txBody>
          <a:bodyPr>
            <a:normAutofit/>
          </a:bodyPr>
          <a:lstStyle/>
          <a:p>
            <a:r>
              <a:rPr lang="en-US" dirty="0" smtClean="0"/>
              <a:t>How many species of plants and animals do you think there are in the world?</a:t>
            </a:r>
          </a:p>
          <a:p>
            <a:endParaRPr lang="en-US" dirty="0" smtClean="0"/>
          </a:p>
          <a:p>
            <a:r>
              <a:rPr lang="en-US" dirty="0" smtClean="0"/>
              <a:t>Do you agree or disagree with the statement below and why?</a:t>
            </a:r>
          </a:p>
          <a:p>
            <a:endParaRPr lang="en-US" dirty="0"/>
          </a:p>
          <a:p>
            <a:pPr>
              <a:buNone/>
            </a:pPr>
            <a:r>
              <a:rPr lang="en-US" i="1" dirty="0"/>
              <a:t>“If humans don’t have any use for a plant or an animal, then it might as well not exist in the </a:t>
            </a:r>
            <a:r>
              <a:rPr lang="en-US" i="1" dirty="0" smtClean="0"/>
              <a:t>first</a:t>
            </a:r>
            <a:r>
              <a:rPr lang="en-US" dirty="0" smtClean="0"/>
              <a:t> </a:t>
            </a:r>
            <a:r>
              <a:rPr lang="en-US" i="1" dirty="0" smtClean="0"/>
              <a:t>place</a:t>
            </a:r>
            <a:r>
              <a:rPr lang="en-US" i="1" dirty="0"/>
              <a:t>.”</a:t>
            </a:r>
            <a:endParaRPr lang="en-US" dirty="0"/>
          </a:p>
          <a:p>
            <a:endParaRPr lang="en-US" dirty="0"/>
          </a:p>
        </p:txBody>
      </p:sp>
      <p:pic>
        <p:nvPicPr>
          <p:cNvPr id="7"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304800" y="1828800"/>
            <a:ext cx="991207" cy="1013233"/>
          </a:xfrm>
          <a:prstGeom prst="rect">
            <a:avLst/>
          </a:prstGeom>
          <a:noFill/>
        </p:spPr>
      </p:pic>
      <p:pic>
        <p:nvPicPr>
          <p:cNvPr id="8" name="Picture 3" descr="C:\Documents and Settings\prescotta\Local Settings\Temporary Internet Files\Content.IE5\OICYES4S\MC900198862[1].wmf"/>
          <p:cNvPicPr>
            <a:picLocks noChangeAspect="1" noChangeArrowheads="1"/>
          </p:cNvPicPr>
          <p:nvPr/>
        </p:nvPicPr>
        <p:blipFill>
          <a:blip r:embed="rId3" cstate="print"/>
          <a:srcRect/>
          <a:stretch>
            <a:fillRect/>
          </a:stretch>
        </p:blipFill>
        <p:spPr bwMode="auto">
          <a:xfrm>
            <a:off x="304800" y="3352800"/>
            <a:ext cx="991207" cy="101323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905000"/>
            <a:ext cx="7772400" cy="2243691"/>
          </a:xfrm>
        </p:spPr>
        <p:txBody>
          <a:bodyPr/>
          <a:lstStyle/>
          <a:p>
            <a:pPr algn="ctr">
              <a:defRPr/>
            </a:pPr>
            <a:r>
              <a:rPr lang="en-US" sz="5400" b="1" dirty="0" smtClean="0">
                <a:solidFill>
                  <a:srgbClr val="CC3300"/>
                </a:solidFill>
                <a:effectLst>
                  <a:outerShdw blurRad="38100" dist="38100" dir="2700000" algn="tl">
                    <a:srgbClr val="C0C0C0"/>
                  </a:outerShdw>
                </a:effectLst>
                <a:latin typeface="Bookman Old Style" pitchFamily="18" charset="0"/>
              </a:rPr>
              <a:t>BIODIVERSITY</a:t>
            </a:r>
            <a:r>
              <a:rPr lang="en-US" sz="5400" b="1" dirty="0" smtClean="0">
                <a:effectLst>
                  <a:outerShdw blurRad="38100" dist="38100" dir="2700000" algn="tl">
                    <a:srgbClr val="C0C0C0"/>
                  </a:outerShdw>
                </a:effectLst>
                <a:latin typeface="Bookman Old Style" pitchFamily="18" charset="0"/>
              </a:rPr>
              <a:t/>
            </a:r>
            <a:br>
              <a:rPr lang="en-US" sz="5400" b="1" dirty="0" smtClean="0">
                <a:effectLst>
                  <a:outerShdw blurRad="38100" dist="38100" dir="2700000" algn="tl">
                    <a:srgbClr val="C0C0C0"/>
                  </a:outerShdw>
                </a:effectLst>
                <a:latin typeface="Bookman Old Style" pitchFamily="18" charset="0"/>
              </a:rPr>
            </a:br>
            <a:r>
              <a:rPr lang="en-US" sz="5400" b="1" dirty="0" smtClean="0">
                <a:effectLst>
                  <a:outerShdw blurRad="38100" dist="38100" dir="2700000" algn="tl">
                    <a:srgbClr val="C0C0C0"/>
                  </a:outerShdw>
                </a:effectLst>
                <a:latin typeface="Bookman Old Style" pitchFamily="18" charset="0"/>
              </a:rPr>
              <a:t>and</a:t>
            </a:r>
            <a:br>
              <a:rPr lang="en-US" sz="5400" b="1" dirty="0" smtClean="0">
                <a:effectLst>
                  <a:outerShdw blurRad="38100" dist="38100" dir="2700000" algn="tl">
                    <a:srgbClr val="C0C0C0"/>
                  </a:outerShdw>
                </a:effectLst>
                <a:latin typeface="Bookman Old Style" pitchFamily="18" charset="0"/>
              </a:rPr>
            </a:br>
            <a:r>
              <a:rPr lang="en-US" sz="5400" b="1" dirty="0" smtClean="0">
                <a:solidFill>
                  <a:schemeClr val="accent2"/>
                </a:solidFill>
                <a:effectLst>
                  <a:outerShdw blurRad="38100" dist="38100" dir="2700000" algn="tl">
                    <a:srgbClr val="C0C0C0"/>
                  </a:outerShdw>
                </a:effectLst>
                <a:latin typeface="Bookman Old Style" pitchFamily="18" charset="0"/>
              </a:rPr>
              <a:t>SUSTAINABILITY</a:t>
            </a:r>
            <a:endParaRPr lang="en-US" dirty="0" smtClean="0"/>
          </a:p>
        </p:txBody>
      </p:sp>
      <p:graphicFrame>
        <p:nvGraphicFramePr>
          <p:cNvPr id="2" name="Object 7"/>
          <p:cNvGraphicFramePr>
            <a:graphicFrameLocks noChangeAspect="1"/>
          </p:cNvGraphicFramePr>
          <p:nvPr/>
        </p:nvGraphicFramePr>
        <p:xfrm>
          <a:off x="3505200" y="228600"/>
          <a:ext cx="2514600" cy="1509713"/>
        </p:xfrm>
        <a:graphic>
          <a:graphicData uri="http://schemas.openxmlformats.org/presentationml/2006/ole">
            <mc:AlternateContent xmlns:mc="http://schemas.openxmlformats.org/markup-compatibility/2006">
              <mc:Choice xmlns:v="urn:schemas-microsoft-com:vml" Requires="v">
                <p:oleObj spid="_x0000_s1038" name="Clip" r:id="rId4" imgW="1481400" imgH="889560" progId="">
                  <p:embed/>
                </p:oleObj>
              </mc:Choice>
              <mc:Fallback>
                <p:oleObj name="Clip" r:id="rId4" imgW="1481400" imgH="88956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28600"/>
                        <a:ext cx="2514600"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8"/>
          <p:cNvGraphicFramePr>
            <a:graphicFrameLocks noChangeAspect="1"/>
          </p:cNvGraphicFramePr>
          <p:nvPr/>
        </p:nvGraphicFramePr>
        <p:xfrm>
          <a:off x="6781800" y="3733800"/>
          <a:ext cx="2241550" cy="2906713"/>
        </p:xfrm>
        <a:graphic>
          <a:graphicData uri="http://schemas.openxmlformats.org/presentationml/2006/ole">
            <mc:AlternateContent xmlns:mc="http://schemas.openxmlformats.org/markup-compatibility/2006">
              <mc:Choice xmlns:v="urn:schemas-microsoft-com:vml" Requires="v">
                <p:oleObj spid="_x0000_s1039" name="Clip" r:id="rId6" imgW="1772640" imgH="2297520" progId="">
                  <p:embed/>
                </p:oleObj>
              </mc:Choice>
              <mc:Fallback>
                <p:oleObj name="Clip" r:id="rId6" imgW="1772640" imgH="229752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733800"/>
                        <a:ext cx="2241550" cy="290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9"/>
          <p:cNvGraphicFramePr>
            <a:graphicFrameLocks noGrp="1" noChangeAspect="1"/>
          </p:cNvGraphicFramePr>
          <p:nvPr>
            <p:ph type="clipArt" sz="half" idx="1"/>
          </p:nvPr>
        </p:nvGraphicFramePr>
        <p:xfrm>
          <a:off x="3048000" y="4249738"/>
          <a:ext cx="2433638" cy="2455862"/>
        </p:xfrm>
        <a:graphic>
          <a:graphicData uri="http://schemas.openxmlformats.org/presentationml/2006/ole">
            <mc:AlternateContent xmlns:mc="http://schemas.openxmlformats.org/markup-compatibility/2006">
              <mc:Choice xmlns:v="urn:schemas-microsoft-com:vml" Requires="v">
                <p:oleObj spid="_x0000_s1040" name="Clip" r:id="rId8" imgW="736920" imgH="743040" progId="">
                  <p:embed/>
                </p:oleObj>
              </mc:Choice>
              <mc:Fallback>
                <p:oleObj name="Clip" r:id="rId8" imgW="736920" imgH="743040" progId="">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249738"/>
                        <a:ext cx="2433638" cy="245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0"/>
          <p:cNvGraphicFramePr>
            <a:graphicFrameLocks noChangeAspect="1"/>
          </p:cNvGraphicFramePr>
          <p:nvPr/>
        </p:nvGraphicFramePr>
        <p:xfrm>
          <a:off x="0" y="0"/>
          <a:ext cx="2546350" cy="2719388"/>
        </p:xfrm>
        <a:graphic>
          <a:graphicData uri="http://schemas.openxmlformats.org/presentationml/2006/ole">
            <mc:AlternateContent xmlns:mc="http://schemas.openxmlformats.org/markup-compatibility/2006">
              <mc:Choice xmlns:v="urn:schemas-microsoft-com:vml" Requires="v">
                <p:oleObj spid="_x0000_s1041" name="Clip" r:id="rId10" imgW="831600" imgH="889560" progId="">
                  <p:embed/>
                </p:oleObj>
              </mc:Choice>
              <mc:Fallback>
                <p:oleObj name="Clip" r:id="rId10" imgW="831600" imgH="889560"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546350" cy="271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13"/>
          <p:cNvGraphicFramePr>
            <a:graphicFrameLocks noChangeAspect="1"/>
          </p:cNvGraphicFramePr>
          <p:nvPr/>
        </p:nvGraphicFramePr>
        <p:xfrm>
          <a:off x="160338" y="4343400"/>
          <a:ext cx="1744662" cy="2386013"/>
        </p:xfrm>
        <a:graphic>
          <a:graphicData uri="http://schemas.openxmlformats.org/presentationml/2006/ole">
            <mc:AlternateContent xmlns:mc="http://schemas.openxmlformats.org/markup-compatibility/2006">
              <mc:Choice xmlns:v="urn:schemas-microsoft-com:vml" Requires="v">
                <p:oleObj spid="_x0000_s1042" name="Clip" r:id="rId12" imgW="1077120" imgH="1472040" progId="">
                  <p:embed/>
                </p:oleObj>
              </mc:Choice>
              <mc:Fallback>
                <p:oleObj name="Clip" r:id="rId12" imgW="1077120" imgH="1472040" progId="">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338" y="4343400"/>
                        <a:ext cx="1744662" cy="238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17"/>
          <p:cNvGraphicFramePr>
            <a:graphicFrameLocks noChangeAspect="1"/>
          </p:cNvGraphicFramePr>
          <p:nvPr/>
        </p:nvGraphicFramePr>
        <p:xfrm>
          <a:off x="6911975" y="304800"/>
          <a:ext cx="2232025" cy="2162175"/>
        </p:xfrm>
        <a:graphic>
          <a:graphicData uri="http://schemas.openxmlformats.org/presentationml/2006/ole">
            <mc:AlternateContent xmlns:mc="http://schemas.openxmlformats.org/markup-compatibility/2006">
              <mc:Choice xmlns:v="urn:schemas-microsoft-com:vml" Requires="v">
                <p:oleObj spid="_x0000_s1043" name="Clip" r:id="rId14" imgW="1415160" imgH="1370520" progId="">
                  <p:embed/>
                </p:oleObj>
              </mc:Choice>
              <mc:Fallback>
                <p:oleObj name="Clip" r:id="rId14" imgW="1415160" imgH="1370520" progId="">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11975" y="304800"/>
                        <a:ext cx="2232025" cy="216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457200" y="685800"/>
            <a:ext cx="4800600" cy="1336200"/>
          </a:xfrm>
        </p:spPr>
        <p:txBody>
          <a:bodyPr/>
          <a:lstStyle/>
          <a:p>
            <a:r>
              <a:rPr lang="en-US" b="1" dirty="0" smtClean="0">
                <a:latin typeface="Garamond" pitchFamily="18" charset="0"/>
              </a:rPr>
              <a:t>Essential Questions</a:t>
            </a:r>
          </a:p>
        </p:txBody>
      </p:sp>
      <p:graphicFrame>
        <p:nvGraphicFramePr>
          <p:cNvPr id="3074" name="Object 3"/>
          <p:cNvGraphicFramePr>
            <a:graphicFrameLocks noGrp="1" noChangeAspect="1"/>
          </p:cNvGraphicFramePr>
          <p:nvPr>
            <p:ph type="clipArt" sz="half" idx="1"/>
          </p:nvPr>
        </p:nvGraphicFramePr>
        <p:xfrm>
          <a:off x="5029200" y="533400"/>
          <a:ext cx="3810000" cy="1858963"/>
        </p:xfrm>
        <a:graphic>
          <a:graphicData uri="http://schemas.openxmlformats.org/presentationml/2006/ole">
            <mc:AlternateContent xmlns:mc="http://schemas.openxmlformats.org/markup-compatibility/2006">
              <mc:Choice xmlns:v="urn:schemas-microsoft-com:vml" Requires="v">
                <p:oleObj spid="_x0000_s2056" name="Clip" r:id="rId4" imgW="1035720" imgH="504720" progId="">
                  <p:embed/>
                </p:oleObj>
              </mc:Choice>
              <mc:Fallback>
                <p:oleObj name="Clip" r:id="rId4" imgW="1035720" imgH="5047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33400"/>
                        <a:ext cx="3810000" cy="185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4"/>
          <p:cNvSpPr>
            <a:spLocks noGrp="1" noChangeArrowheads="1"/>
          </p:cNvSpPr>
          <p:nvPr>
            <p:ph type="body" sz="half" idx="2"/>
          </p:nvPr>
        </p:nvSpPr>
        <p:spPr>
          <a:xfrm>
            <a:off x="609600" y="1676400"/>
            <a:ext cx="7924800" cy="1969770"/>
          </a:xfrm>
        </p:spPr>
        <p:txBody>
          <a:bodyPr/>
          <a:lstStyle/>
          <a:p>
            <a:r>
              <a:rPr lang="en-US" dirty="0" smtClean="0"/>
              <a:t>What is biodiversity?</a:t>
            </a:r>
          </a:p>
          <a:p>
            <a:r>
              <a:rPr lang="en-US" dirty="0" smtClean="0"/>
              <a:t>What is sustainability?</a:t>
            </a:r>
          </a:p>
          <a:p>
            <a:r>
              <a:rPr lang="en-US" dirty="0" smtClean="0"/>
              <a:t>How does biodiversity contribute to sustainability?</a:t>
            </a:r>
          </a:p>
        </p:txBody>
      </p:sp>
      <p:graphicFrame>
        <p:nvGraphicFramePr>
          <p:cNvPr id="3075" name="Object 5"/>
          <p:cNvGraphicFramePr>
            <a:graphicFrameLocks noChangeAspect="1"/>
          </p:cNvGraphicFramePr>
          <p:nvPr/>
        </p:nvGraphicFramePr>
        <p:xfrm>
          <a:off x="4876800" y="3810000"/>
          <a:ext cx="2365375" cy="2365375"/>
        </p:xfrm>
        <a:graphic>
          <a:graphicData uri="http://schemas.openxmlformats.org/presentationml/2006/ole">
            <mc:AlternateContent xmlns:mc="http://schemas.openxmlformats.org/markup-compatibility/2006">
              <mc:Choice xmlns:v="urn:schemas-microsoft-com:vml" Requires="v">
                <p:oleObj spid="_x0000_s2057" name="Clip" r:id="rId6" imgW="2365200" imgH="2365200" progId="">
                  <p:embed/>
                </p:oleObj>
              </mc:Choice>
              <mc:Fallback>
                <p:oleObj name="Clip" r:id="rId6" imgW="2365200" imgH="23652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810000"/>
                        <a:ext cx="2365375" cy="236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6"/>
          <p:cNvGraphicFramePr>
            <a:graphicFrameLocks noChangeAspect="1"/>
          </p:cNvGraphicFramePr>
          <p:nvPr/>
        </p:nvGraphicFramePr>
        <p:xfrm>
          <a:off x="1684338" y="3717925"/>
          <a:ext cx="1820862" cy="2530475"/>
        </p:xfrm>
        <a:graphic>
          <a:graphicData uri="http://schemas.openxmlformats.org/presentationml/2006/ole">
            <mc:AlternateContent xmlns:mc="http://schemas.openxmlformats.org/markup-compatibility/2006">
              <mc:Choice xmlns:v="urn:schemas-microsoft-com:vml" Requires="v">
                <p:oleObj spid="_x0000_s2058" name="Clip" r:id="rId8" imgW="1820520" imgH="2530080" progId="">
                  <p:embed/>
                </p:oleObj>
              </mc:Choice>
              <mc:Fallback>
                <p:oleObj name="Clip" r:id="rId8" imgW="1820520" imgH="253008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338" y="3717925"/>
                        <a:ext cx="1820862" cy="253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9"/>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t>Biodiversity</a:t>
            </a:r>
            <a:endParaRPr lang="en-US" sz="8000" b="1" dirty="0"/>
          </a:p>
        </p:txBody>
      </p:sp>
      <p:sp>
        <p:nvSpPr>
          <p:cNvPr id="3" name="Subtitle 2"/>
          <p:cNvSpPr>
            <a:spLocks noGrp="1"/>
          </p:cNvSpPr>
          <p:nvPr>
            <p:ph type="subTitle" idx="1"/>
          </p:nvPr>
        </p:nvSpPr>
        <p:spPr/>
        <p:txBody>
          <a:bodyPr/>
          <a:lstStyle/>
          <a:p>
            <a:r>
              <a:rPr lang="en-US" dirty="0" smtClean="0">
                <a:solidFill>
                  <a:schemeClr val="accent5">
                    <a:lumMod val="75000"/>
                  </a:schemeClr>
                </a:solidFill>
              </a:rPr>
              <a:t>7.10B describe </a:t>
            </a:r>
            <a:r>
              <a:rPr lang="en-US" b="1" dirty="0" smtClean="0">
                <a:solidFill>
                  <a:schemeClr val="accent5">
                    <a:lumMod val="75000"/>
                  </a:schemeClr>
                </a:solidFill>
              </a:rPr>
              <a:t>how</a:t>
            </a:r>
            <a:r>
              <a:rPr lang="en-US" dirty="0" smtClean="0">
                <a:solidFill>
                  <a:schemeClr val="accent5">
                    <a:lumMod val="75000"/>
                  </a:schemeClr>
                </a:solidFill>
              </a:rPr>
              <a:t> biodiversity contributes to the </a:t>
            </a:r>
            <a:r>
              <a:rPr lang="en-US" dirty="0" smtClean="0">
                <a:solidFill>
                  <a:srgbClr val="FFFF00"/>
                </a:solidFill>
              </a:rPr>
              <a:t>sustainability</a:t>
            </a:r>
            <a:r>
              <a:rPr lang="en-US" dirty="0" smtClean="0">
                <a:solidFill>
                  <a:schemeClr val="accent5">
                    <a:lumMod val="75000"/>
                  </a:schemeClr>
                </a:solidFill>
              </a:rPr>
              <a:t> of an ecosystem.</a:t>
            </a:r>
            <a:endParaRPr lang="en-US" dirty="0">
              <a:solidFill>
                <a:schemeClr val="accent5">
                  <a:lumMod val="7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half" idx="1"/>
          </p:nvPr>
        </p:nvSpPr>
        <p:spPr>
          <a:xfrm>
            <a:off x="457200" y="1371600"/>
            <a:ext cx="4419600" cy="4659737"/>
          </a:xfrm>
        </p:spPr>
        <p:txBody>
          <a:bodyPr/>
          <a:lstStyle/>
          <a:p>
            <a:r>
              <a:rPr lang="en-US" dirty="0" smtClean="0"/>
              <a:t>The term “biodiversity” is a contraction of the phrase “biological diversity”.</a:t>
            </a:r>
          </a:p>
          <a:p>
            <a:endParaRPr lang="en-US" dirty="0" smtClean="0"/>
          </a:p>
          <a:p>
            <a:r>
              <a:rPr lang="en-US" dirty="0" smtClean="0"/>
              <a:t>Biodiversity means the richness and </a:t>
            </a:r>
            <a:r>
              <a:rPr lang="en-US" dirty="0" smtClean="0">
                <a:solidFill>
                  <a:srgbClr val="FFFF00"/>
                </a:solidFill>
              </a:rPr>
              <a:t>variety</a:t>
            </a:r>
            <a:r>
              <a:rPr lang="en-US" dirty="0" smtClean="0"/>
              <a:t> of life - of genes, species and ecosystems.</a:t>
            </a:r>
          </a:p>
          <a:p>
            <a:endParaRPr lang="en-US" sz="2800" dirty="0" smtClean="0"/>
          </a:p>
        </p:txBody>
      </p:sp>
      <p:graphicFrame>
        <p:nvGraphicFramePr>
          <p:cNvPr id="4098" name="Object 4"/>
          <p:cNvGraphicFramePr>
            <a:graphicFrameLocks noGrp="1" noChangeAspect="1"/>
          </p:cNvGraphicFramePr>
          <p:nvPr>
            <p:ph type="clipArt" sz="half" idx="2"/>
          </p:nvPr>
        </p:nvGraphicFramePr>
        <p:xfrm>
          <a:off x="7467600" y="914400"/>
          <a:ext cx="1028700" cy="2209800"/>
        </p:xfrm>
        <a:graphic>
          <a:graphicData uri="http://schemas.openxmlformats.org/presentationml/2006/ole">
            <mc:AlternateContent xmlns:mc="http://schemas.openxmlformats.org/markup-compatibility/2006">
              <mc:Choice xmlns:v="urn:schemas-microsoft-com:vml" Requires="v">
                <p:oleObj spid="_x0000_s3078" name="Clip" r:id="rId4" imgW="1423440" imgH="3055680" progId="">
                  <p:embed/>
                </p:oleObj>
              </mc:Choice>
              <mc:Fallback>
                <p:oleObj name="Clip" r:id="rId4" imgW="1423440" imgH="30556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914400"/>
                        <a:ext cx="10287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Rectangle 5"/>
          <p:cNvSpPr>
            <a:spLocks noChangeArrowheads="1"/>
          </p:cNvSpPr>
          <p:nvPr/>
        </p:nvSpPr>
        <p:spPr bwMode="auto">
          <a:xfrm>
            <a:off x="304800" y="228600"/>
            <a:ext cx="8534400" cy="6400800"/>
          </a:xfrm>
          <a:prstGeom prst="rect">
            <a:avLst/>
          </a:prstGeom>
          <a:noFill/>
          <a:ln w="114300" cmpd="thinThick">
            <a:solidFill>
              <a:schemeClr val="tx1"/>
            </a:solidFill>
            <a:miter lim="800000"/>
            <a:headEnd/>
            <a:tailEnd/>
          </a:ln>
        </p:spPr>
        <p:txBody>
          <a:bodyPr wrap="none" anchor="ctr"/>
          <a:lstStyle/>
          <a:p>
            <a:endParaRPr lang="en-US"/>
          </a:p>
        </p:txBody>
      </p:sp>
      <p:graphicFrame>
        <p:nvGraphicFramePr>
          <p:cNvPr id="4099" name="Object 10"/>
          <p:cNvGraphicFramePr>
            <a:graphicFrameLocks noChangeAspect="1"/>
          </p:cNvGraphicFramePr>
          <p:nvPr/>
        </p:nvGraphicFramePr>
        <p:xfrm>
          <a:off x="4876800" y="3429000"/>
          <a:ext cx="3886200" cy="2601913"/>
        </p:xfrm>
        <a:graphic>
          <a:graphicData uri="http://schemas.openxmlformats.org/presentationml/2006/ole">
            <mc:AlternateContent xmlns:mc="http://schemas.openxmlformats.org/markup-compatibility/2006">
              <mc:Choice xmlns:v="urn:schemas-microsoft-com:vml" Requires="v">
                <p:oleObj spid="_x0000_s3079" name="Clip" r:id="rId6" imgW="1268640" imgH="849240" progId="">
                  <p:embed/>
                </p:oleObj>
              </mc:Choice>
              <mc:Fallback>
                <p:oleObj name="Clip" r:id="rId6" imgW="1268640" imgH="849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429000"/>
                        <a:ext cx="3886200" cy="260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18"/>
          <p:cNvSpPr>
            <a:spLocks noGrp="1" noChangeArrowheads="1"/>
          </p:cNvSpPr>
          <p:nvPr>
            <p:ph type="title"/>
          </p:nvPr>
        </p:nvSpPr>
        <p:spPr>
          <a:xfrm>
            <a:off x="914400" y="381000"/>
            <a:ext cx="3886200" cy="914400"/>
          </a:xfrm>
          <a:noFill/>
        </p:spPr>
        <p:txBody>
          <a:bodyPr/>
          <a:lstStyle/>
          <a:p>
            <a:r>
              <a:rPr lang="en-US" sz="4800" b="1" dirty="0" smtClean="0">
                <a:solidFill>
                  <a:srgbClr val="CC3300"/>
                </a:solidFill>
                <a:latin typeface="Garamond" pitchFamily="18" charset="0"/>
              </a:rPr>
              <a:t>Biodiversity</a:t>
            </a:r>
            <a:endParaRPr lang="en-US" sz="4800" b="1" dirty="0" smtClean="0">
              <a:latin typeface="Garamond" pitchFamily="18" charset="0"/>
            </a:endParaRPr>
          </a:p>
        </p:txBody>
      </p:sp>
      <p:pic>
        <p:nvPicPr>
          <p:cNvPr id="4103" name="Picture 19" descr="A:\bmbuffalo.gif"/>
          <p:cNvPicPr>
            <a:picLocks noChangeAspect="1" noChangeArrowheads="1"/>
          </p:cNvPicPr>
          <p:nvPr/>
        </p:nvPicPr>
        <p:blipFill>
          <a:blip r:embed="rId8" cstate="print"/>
          <a:srcRect/>
          <a:stretch>
            <a:fillRect/>
          </a:stretch>
        </p:blipFill>
        <p:spPr bwMode="auto">
          <a:xfrm>
            <a:off x="4648200" y="1654175"/>
            <a:ext cx="2667000"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blue green ligh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dark 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green</Template>
  <TotalTime>380</TotalTime>
  <Words>2793</Words>
  <Application>Microsoft Office PowerPoint</Application>
  <PresentationFormat>On-screen Show (4:3)</PresentationFormat>
  <Paragraphs>275</Paragraphs>
  <Slides>29</Slides>
  <Notes>21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36" baseType="lpstr">
      <vt:lpstr>blue green</vt:lpstr>
      <vt:lpstr>White with Courier font for code slides</vt:lpstr>
      <vt:lpstr>blue green light</vt:lpstr>
      <vt:lpstr>1_White with Courier font for code slides</vt:lpstr>
      <vt:lpstr>dark green</vt:lpstr>
      <vt:lpstr>2_White with Courier font for code slides</vt:lpstr>
      <vt:lpstr>Clip</vt:lpstr>
      <vt:lpstr>Science Starter</vt:lpstr>
      <vt:lpstr>What does biodiversity mean?</vt:lpstr>
      <vt:lpstr>Biodiversity Activity</vt:lpstr>
      <vt:lpstr>Activity :  Reflection</vt:lpstr>
      <vt:lpstr>What do you think? </vt:lpstr>
      <vt:lpstr>BIODIVERSITY and SUSTAINABILITY</vt:lpstr>
      <vt:lpstr>Essential Questions</vt:lpstr>
      <vt:lpstr>Biodiversity</vt:lpstr>
      <vt:lpstr>Biodiversity</vt:lpstr>
      <vt:lpstr>Biodiversity</vt:lpstr>
      <vt:lpstr>PowerPoint Presentation</vt:lpstr>
      <vt:lpstr>Sustainability</vt:lpstr>
      <vt:lpstr>Sustainability</vt:lpstr>
      <vt:lpstr>Brainstorm!</vt:lpstr>
      <vt:lpstr>Threats to Sustainability</vt:lpstr>
      <vt:lpstr>Biodiversity and Sustainability</vt:lpstr>
      <vt:lpstr>PowerPoint Presentation</vt:lpstr>
      <vt:lpstr>For Example...</vt:lpstr>
      <vt:lpstr>Write in your Science Notebook!</vt:lpstr>
      <vt:lpstr>Biodiversity Carousel Activity</vt:lpstr>
      <vt:lpstr>Biodiversity Belongs</vt:lpstr>
      <vt:lpstr> Biodiversity helps us heal ourselves</vt:lpstr>
      <vt:lpstr>Biodiversity keeps natural  areas together</vt:lpstr>
      <vt:lpstr>Biodiversity attracts tourists</vt:lpstr>
      <vt:lpstr>Biodiversity helps life to  continue on earth</vt:lpstr>
      <vt:lpstr>Biodiversity gives us food</vt:lpstr>
      <vt:lpstr>Biodiversity helps us  preserve OUR diversity</vt:lpstr>
      <vt:lpstr>Formative Assessment </vt:lpstr>
      <vt:lpstr>What can you do?</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prescotta</dc:creator>
  <cp:lastModifiedBy>e126455</cp:lastModifiedBy>
  <cp:revision>44</cp:revision>
  <dcterms:created xsi:type="dcterms:W3CDTF">2011-09-08T19:23:22Z</dcterms:created>
  <dcterms:modified xsi:type="dcterms:W3CDTF">2015-10-13T03:20:13Z</dcterms:modified>
</cp:coreProperties>
</file>