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63" r:id="rId3"/>
  </p:sldIdLst>
  <p:sldSz cx="6858000" cy="9144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9408" autoAdjust="0"/>
  </p:normalViewPr>
  <p:slideViewPr>
    <p:cSldViewPr snapToGrid="0" snapToObjects="1">
      <p:cViewPr>
        <p:scale>
          <a:sx n="100" d="100"/>
          <a:sy n="100" d="100"/>
        </p:scale>
        <p:origin x="1260" y="-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2AF36-496D-C349-953E-138B8589E9CE}" type="datetimeFigureOut">
              <a:rPr lang="en-US" smtClean="0"/>
              <a:pPr/>
              <a:t>8/9/2018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4959A-FBDA-2F43-B076-DA1B0FA269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014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2AF36-496D-C349-953E-138B8589E9CE}" type="datetimeFigureOut">
              <a:rPr lang="en-US" smtClean="0"/>
              <a:pPr/>
              <a:t>8/9/2018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4959A-FBDA-2F43-B076-DA1B0FA269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762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2AF36-496D-C349-953E-138B8589E9CE}" type="datetimeFigureOut">
              <a:rPr lang="en-US" smtClean="0"/>
              <a:pPr/>
              <a:t>8/9/2018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4959A-FBDA-2F43-B076-DA1B0FA269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19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2AF36-496D-C349-953E-138B8589E9CE}" type="datetimeFigureOut">
              <a:rPr lang="en-US" smtClean="0"/>
              <a:pPr/>
              <a:t>8/9/2018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4959A-FBDA-2F43-B076-DA1B0FA269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001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2AF36-496D-C349-953E-138B8589E9CE}" type="datetimeFigureOut">
              <a:rPr lang="en-US" smtClean="0"/>
              <a:pPr/>
              <a:t>8/9/2018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4959A-FBDA-2F43-B076-DA1B0FA269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161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2AF36-496D-C349-953E-138B8589E9CE}" type="datetimeFigureOut">
              <a:rPr lang="en-US" smtClean="0"/>
              <a:pPr/>
              <a:t>8/9/2018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4959A-FBDA-2F43-B076-DA1B0FA269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797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2AF36-496D-C349-953E-138B8589E9CE}" type="datetimeFigureOut">
              <a:rPr lang="en-US" smtClean="0"/>
              <a:pPr/>
              <a:t>8/9/2018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4959A-FBDA-2F43-B076-DA1B0FA269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001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2AF36-496D-C349-953E-138B8589E9CE}" type="datetimeFigureOut">
              <a:rPr lang="en-US" smtClean="0"/>
              <a:pPr/>
              <a:t>8/9/2018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4959A-FBDA-2F43-B076-DA1B0FA269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974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2AF36-496D-C349-953E-138B8589E9CE}" type="datetimeFigureOut">
              <a:rPr lang="en-US" smtClean="0"/>
              <a:pPr/>
              <a:t>8/9/2018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4959A-FBDA-2F43-B076-DA1B0FA269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678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2AF36-496D-C349-953E-138B8589E9CE}" type="datetimeFigureOut">
              <a:rPr lang="en-US" smtClean="0"/>
              <a:pPr/>
              <a:t>8/9/2018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4959A-FBDA-2F43-B076-DA1B0FA269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901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2AF36-496D-C349-953E-138B8589E9CE}" type="datetimeFigureOut">
              <a:rPr lang="en-US" smtClean="0"/>
              <a:pPr/>
              <a:t>8/9/2018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4959A-FBDA-2F43-B076-DA1B0FA269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805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2AF36-496D-C349-953E-138B8589E9CE}" type="datetimeFigureOut">
              <a:rPr lang="en-US" smtClean="0"/>
              <a:pPr/>
              <a:t>8/9/2018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4959A-FBDA-2F43-B076-DA1B0FA269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095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4121" y="0"/>
            <a:ext cx="6858000" cy="9144000"/>
          </a:xfrm>
          <a:prstGeom prst="rect">
            <a:avLst/>
          </a:prstGeom>
        </p:spPr>
      </p:pic>
      <p:sp>
        <p:nvSpPr>
          <p:cNvPr id="54" name="Rectangle 53"/>
          <p:cNvSpPr/>
          <p:nvPr/>
        </p:nvSpPr>
        <p:spPr>
          <a:xfrm>
            <a:off x="59334" y="5685277"/>
            <a:ext cx="3192092" cy="243662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3468901" y="5692929"/>
            <a:ext cx="3271124" cy="2436627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3466666" y="3096880"/>
            <a:ext cx="3273359" cy="2436627"/>
          </a:xfrm>
          <a:prstGeom prst="rect">
            <a:avLst/>
          </a:prstGeom>
          <a:solidFill>
            <a:srgbClr val="7CB231"/>
          </a:solidFill>
          <a:ln>
            <a:solidFill>
              <a:srgbClr val="7CB23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89938" y="1116462"/>
            <a:ext cx="3166681" cy="1872677"/>
          </a:xfrm>
          <a:prstGeom prst="rect">
            <a:avLst/>
          </a:prstGeom>
          <a:solidFill>
            <a:srgbClr val="7304E2"/>
          </a:solidFill>
          <a:ln>
            <a:solidFill>
              <a:srgbClr val="7304E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1450105" y="383148"/>
            <a:ext cx="38894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Stylish Calligraphy Demo"/>
                <a:cs typeface="Stylish Calligraphy Demo"/>
              </a:rPr>
              <a:t>Mrs. Hinds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0" y="0"/>
            <a:ext cx="6858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chemeClr val="bg1"/>
                </a:solidFill>
                <a:latin typeface="Stylish Calligraphy Demo"/>
                <a:cs typeface="Stylish Calligraphy Demo"/>
              </a:rPr>
              <a:t>7</a:t>
            </a:r>
            <a:r>
              <a:rPr lang="en-US" sz="3000" baseline="30000" dirty="0">
                <a:solidFill>
                  <a:schemeClr val="bg1"/>
                </a:solidFill>
                <a:latin typeface="Stylish Calligraphy Demo"/>
                <a:cs typeface="Stylish Calligraphy Demo"/>
              </a:rPr>
              <a:t>th</a:t>
            </a:r>
            <a:r>
              <a:rPr lang="en-US" sz="3000" dirty="0">
                <a:solidFill>
                  <a:schemeClr val="bg1"/>
                </a:solidFill>
                <a:latin typeface="Stylish Calligraphy Demo"/>
                <a:cs typeface="Stylish Calligraphy Demo"/>
              </a:rPr>
              <a:t> Grade Science</a:t>
            </a:r>
            <a:endParaRPr lang="en-US" sz="3000" b="1" dirty="0">
              <a:solidFill>
                <a:schemeClr val="bg1"/>
              </a:solidFill>
              <a:latin typeface="Stylish Calligraphy Demo"/>
              <a:cs typeface="Stylish Calligraphy Demo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103286" y="577857"/>
            <a:ext cx="15771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PBCoffeeBeforeTalkie"/>
                <a:cs typeface="PBCoffeeBeforeTalkie"/>
              </a:rPr>
              <a:t>-------  </a:t>
            </a:r>
            <a:r>
              <a:rPr lang="en-US" sz="2000" dirty="0">
                <a:solidFill>
                  <a:schemeClr val="bg1"/>
                </a:solidFill>
                <a:latin typeface="KG Somebody That I Used to Know"/>
                <a:cs typeface="KG Somebody That I Used to Know"/>
              </a:rPr>
              <a:t>2019</a:t>
            </a:r>
          </a:p>
        </p:txBody>
      </p:sp>
      <p:sp>
        <p:nvSpPr>
          <p:cNvPr id="65" name="Rectangle 64"/>
          <p:cNvSpPr/>
          <p:nvPr/>
        </p:nvSpPr>
        <p:spPr>
          <a:xfrm>
            <a:off x="1411638" y="577857"/>
            <a:ext cx="139366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KG Somebody That I Used to Know"/>
                <a:cs typeface="KG Somebody That I Used to Know"/>
              </a:rPr>
              <a:t>2018</a:t>
            </a:r>
            <a:r>
              <a:rPr lang="en-US" sz="2000" dirty="0">
                <a:solidFill>
                  <a:schemeClr val="bg1"/>
                </a:solidFill>
                <a:latin typeface="PBCoffeeBeforeTalkie"/>
                <a:cs typeface="PBCoffeeBeforeTalkie"/>
              </a:rPr>
              <a:t>  -------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66" name="Pentagon 65"/>
          <p:cNvSpPr/>
          <p:nvPr/>
        </p:nvSpPr>
        <p:spPr>
          <a:xfrm rot="10800000">
            <a:off x="2638060" y="1600200"/>
            <a:ext cx="706901" cy="304800"/>
          </a:xfrm>
          <a:prstGeom prst="homePlat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89938" y="973204"/>
            <a:ext cx="3166681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Stylish Calligraphy Demo"/>
                <a:cs typeface="Stylish Calligraphy Demo"/>
              </a:rPr>
              <a:t>communication</a:t>
            </a:r>
            <a:r>
              <a:rPr lang="en-US" sz="3000" b="1" dirty="0">
                <a:solidFill>
                  <a:schemeClr val="bg1"/>
                </a:solidFill>
                <a:latin typeface="PBCoffeeBeforeTalkie"/>
                <a:cs typeface="PBCoffeeBeforeTalkie"/>
              </a:rPr>
              <a:t> </a:t>
            </a:r>
          </a:p>
          <a:p>
            <a:r>
              <a:rPr lang="en-US" sz="2500" dirty="0">
                <a:solidFill>
                  <a:schemeClr val="bg1"/>
                </a:solidFill>
                <a:latin typeface="Century Gothic"/>
                <a:cs typeface="Century Gothic"/>
              </a:rPr>
              <a:t>with the teacher</a:t>
            </a:r>
          </a:p>
          <a:p>
            <a:endParaRPr lang="en-US" sz="1600" dirty="0">
              <a:solidFill>
                <a:schemeClr val="bg1"/>
              </a:solidFill>
              <a:latin typeface="Century Gothic"/>
              <a:cs typeface="Century Gothic"/>
            </a:endParaRPr>
          </a:p>
          <a:p>
            <a:pPr marL="342900" indent="-342900">
              <a:buAutoNum type="arabicPeriod"/>
            </a:pPr>
            <a:r>
              <a:rPr lang="en-US" sz="1400" dirty="0">
                <a:solidFill>
                  <a:srgbClr val="FFFFFF"/>
                </a:solidFill>
                <a:latin typeface="Century Gothic"/>
                <a:cs typeface="Century Gothic"/>
              </a:rPr>
              <a:t>amy_hinds@roundrockisd.org</a:t>
            </a:r>
          </a:p>
          <a:p>
            <a:pPr marL="342900" indent="-342900">
              <a:buAutoNum type="arabicPeriod"/>
            </a:pPr>
            <a:r>
              <a:rPr lang="en-US" sz="1400" dirty="0">
                <a:solidFill>
                  <a:srgbClr val="FFFFFF"/>
                </a:solidFill>
                <a:latin typeface="Century Gothic"/>
                <a:cs typeface="Century Gothic"/>
              </a:rPr>
              <a:t>Remind App</a:t>
            </a:r>
          </a:p>
          <a:p>
            <a:pPr marL="342900" indent="-342900">
              <a:buAutoNum type="arabicPeriod"/>
            </a:pPr>
            <a:r>
              <a:rPr lang="en-US" sz="1400" dirty="0">
                <a:solidFill>
                  <a:srgbClr val="FFFFFF"/>
                </a:solidFill>
                <a:latin typeface="Century Gothic"/>
                <a:cs typeface="Century Gothic"/>
              </a:rPr>
              <a:t>512-464-5311</a:t>
            </a:r>
          </a:p>
          <a:p>
            <a:pPr marL="342900" indent="-342900">
              <a:buAutoNum type="arabicPeriod"/>
            </a:pPr>
            <a:r>
              <a:rPr lang="en-US" sz="1400" dirty="0">
                <a:solidFill>
                  <a:srgbClr val="FFFFFF"/>
                </a:solidFill>
                <a:latin typeface="Century Gothic"/>
                <a:cs typeface="Century Gothic"/>
              </a:rPr>
              <a:t>Conference with Mrs. Hinds</a:t>
            </a:r>
          </a:p>
        </p:txBody>
      </p:sp>
      <p:sp>
        <p:nvSpPr>
          <p:cNvPr id="68" name="Rectangle 67"/>
          <p:cNvSpPr/>
          <p:nvPr/>
        </p:nvSpPr>
        <p:spPr>
          <a:xfrm>
            <a:off x="56436" y="2789085"/>
            <a:ext cx="327335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PBCoffeeBeforeTalkie"/>
                <a:cs typeface="PBCoffeeBeforeTalkie"/>
              </a:rPr>
              <a:t>---------------------------------</a:t>
            </a:r>
            <a:endParaRPr lang="en-US" sz="2000" dirty="0"/>
          </a:p>
        </p:txBody>
      </p:sp>
      <p:sp>
        <p:nvSpPr>
          <p:cNvPr id="69" name="Rectangle 68"/>
          <p:cNvSpPr/>
          <p:nvPr/>
        </p:nvSpPr>
        <p:spPr>
          <a:xfrm>
            <a:off x="3451806" y="2789085"/>
            <a:ext cx="327335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FFFF"/>
                </a:solidFill>
                <a:latin typeface="PBCoffeeBeforeTalkie"/>
                <a:cs typeface="PBCoffeeBeforeTalkie"/>
              </a:rPr>
              <a:t>---------------------------------</a:t>
            </a:r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8672" y="847758"/>
            <a:ext cx="68493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PBCoffeeBeforeTalkie"/>
                <a:cs typeface="PBCoffeeBeforeTalkie"/>
              </a:rPr>
              <a:t>-----------------------------------------------------------------------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2933" y="3021349"/>
            <a:ext cx="311562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rgbClr val="FFFFFF"/>
                </a:solidFill>
                <a:latin typeface="Stylish Calligraphy Demo"/>
                <a:cs typeface="Stylish Calligraphy Demo"/>
              </a:rPr>
              <a:t>class materials</a:t>
            </a:r>
          </a:p>
        </p:txBody>
      </p:sp>
      <p:sp>
        <p:nvSpPr>
          <p:cNvPr id="85" name="TextBox 84"/>
          <p:cNvSpPr txBox="1"/>
          <p:nvPr/>
        </p:nvSpPr>
        <p:spPr>
          <a:xfrm rot="20872677">
            <a:off x="1165114" y="4806173"/>
            <a:ext cx="12746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FFFF"/>
                </a:solidFill>
                <a:latin typeface="APBCaramelCappuccino"/>
                <a:cs typeface="APBCaramelCappuccino"/>
              </a:rPr>
              <a:t>______</a:t>
            </a:r>
          </a:p>
        </p:txBody>
      </p:sp>
      <p:sp>
        <p:nvSpPr>
          <p:cNvPr id="86" name="TextBox 85"/>
          <p:cNvSpPr txBox="1"/>
          <p:nvPr/>
        </p:nvSpPr>
        <p:spPr>
          <a:xfrm rot="20872677">
            <a:off x="1447523" y="4805291"/>
            <a:ext cx="1483376" cy="2789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B4B6"/>
                </a:solidFill>
                <a:latin typeface="APBCaramelCappuccino"/>
                <a:cs typeface="APBCaramelCappuccino"/>
              </a:rPr>
              <a:t>__</a:t>
            </a:r>
          </a:p>
        </p:txBody>
      </p:sp>
      <p:sp>
        <p:nvSpPr>
          <p:cNvPr id="87" name="Rectangle 86"/>
          <p:cNvSpPr/>
          <p:nvPr/>
        </p:nvSpPr>
        <p:spPr>
          <a:xfrm>
            <a:off x="3404797" y="2921211"/>
            <a:ext cx="3528205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400" dirty="0">
                <a:solidFill>
                  <a:srgbClr val="FFFFFF"/>
                </a:solidFill>
                <a:latin typeface="Stylish Calligraphy Demo"/>
                <a:cs typeface="Stylish Calligraphy Demo"/>
              </a:rPr>
              <a:t>preparation</a:t>
            </a:r>
          </a:p>
        </p:txBody>
      </p:sp>
      <p:sp>
        <p:nvSpPr>
          <p:cNvPr id="88" name="Rectangle 87"/>
          <p:cNvSpPr/>
          <p:nvPr/>
        </p:nvSpPr>
        <p:spPr>
          <a:xfrm>
            <a:off x="3887927" y="3586141"/>
            <a:ext cx="297007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FFFFFF"/>
                </a:solidFill>
                <a:latin typeface="Century Gothic"/>
                <a:cs typeface="Century Gothic"/>
              </a:rPr>
              <a:t>Come prepared to class with your binder, agenda, pencil, &amp; unit workbook.</a:t>
            </a:r>
          </a:p>
          <a:p>
            <a:endParaRPr lang="en-US" sz="1100" dirty="0">
              <a:solidFill>
                <a:srgbClr val="FFFFFF"/>
              </a:solidFill>
              <a:latin typeface="Century Gothic"/>
              <a:cs typeface="Century Gothic"/>
            </a:endParaRPr>
          </a:p>
          <a:p>
            <a:endParaRPr lang="en-US" sz="1100" dirty="0">
              <a:solidFill>
                <a:srgbClr val="FFFFFF"/>
              </a:solidFill>
              <a:latin typeface="Century Gothic"/>
              <a:cs typeface="Century Gothic"/>
            </a:endParaRPr>
          </a:p>
          <a:p>
            <a:r>
              <a:rPr lang="en-US" sz="1100" dirty="0">
                <a:solidFill>
                  <a:srgbClr val="FFFFFF"/>
                </a:solidFill>
                <a:latin typeface="Century Gothic"/>
                <a:cs typeface="Century Gothic"/>
              </a:rPr>
              <a:t>Begin working on learning target, success criteria and science starter before the bell rings. </a:t>
            </a:r>
          </a:p>
          <a:p>
            <a:endParaRPr lang="en-US" sz="1100" dirty="0">
              <a:solidFill>
                <a:srgbClr val="FFFFFF"/>
              </a:solidFill>
              <a:latin typeface="Century Gothic"/>
              <a:cs typeface="Century Gothic"/>
            </a:endParaRPr>
          </a:p>
          <a:p>
            <a:endParaRPr lang="en-US" sz="1100" dirty="0">
              <a:solidFill>
                <a:srgbClr val="FFFFFF"/>
              </a:solidFill>
              <a:latin typeface="Century Gothic"/>
              <a:cs typeface="Century Gothic"/>
            </a:endParaRPr>
          </a:p>
          <a:p>
            <a:r>
              <a:rPr lang="en-US" sz="1100" dirty="0">
                <a:solidFill>
                  <a:srgbClr val="FFFFFF"/>
                </a:solidFill>
                <a:latin typeface="Century Gothic"/>
                <a:cs typeface="Century Gothic"/>
              </a:rPr>
              <a:t>Write all due dates, test dates, and project dates in school agenda.</a:t>
            </a:r>
          </a:p>
          <a:p>
            <a:endParaRPr lang="en-US" sz="1100" dirty="0">
              <a:solidFill>
                <a:srgbClr val="FFFFFF"/>
              </a:solidFill>
              <a:latin typeface="Century Gothic"/>
              <a:cs typeface="Century Gothic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3445378" y="3485285"/>
            <a:ext cx="369450" cy="20928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FFFFFF"/>
                </a:solidFill>
                <a:latin typeface="Century Gothic"/>
                <a:cs typeface="Century Gothic"/>
              </a:rPr>
              <a:t>1</a:t>
            </a:r>
          </a:p>
          <a:p>
            <a:endParaRPr lang="en-US" sz="2600" dirty="0">
              <a:solidFill>
                <a:srgbClr val="FFFFFF"/>
              </a:solidFill>
              <a:latin typeface="Century Gothic"/>
              <a:cs typeface="Century Gothic"/>
            </a:endParaRPr>
          </a:p>
          <a:p>
            <a:r>
              <a:rPr lang="en-US" sz="2600" dirty="0">
                <a:solidFill>
                  <a:srgbClr val="FFFFFF"/>
                </a:solidFill>
                <a:latin typeface="Century Gothic"/>
                <a:cs typeface="Century Gothic"/>
              </a:rPr>
              <a:t>2</a:t>
            </a:r>
          </a:p>
          <a:p>
            <a:endParaRPr lang="en-US" sz="2600" dirty="0">
              <a:solidFill>
                <a:srgbClr val="FFFFFF"/>
              </a:solidFill>
              <a:latin typeface="Century Gothic"/>
              <a:cs typeface="Century Gothic"/>
            </a:endParaRPr>
          </a:p>
          <a:p>
            <a:r>
              <a:rPr lang="en-US" sz="2600" dirty="0">
                <a:solidFill>
                  <a:srgbClr val="FFFFFF"/>
                </a:solidFill>
                <a:latin typeface="Century Gothic"/>
                <a:cs typeface="Century Gothic"/>
              </a:rPr>
              <a:t>3</a:t>
            </a:r>
          </a:p>
        </p:txBody>
      </p:sp>
      <p:sp>
        <p:nvSpPr>
          <p:cNvPr id="90" name="Rectangle 89"/>
          <p:cNvSpPr/>
          <p:nvPr/>
        </p:nvSpPr>
        <p:spPr>
          <a:xfrm>
            <a:off x="49076" y="5409652"/>
            <a:ext cx="327335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PBCoffeeBeforeTalkie"/>
                <a:cs typeface="PBCoffeeBeforeTalkie"/>
              </a:rPr>
              <a:t>---------------------------------</a:t>
            </a:r>
            <a:endParaRPr lang="en-US" sz="2000" dirty="0"/>
          </a:p>
        </p:txBody>
      </p:sp>
      <p:sp>
        <p:nvSpPr>
          <p:cNvPr id="91" name="Rectangle 90"/>
          <p:cNvSpPr/>
          <p:nvPr/>
        </p:nvSpPr>
        <p:spPr>
          <a:xfrm>
            <a:off x="3532004" y="5408888"/>
            <a:ext cx="327335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PBCoffeeBeforeTalkie"/>
                <a:cs typeface="PBCoffeeBeforeTalkie"/>
              </a:rPr>
              <a:t>-----</a:t>
            </a:r>
            <a:r>
              <a:rPr lang="en-US" sz="2000" dirty="0">
                <a:latin typeface="PBCoffeeBeforeTalkie"/>
                <a:cs typeface="PBCoffeeBeforeTalkie"/>
              </a:rPr>
              <a:t>----------------------------</a:t>
            </a:r>
            <a:endParaRPr lang="en-US" sz="2000" dirty="0"/>
          </a:p>
        </p:txBody>
      </p:sp>
      <p:sp>
        <p:nvSpPr>
          <p:cNvPr id="92" name="Rectangle 91"/>
          <p:cNvSpPr/>
          <p:nvPr/>
        </p:nvSpPr>
        <p:spPr>
          <a:xfrm>
            <a:off x="144617" y="6558867"/>
            <a:ext cx="707965" cy="1219744"/>
          </a:xfrm>
          <a:prstGeom prst="rect">
            <a:avLst/>
          </a:prstGeom>
          <a:solidFill>
            <a:srgbClr val="8000FF"/>
          </a:solidFill>
          <a:ln>
            <a:solidFill>
              <a:srgbClr val="8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US" sz="1300" dirty="0">
                <a:latin typeface="Century Gothic"/>
                <a:cs typeface="Century Gothic"/>
              </a:rPr>
              <a:t>Assessments:</a:t>
            </a:r>
          </a:p>
          <a:p>
            <a:r>
              <a:rPr lang="en-US" sz="1300" dirty="0">
                <a:latin typeface="Century Gothic"/>
                <a:cs typeface="Century Gothic"/>
              </a:rPr>
              <a:t>Tests, Projects, Quizzes</a:t>
            </a:r>
          </a:p>
        </p:txBody>
      </p:sp>
      <p:sp>
        <p:nvSpPr>
          <p:cNvPr id="93" name="Rectangle 92"/>
          <p:cNvSpPr/>
          <p:nvPr/>
        </p:nvSpPr>
        <p:spPr>
          <a:xfrm>
            <a:off x="165283" y="5608943"/>
            <a:ext cx="2390181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500" dirty="0">
                <a:solidFill>
                  <a:srgbClr val="000000"/>
                </a:solidFill>
                <a:latin typeface="Stylish Calligraphy Demo"/>
                <a:cs typeface="Stylish Calligraphy Demo"/>
              </a:rPr>
              <a:t>grades</a:t>
            </a:r>
          </a:p>
        </p:txBody>
      </p:sp>
      <p:sp>
        <p:nvSpPr>
          <p:cNvPr id="95" name="Rectangle 94"/>
          <p:cNvSpPr/>
          <p:nvPr/>
        </p:nvSpPr>
        <p:spPr>
          <a:xfrm>
            <a:off x="866852" y="6558867"/>
            <a:ext cx="847648" cy="1219744"/>
          </a:xfrm>
          <a:prstGeom prst="rect">
            <a:avLst/>
          </a:prstGeom>
          <a:solidFill>
            <a:srgbClr val="00B4B6"/>
          </a:solidFill>
          <a:ln>
            <a:solidFill>
              <a:srgbClr val="00B4B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US" sz="1300" dirty="0">
                <a:latin typeface="Century Gothic"/>
                <a:cs typeface="Century Gothic"/>
              </a:rPr>
              <a:t>Daily Work:  Class work, Participation, Homework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-29649" y="6254439"/>
            <a:ext cx="1048522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dirty="0">
                <a:solidFill>
                  <a:srgbClr val="000000"/>
                </a:solidFill>
                <a:latin typeface="Century Gothic"/>
                <a:cs typeface="Century Gothic"/>
              </a:rPr>
              <a:t>60%</a:t>
            </a:r>
          </a:p>
          <a:p>
            <a:endParaRPr lang="en-US" sz="1300" dirty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endParaRPr lang="en-US" sz="1300" dirty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748633" y="6254861"/>
            <a:ext cx="806286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dirty="0">
                <a:solidFill>
                  <a:srgbClr val="000000"/>
                </a:solidFill>
                <a:latin typeface="Century Gothic"/>
                <a:cs typeface="Century Gothic"/>
              </a:rPr>
              <a:t>40%</a:t>
            </a:r>
          </a:p>
          <a:p>
            <a:endParaRPr lang="en-US" sz="1300" dirty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endParaRPr lang="en-US" sz="1300" dirty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1108013" y="6254439"/>
            <a:ext cx="1009297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300" dirty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endParaRPr lang="en-US" sz="1300" dirty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endParaRPr lang="en-US" sz="1300" dirty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3466667" y="6168450"/>
            <a:ext cx="3378524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  <a:latin typeface="Century Gothic"/>
                <a:cs typeface="Century Gothic"/>
              </a:rPr>
              <a:t>All grades will be updated weekly.  Please check grades regularly and feel free to ask me any questions that you might have about a particular grade. </a:t>
            </a:r>
          </a:p>
          <a:p>
            <a:endParaRPr lang="en-US" sz="1100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3466665" y="5578166"/>
            <a:ext cx="3528205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400" dirty="0">
                <a:solidFill>
                  <a:schemeClr val="bg1"/>
                </a:solidFill>
                <a:latin typeface="Stylish Calligraphy Demo"/>
                <a:cs typeface="Stylish Calligraphy Demo"/>
              </a:rPr>
              <a:t>responsibility</a:t>
            </a:r>
          </a:p>
        </p:txBody>
      </p:sp>
      <p:sp>
        <p:nvSpPr>
          <p:cNvPr id="110" name="Rectangle 109"/>
          <p:cNvSpPr/>
          <p:nvPr/>
        </p:nvSpPr>
        <p:spPr>
          <a:xfrm>
            <a:off x="0" y="8054664"/>
            <a:ext cx="6858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PBCoffeeBeforeTalkie"/>
                <a:cs typeface="PBCoffeeBeforeTalkie"/>
              </a:rPr>
              <a:t>-----------------------------------------------------------------------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11" name="Pentagon 110"/>
          <p:cNvSpPr/>
          <p:nvPr/>
        </p:nvSpPr>
        <p:spPr>
          <a:xfrm>
            <a:off x="3335309" y="2479370"/>
            <a:ext cx="705018" cy="304800"/>
          </a:xfrm>
          <a:prstGeom prst="homePlat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9" name="Pentagon 118"/>
          <p:cNvSpPr/>
          <p:nvPr/>
        </p:nvSpPr>
        <p:spPr>
          <a:xfrm>
            <a:off x="3309894" y="4821525"/>
            <a:ext cx="705018" cy="304800"/>
          </a:xfrm>
          <a:prstGeom prst="homePlat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0" name="Pentagon 119"/>
          <p:cNvSpPr/>
          <p:nvPr/>
        </p:nvSpPr>
        <p:spPr>
          <a:xfrm rot="10800000">
            <a:off x="2638060" y="3394751"/>
            <a:ext cx="706901" cy="304800"/>
          </a:xfrm>
          <a:prstGeom prst="homePlat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1" name="Pentagon 120"/>
          <p:cNvSpPr/>
          <p:nvPr/>
        </p:nvSpPr>
        <p:spPr>
          <a:xfrm rot="10800000">
            <a:off x="2642224" y="5863650"/>
            <a:ext cx="706901" cy="304800"/>
          </a:xfrm>
          <a:prstGeom prst="homePlat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2" name="Pentagon 121"/>
          <p:cNvSpPr/>
          <p:nvPr/>
        </p:nvSpPr>
        <p:spPr>
          <a:xfrm>
            <a:off x="3178553" y="7503871"/>
            <a:ext cx="706901" cy="304800"/>
          </a:xfrm>
          <a:prstGeom prst="homePlat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0" dirty="0">
              <a:latin typeface="Century Gothic"/>
              <a:cs typeface="Century Gothic"/>
            </a:endParaRPr>
          </a:p>
        </p:txBody>
      </p:sp>
      <p:sp>
        <p:nvSpPr>
          <p:cNvPr id="123" name="Rectangle 122"/>
          <p:cNvSpPr/>
          <p:nvPr/>
        </p:nvSpPr>
        <p:spPr>
          <a:xfrm>
            <a:off x="3813131" y="7190837"/>
            <a:ext cx="2926894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  <a:latin typeface="Century Gothic"/>
                <a:cs typeface="Century Gothic"/>
              </a:rPr>
              <a:t>If you are absent, you are responsible for completing your make-up work.  One day for make-up for each day absent. This can be done before or after school or via e-mail. </a:t>
            </a:r>
          </a:p>
        </p:txBody>
      </p:sp>
      <p:sp>
        <p:nvSpPr>
          <p:cNvPr id="77" name="TextBox 76"/>
          <p:cNvSpPr txBox="1"/>
          <p:nvPr/>
        </p:nvSpPr>
        <p:spPr>
          <a:xfrm rot="413096">
            <a:off x="1127451" y="3925599"/>
            <a:ext cx="11407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FFFFFF"/>
                </a:solidFill>
                <a:latin typeface="Century Gothic"/>
                <a:cs typeface="Century Gothic"/>
              </a:rPr>
              <a:t>__-______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887230" y="4148646"/>
            <a:ext cx="12746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FFFFFF"/>
                </a:solidFill>
                <a:latin typeface="Century Gothic"/>
                <a:cs typeface="Century Gothic"/>
              </a:rPr>
              <a:t>___________</a:t>
            </a:r>
          </a:p>
        </p:txBody>
      </p:sp>
      <p:sp>
        <p:nvSpPr>
          <p:cNvPr id="79" name="TextBox 78"/>
          <p:cNvSpPr txBox="1"/>
          <p:nvPr/>
        </p:nvSpPr>
        <p:spPr>
          <a:xfrm rot="21232400">
            <a:off x="1184162" y="4374016"/>
            <a:ext cx="12681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FFFFFF"/>
                </a:solidFill>
                <a:latin typeface="Century Gothic"/>
                <a:cs typeface="Century Gothic"/>
              </a:rPr>
              <a:t>______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34278" y="3646168"/>
            <a:ext cx="129943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FFFF"/>
                </a:solidFill>
                <a:latin typeface="Century Gothic"/>
                <a:cs typeface="Century Gothic"/>
              </a:rPr>
              <a:t>7</a:t>
            </a:r>
            <a:r>
              <a:rPr lang="en-US" sz="1100" baseline="30000" dirty="0">
                <a:solidFill>
                  <a:srgbClr val="FFFFFF"/>
                </a:solidFill>
                <a:latin typeface="Century Gothic"/>
                <a:cs typeface="Century Gothic"/>
              </a:rPr>
              <a:t>th</a:t>
            </a:r>
            <a:r>
              <a:rPr lang="en-US" sz="1100" dirty="0">
                <a:solidFill>
                  <a:srgbClr val="FFFFFF"/>
                </a:solidFill>
                <a:latin typeface="Century Gothic"/>
                <a:cs typeface="Century Gothic"/>
              </a:rPr>
              <a:t> Grade Binder</a:t>
            </a:r>
          </a:p>
          <a:p>
            <a:pPr algn="ctr"/>
            <a:r>
              <a:rPr lang="en-US" sz="1100" dirty="0">
                <a:solidFill>
                  <a:srgbClr val="FFFFFF"/>
                </a:solidFill>
                <a:latin typeface="Century Gothic"/>
                <a:cs typeface="Century Gothic"/>
              </a:rPr>
              <a:t>School Agenda</a:t>
            </a:r>
          </a:p>
          <a:p>
            <a:pPr algn="ctr"/>
            <a:r>
              <a:rPr lang="en-US" sz="1100" dirty="0">
                <a:solidFill>
                  <a:srgbClr val="FFFFFF"/>
                </a:solidFill>
                <a:latin typeface="Century Gothic"/>
                <a:cs typeface="Century Gothic"/>
              </a:rPr>
              <a:t>Unit Workbook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-32070" y="4190619"/>
            <a:ext cx="124787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FFFF"/>
                </a:solidFill>
                <a:latin typeface="Century Gothic"/>
                <a:cs typeface="Century Gothic"/>
              </a:rPr>
              <a:t>Pencils &amp; </a:t>
            </a:r>
          </a:p>
          <a:p>
            <a:pPr algn="ctr"/>
            <a:r>
              <a:rPr lang="en-US" sz="1100" dirty="0">
                <a:solidFill>
                  <a:srgbClr val="FFFFFF"/>
                </a:solidFill>
                <a:latin typeface="Century Gothic"/>
                <a:cs typeface="Century Gothic"/>
              </a:rPr>
              <a:t>Red Pens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23530" y="4579985"/>
            <a:ext cx="13881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FFFF"/>
                </a:solidFill>
                <a:latin typeface="Century Gothic"/>
                <a:cs typeface="Century Gothic"/>
              </a:rPr>
              <a:t>Colored Pencils, </a:t>
            </a:r>
          </a:p>
          <a:p>
            <a:pPr algn="ctr"/>
            <a:r>
              <a:rPr lang="en-US" sz="1100" dirty="0">
                <a:solidFill>
                  <a:srgbClr val="FFFFFF"/>
                </a:solidFill>
                <a:latin typeface="Century Gothic"/>
                <a:cs typeface="Century Gothic"/>
              </a:rPr>
              <a:t>Scissors, Glue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154411" y="4978765"/>
            <a:ext cx="172975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FFFFFF"/>
                </a:solidFill>
                <a:latin typeface="Century Gothic"/>
                <a:cs typeface="Century Gothic"/>
              </a:rPr>
              <a:t>Ear buds,</a:t>
            </a:r>
          </a:p>
          <a:p>
            <a:r>
              <a:rPr lang="en-US" sz="1100" dirty="0">
                <a:solidFill>
                  <a:srgbClr val="FFFFFF"/>
                </a:solidFill>
                <a:latin typeface="Century Gothic"/>
                <a:cs typeface="Century Gothic"/>
              </a:rPr>
              <a:t>Highlighters</a:t>
            </a:r>
          </a:p>
        </p:txBody>
      </p:sp>
      <p:sp>
        <p:nvSpPr>
          <p:cNvPr id="84" name="TextBox 83"/>
          <p:cNvSpPr txBox="1"/>
          <p:nvPr/>
        </p:nvSpPr>
        <p:spPr>
          <a:xfrm rot="20909633">
            <a:off x="989886" y="4847960"/>
            <a:ext cx="13432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FFFFFF"/>
                </a:solidFill>
                <a:latin typeface="Century Gothic"/>
                <a:cs typeface="Century Gothic"/>
              </a:rPr>
              <a:t>________</a:t>
            </a:r>
          </a:p>
        </p:txBody>
      </p:sp>
      <p:sp>
        <p:nvSpPr>
          <p:cNvPr id="71" name="TextBox 70"/>
          <p:cNvSpPr txBox="1"/>
          <p:nvPr/>
        </p:nvSpPr>
        <p:spPr>
          <a:xfrm rot="16200000">
            <a:off x="2916065" y="1815542"/>
            <a:ext cx="185761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dirty="0">
                <a:solidFill>
                  <a:schemeClr val="bg1"/>
                </a:solidFill>
                <a:latin typeface="Century Gothic"/>
                <a:cs typeface="Century Gothic"/>
              </a:rPr>
              <a:t>Remind -  Text 81010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208929" y="1190060"/>
            <a:ext cx="229272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 Period--@b387gb</a:t>
            </a:r>
          </a:p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Period--@f33he</a:t>
            </a:r>
          </a:p>
          <a:p>
            <a:r>
              <a:rPr lang="en-US" dirty="0"/>
              <a:t>4</a:t>
            </a:r>
            <a:r>
              <a:rPr lang="en-US" baseline="30000" dirty="0"/>
              <a:t>th</a:t>
            </a:r>
            <a:r>
              <a:rPr lang="en-US" dirty="0"/>
              <a:t> Period--@9a6aa9</a:t>
            </a:r>
          </a:p>
          <a:p>
            <a:r>
              <a:rPr lang="en-US" dirty="0"/>
              <a:t>6</a:t>
            </a:r>
            <a:r>
              <a:rPr lang="en-US" baseline="30000" dirty="0"/>
              <a:t>th</a:t>
            </a:r>
            <a:r>
              <a:rPr lang="en-US" dirty="0"/>
              <a:t> Period--@24gee4</a:t>
            </a:r>
          </a:p>
          <a:p>
            <a:r>
              <a:rPr lang="en-US" dirty="0"/>
              <a:t>7</a:t>
            </a:r>
            <a:r>
              <a:rPr lang="en-US" baseline="30000" dirty="0"/>
              <a:t>th</a:t>
            </a:r>
            <a:r>
              <a:rPr lang="en-US" dirty="0"/>
              <a:t> Period--@8k7b87</a:t>
            </a:r>
          </a:p>
          <a:p>
            <a:r>
              <a:rPr lang="en-US" dirty="0"/>
              <a:t>Advisory--@9773bg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90350" y="6239885"/>
            <a:ext cx="1397231" cy="1831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rial Narrow" panose="020B0606020202030204" pitchFamily="34" charset="0"/>
              </a:rPr>
              <a:t>Policy:  Grades are to reflect a student’s knowledge of the material covered.  Work will be accepted until the end of a unit.  </a:t>
            </a:r>
          </a:p>
          <a:p>
            <a:endParaRPr lang="en-US" sz="1100">
              <a:latin typeface="Arial Narrow" panose="020B0606020202030204" pitchFamily="34" charset="0"/>
            </a:endParaRPr>
          </a:p>
          <a:p>
            <a:r>
              <a:rPr lang="en-US" sz="1100">
                <a:latin typeface="Arial Narrow" panose="020B0606020202030204" pitchFamily="34" charset="0"/>
              </a:rPr>
              <a:t>Late </a:t>
            </a:r>
            <a:r>
              <a:rPr lang="en-US" sz="1100" dirty="0">
                <a:latin typeface="Arial Narrow" panose="020B0606020202030204" pitchFamily="34" charset="0"/>
              </a:rPr>
              <a:t>work will </a:t>
            </a:r>
            <a:r>
              <a:rPr lang="en-US" sz="1100" b="1" dirty="0">
                <a:latin typeface="Arial Narrow" panose="020B0606020202030204" pitchFamily="34" charset="0"/>
              </a:rPr>
              <a:t>NOT</a:t>
            </a:r>
            <a:r>
              <a:rPr lang="en-US" sz="1100" dirty="0">
                <a:latin typeface="Arial Narrow" panose="020B0606020202030204" pitchFamily="34" charset="0"/>
              </a:rPr>
              <a:t> be accepted the last week of a grading period</a:t>
            </a:r>
            <a:r>
              <a:rPr lang="en-US" sz="1400" dirty="0">
                <a:latin typeface="Arial Narrow" panose="020B0606020202030204" pitchFamily="34" charset="0"/>
              </a:rPr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2119861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56" name="Rectangle 55"/>
          <p:cNvSpPr/>
          <p:nvPr/>
        </p:nvSpPr>
        <p:spPr>
          <a:xfrm>
            <a:off x="3468901" y="5692929"/>
            <a:ext cx="3271124" cy="2436627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3466666" y="3096880"/>
            <a:ext cx="3273359" cy="2436627"/>
          </a:xfrm>
          <a:prstGeom prst="rect">
            <a:avLst/>
          </a:prstGeom>
          <a:solidFill>
            <a:srgbClr val="7CB231"/>
          </a:solidFill>
          <a:ln>
            <a:solidFill>
              <a:srgbClr val="7CB23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89938" y="1129909"/>
            <a:ext cx="3166681" cy="1872677"/>
          </a:xfrm>
          <a:prstGeom prst="rect">
            <a:avLst/>
          </a:prstGeom>
          <a:solidFill>
            <a:srgbClr val="7304E2"/>
          </a:solidFill>
          <a:ln>
            <a:solidFill>
              <a:srgbClr val="7304E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My website has a wealth of information on it.  Please visit the website at </a:t>
            </a:r>
          </a:p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http: 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hopewell7thscience.weebly.com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450105" y="383148"/>
            <a:ext cx="38894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Stylish Calligraphy Demo"/>
                <a:cs typeface="Stylish Calligraphy Demo"/>
              </a:rPr>
              <a:t>Mrs. Hinds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0" y="0"/>
            <a:ext cx="6858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chemeClr val="bg1"/>
                </a:solidFill>
                <a:latin typeface="Stylish Calligraphy Demo"/>
                <a:cs typeface="Stylish Calligraphy Demo"/>
              </a:rPr>
              <a:t>7</a:t>
            </a:r>
            <a:r>
              <a:rPr lang="en-US" sz="3000" baseline="30000" dirty="0">
                <a:solidFill>
                  <a:schemeClr val="bg1"/>
                </a:solidFill>
                <a:latin typeface="Stylish Calligraphy Demo"/>
                <a:cs typeface="Stylish Calligraphy Demo"/>
              </a:rPr>
              <a:t>th</a:t>
            </a:r>
            <a:r>
              <a:rPr lang="en-US" sz="3000" dirty="0">
                <a:solidFill>
                  <a:schemeClr val="bg1"/>
                </a:solidFill>
                <a:latin typeface="Stylish Calligraphy Demo"/>
                <a:cs typeface="Stylish Calligraphy Demo"/>
              </a:rPr>
              <a:t> Grade Science</a:t>
            </a:r>
            <a:endParaRPr lang="en-US" sz="3000" b="1" dirty="0">
              <a:solidFill>
                <a:schemeClr val="bg1"/>
              </a:solidFill>
              <a:latin typeface="Stylish Calligraphy Demo"/>
              <a:cs typeface="Stylish Calligraphy Demo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103286" y="577857"/>
            <a:ext cx="15771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PBCoffeeBeforeTalkie"/>
                <a:cs typeface="PBCoffeeBeforeTalkie"/>
              </a:rPr>
              <a:t>-------  </a:t>
            </a:r>
            <a:r>
              <a:rPr lang="en-US" sz="2000" dirty="0">
                <a:solidFill>
                  <a:schemeClr val="bg1"/>
                </a:solidFill>
                <a:latin typeface="KG Somebody That I Used to Know"/>
                <a:cs typeface="KG Somebody That I Used to Know"/>
              </a:rPr>
              <a:t>2019</a:t>
            </a:r>
          </a:p>
        </p:txBody>
      </p:sp>
      <p:sp>
        <p:nvSpPr>
          <p:cNvPr id="65" name="Rectangle 64"/>
          <p:cNvSpPr/>
          <p:nvPr/>
        </p:nvSpPr>
        <p:spPr>
          <a:xfrm>
            <a:off x="1203206" y="584585"/>
            <a:ext cx="139366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KG Somebody That I Used to Know"/>
                <a:cs typeface="KG Somebody That I Used to Know"/>
              </a:rPr>
              <a:t>2018</a:t>
            </a:r>
            <a:r>
              <a:rPr lang="en-US" sz="2000" dirty="0">
                <a:solidFill>
                  <a:schemeClr val="bg1"/>
                </a:solidFill>
                <a:latin typeface="PBCoffeeBeforeTalkie"/>
                <a:cs typeface="PBCoffeeBeforeTalkie"/>
              </a:rPr>
              <a:t>  -------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66" name="Pentagon 65"/>
          <p:cNvSpPr/>
          <p:nvPr/>
        </p:nvSpPr>
        <p:spPr>
          <a:xfrm rot="10800000">
            <a:off x="2638060" y="1089205"/>
            <a:ext cx="706901" cy="304800"/>
          </a:xfrm>
          <a:prstGeom prst="homePlat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>
            <a:off x="56436" y="2789085"/>
            <a:ext cx="327335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PBCoffeeBeforeTalkie"/>
                <a:cs typeface="PBCoffeeBeforeTalkie"/>
              </a:rPr>
              <a:t>---------------------------------</a:t>
            </a:r>
            <a:endParaRPr lang="en-US" sz="2000" dirty="0"/>
          </a:p>
        </p:txBody>
      </p:sp>
      <p:sp>
        <p:nvSpPr>
          <p:cNvPr id="69" name="Rectangle 68"/>
          <p:cNvSpPr/>
          <p:nvPr/>
        </p:nvSpPr>
        <p:spPr>
          <a:xfrm>
            <a:off x="3451806" y="2789085"/>
            <a:ext cx="327335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FFFF"/>
                </a:solidFill>
                <a:latin typeface="PBCoffeeBeforeTalkie"/>
                <a:cs typeface="PBCoffeeBeforeTalkie"/>
              </a:rPr>
              <a:t>---------------------------------</a:t>
            </a:r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8672" y="847758"/>
            <a:ext cx="68493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PBCoffeeBeforeTalkie"/>
                <a:cs typeface="PBCoffeeBeforeTalkie"/>
              </a:rPr>
              <a:t>-----------------------------------------------------------------------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2933" y="3021349"/>
            <a:ext cx="311562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rgbClr val="FFFFFF"/>
                </a:solidFill>
                <a:latin typeface="Stylish Calligraphy Demo"/>
                <a:cs typeface="Stylish Calligraphy Demo"/>
              </a:rPr>
              <a:t>class materials</a:t>
            </a:r>
          </a:p>
        </p:txBody>
      </p:sp>
      <p:sp>
        <p:nvSpPr>
          <p:cNvPr id="87" name="Rectangle 86"/>
          <p:cNvSpPr/>
          <p:nvPr/>
        </p:nvSpPr>
        <p:spPr>
          <a:xfrm>
            <a:off x="3404797" y="3015347"/>
            <a:ext cx="3528205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400" dirty="0">
                <a:solidFill>
                  <a:srgbClr val="FFFFFF"/>
                </a:solidFill>
                <a:latin typeface="Stylish Calligraphy Demo"/>
                <a:cs typeface="Stylish Calligraphy Demo"/>
              </a:rPr>
              <a:t>Team information</a:t>
            </a:r>
          </a:p>
        </p:txBody>
      </p:sp>
      <p:sp>
        <p:nvSpPr>
          <p:cNvPr id="88" name="Rectangle 87"/>
          <p:cNvSpPr/>
          <p:nvPr/>
        </p:nvSpPr>
        <p:spPr>
          <a:xfrm>
            <a:off x="3445378" y="3525625"/>
            <a:ext cx="150417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u="sng" dirty="0">
                <a:solidFill>
                  <a:srgbClr val="FFFFFF"/>
                </a:solidFill>
                <a:latin typeface="Century Gothic"/>
                <a:cs typeface="Century Gothic"/>
              </a:rPr>
              <a:t>Science Team:</a:t>
            </a:r>
          </a:p>
          <a:p>
            <a:r>
              <a:rPr lang="en-US" sz="1100" dirty="0">
                <a:solidFill>
                  <a:srgbClr val="FFFFFF"/>
                </a:solidFill>
                <a:latin typeface="Century Gothic"/>
                <a:cs typeface="Century Gothic"/>
              </a:rPr>
              <a:t>Mr. Crellin</a:t>
            </a:r>
          </a:p>
          <a:p>
            <a:r>
              <a:rPr lang="en-US" sz="1100" dirty="0">
                <a:solidFill>
                  <a:srgbClr val="FFFFFF"/>
                </a:solidFill>
                <a:latin typeface="Century Gothic"/>
                <a:cs typeface="Century Gothic"/>
              </a:rPr>
              <a:t>Mrs. Rothenhausler</a:t>
            </a:r>
          </a:p>
          <a:p>
            <a:r>
              <a:rPr lang="en-US" sz="1100" dirty="0">
                <a:solidFill>
                  <a:srgbClr val="FFFFFF"/>
                </a:solidFill>
                <a:latin typeface="Century Gothic"/>
                <a:cs typeface="Century Gothic"/>
              </a:rPr>
              <a:t>Mrs. Hinds</a:t>
            </a:r>
          </a:p>
          <a:p>
            <a:r>
              <a:rPr lang="en-US" sz="1100" dirty="0">
                <a:solidFill>
                  <a:srgbClr val="FFFFFF"/>
                </a:solidFill>
                <a:latin typeface="Century Gothic"/>
                <a:cs typeface="Century Gothic"/>
              </a:rPr>
              <a:t>Ms. Marquez</a:t>
            </a:r>
          </a:p>
          <a:p>
            <a:pPr algn="ctr"/>
            <a:endParaRPr lang="en-US" sz="1050" dirty="0">
              <a:solidFill>
                <a:srgbClr val="FFFFFF"/>
              </a:solidFill>
              <a:latin typeface="Century Gothic"/>
              <a:cs typeface="Century Gothic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3445378" y="3485285"/>
            <a:ext cx="184731" cy="12926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2600" dirty="0">
              <a:solidFill>
                <a:srgbClr val="FFFFFF"/>
              </a:solidFill>
              <a:latin typeface="Century Gothic"/>
              <a:cs typeface="Century Gothic"/>
            </a:endParaRPr>
          </a:p>
          <a:p>
            <a:endParaRPr lang="en-US" sz="2600" dirty="0">
              <a:solidFill>
                <a:srgbClr val="FFFFFF"/>
              </a:solidFill>
              <a:latin typeface="Century Gothic"/>
              <a:cs typeface="Century Gothic"/>
            </a:endParaRPr>
          </a:p>
          <a:p>
            <a:endParaRPr lang="en-US" sz="2600" dirty="0">
              <a:solidFill>
                <a:srgbClr val="FFFFFF"/>
              </a:solidFill>
              <a:latin typeface="Century Gothic"/>
              <a:cs typeface="Century Gothic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49076" y="5409652"/>
            <a:ext cx="327335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PBCoffeeBeforeTalkie"/>
                <a:cs typeface="PBCoffeeBeforeTalkie"/>
              </a:rPr>
              <a:t>---------------------------------</a:t>
            </a:r>
            <a:endParaRPr lang="en-US" sz="2000" dirty="0"/>
          </a:p>
        </p:txBody>
      </p:sp>
      <p:sp>
        <p:nvSpPr>
          <p:cNvPr id="91" name="Rectangle 90"/>
          <p:cNvSpPr/>
          <p:nvPr/>
        </p:nvSpPr>
        <p:spPr>
          <a:xfrm>
            <a:off x="3532004" y="5408888"/>
            <a:ext cx="327335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PBCoffeeBeforeTalkie"/>
                <a:cs typeface="PBCoffeeBeforeTalkie"/>
              </a:rPr>
              <a:t>-----</a:t>
            </a:r>
            <a:r>
              <a:rPr lang="en-US" sz="2000" dirty="0">
                <a:latin typeface="PBCoffeeBeforeTalkie"/>
                <a:cs typeface="PBCoffeeBeforeTalkie"/>
              </a:rPr>
              <a:t>----------------------------</a:t>
            </a:r>
            <a:endParaRPr lang="en-US" sz="2000" dirty="0"/>
          </a:p>
        </p:txBody>
      </p:sp>
      <p:sp>
        <p:nvSpPr>
          <p:cNvPr id="93" name="Rectangle 92"/>
          <p:cNvSpPr/>
          <p:nvPr/>
        </p:nvSpPr>
        <p:spPr>
          <a:xfrm>
            <a:off x="165283" y="5608943"/>
            <a:ext cx="2390181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500" dirty="0">
                <a:solidFill>
                  <a:srgbClr val="000000"/>
                </a:solidFill>
                <a:latin typeface="Stylish Calligraphy Demo"/>
                <a:cs typeface="Stylish Calligraphy Demo"/>
              </a:rPr>
              <a:t>grading</a:t>
            </a:r>
          </a:p>
        </p:txBody>
      </p:sp>
      <p:sp>
        <p:nvSpPr>
          <p:cNvPr id="108" name="Rectangle 107"/>
          <p:cNvSpPr/>
          <p:nvPr/>
        </p:nvSpPr>
        <p:spPr>
          <a:xfrm>
            <a:off x="3466667" y="5993631"/>
            <a:ext cx="337852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  <a:latin typeface="Century Gothic"/>
                <a:cs typeface="Century Gothic"/>
              </a:rPr>
              <a:t>Please sign that you have read and understand this syllabus for Mrs. Hinds’ 7</a:t>
            </a:r>
            <a:r>
              <a:rPr lang="en-US" sz="1100" baseline="30000" dirty="0">
                <a:solidFill>
                  <a:schemeClr val="bg1"/>
                </a:solidFill>
                <a:latin typeface="Century Gothic"/>
                <a:cs typeface="Century Gothic"/>
              </a:rPr>
              <a:t>th</a:t>
            </a:r>
            <a:r>
              <a:rPr lang="en-US" sz="1100" dirty="0">
                <a:solidFill>
                  <a:schemeClr val="bg1"/>
                </a:solidFill>
                <a:latin typeface="Century Gothic"/>
                <a:cs typeface="Century Gothic"/>
              </a:rPr>
              <a:t> Grade Science for the 2018-2019 school year.</a:t>
            </a:r>
          </a:p>
          <a:p>
            <a:endParaRPr lang="en-US" sz="1100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3466665" y="5537824"/>
            <a:ext cx="3528205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400" dirty="0">
                <a:solidFill>
                  <a:schemeClr val="bg1"/>
                </a:solidFill>
                <a:latin typeface="Stylish Calligraphy Demo"/>
                <a:cs typeface="Stylish Calligraphy Demo"/>
              </a:rPr>
              <a:t>responsibility</a:t>
            </a:r>
          </a:p>
        </p:txBody>
      </p:sp>
      <p:sp>
        <p:nvSpPr>
          <p:cNvPr id="110" name="Rectangle 109"/>
          <p:cNvSpPr/>
          <p:nvPr/>
        </p:nvSpPr>
        <p:spPr>
          <a:xfrm>
            <a:off x="0" y="8054664"/>
            <a:ext cx="6858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PBCoffeeBeforeTalkie"/>
                <a:cs typeface="PBCoffeeBeforeTalkie"/>
              </a:rPr>
              <a:t>-----------------------------------------------------------------------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11" name="Pentagon 110"/>
          <p:cNvSpPr/>
          <p:nvPr/>
        </p:nvSpPr>
        <p:spPr>
          <a:xfrm>
            <a:off x="3395381" y="2474258"/>
            <a:ext cx="644945" cy="303188"/>
          </a:xfrm>
          <a:prstGeom prst="homePlat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9" name="Pentagon 118"/>
          <p:cNvSpPr/>
          <p:nvPr/>
        </p:nvSpPr>
        <p:spPr>
          <a:xfrm>
            <a:off x="3309894" y="4821525"/>
            <a:ext cx="705018" cy="304800"/>
          </a:xfrm>
          <a:prstGeom prst="homePlat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0" name="Pentagon 119"/>
          <p:cNvSpPr/>
          <p:nvPr/>
        </p:nvSpPr>
        <p:spPr>
          <a:xfrm rot="10800000">
            <a:off x="2638060" y="3394751"/>
            <a:ext cx="706901" cy="304800"/>
          </a:xfrm>
          <a:prstGeom prst="homePlat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1" name="Pentagon 120"/>
          <p:cNvSpPr/>
          <p:nvPr/>
        </p:nvSpPr>
        <p:spPr>
          <a:xfrm rot="10800000">
            <a:off x="2642224" y="5863650"/>
            <a:ext cx="706901" cy="304800"/>
          </a:xfrm>
          <a:prstGeom prst="homePlat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2" name="Pentagon 121"/>
          <p:cNvSpPr/>
          <p:nvPr/>
        </p:nvSpPr>
        <p:spPr>
          <a:xfrm>
            <a:off x="3178553" y="7503871"/>
            <a:ext cx="706901" cy="304800"/>
          </a:xfrm>
          <a:prstGeom prst="homePlat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0" dirty="0">
              <a:latin typeface="Century Gothic"/>
              <a:cs typeface="Century Gothic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16927" y="6192364"/>
            <a:ext cx="13972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 Narrow" panose="020B0606020202030204" pitchFamily="34" charset="0"/>
              </a:rPr>
              <a:t>.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68901" y="6587179"/>
            <a:ext cx="32711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Student Name:_____________________</a:t>
            </a:r>
          </a:p>
          <a:p>
            <a:r>
              <a:rPr lang="en-US" dirty="0"/>
              <a:t>Class Period:  _______________</a:t>
            </a:r>
          </a:p>
          <a:p>
            <a:pPr algn="ctr"/>
            <a:r>
              <a:rPr lang="en-US" dirty="0"/>
              <a:t>Parent Signature:  ___________________________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9938" y="3550017"/>
            <a:ext cx="1873333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 Narrow" panose="020B0606020202030204" pitchFamily="34" charset="0"/>
              </a:rPr>
              <a:t>Please return the following items:</a:t>
            </a:r>
          </a:p>
          <a:p>
            <a:r>
              <a:rPr lang="en-US" sz="1400" dirty="0">
                <a:latin typeface="Arial Narrow" panose="020B0606020202030204" pitchFamily="34" charset="0"/>
              </a:rPr>
              <a:t>1.  $5 lab fee </a:t>
            </a:r>
          </a:p>
          <a:p>
            <a:r>
              <a:rPr lang="en-US" sz="1400" dirty="0">
                <a:latin typeface="Arial Narrow" panose="020B0606020202030204" pitchFamily="34" charset="0"/>
              </a:rPr>
              <a:t>(Helps with Medical School specimens)</a:t>
            </a:r>
          </a:p>
          <a:p>
            <a:r>
              <a:rPr lang="en-US" sz="1400" dirty="0">
                <a:latin typeface="Arial Narrow" panose="020B0606020202030204" pitchFamily="34" charset="0"/>
              </a:rPr>
              <a:t>2.  Safety Contract</a:t>
            </a:r>
          </a:p>
          <a:p>
            <a:r>
              <a:rPr lang="en-US" sz="1400" dirty="0">
                <a:latin typeface="Arial Narrow" panose="020B0606020202030204" pitchFamily="34" charset="0"/>
              </a:rPr>
              <a:t>3.  Signed Syllabus</a:t>
            </a:r>
          </a:p>
          <a:p>
            <a:r>
              <a:rPr lang="en-US" sz="1400" dirty="0">
                <a:latin typeface="Arial Narrow" panose="020B0606020202030204" pitchFamily="34" charset="0"/>
              </a:rPr>
              <a:t>4.  Student Information Sheet</a:t>
            </a:r>
          </a:p>
          <a:p>
            <a:pPr marL="342900" indent="-342900">
              <a:buAutoNum type="arabicPeriod" startAt="3"/>
            </a:pPr>
            <a:endParaRPr lang="en-US" sz="1400" dirty="0">
              <a:latin typeface="Arial Narrow" panose="020B0606020202030204" pitchFamily="34" charset="0"/>
            </a:endParaRPr>
          </a:p>
          <a:p>
            <a:pPr marL="342900" indent="-342900">
              <a:buAutoNum type="arabicPeriod" startAt="2"/>
            </a:pPr>
            <a:endParaRPr lang="en-US" sz="1400" dirty="0">
              <a:latin typeface="Arial Narrow" panose="020B0606020202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32004" y="1109371"/>
            <a:ext cx="3208021" cy="1792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u="sng" dirty="0" smtClean="0">
                <a:latin typeface="Century Gothic" panose="020B0502020202020204" pitchFamily="34" charset="0"/>
              </a:rPr>
              <a:t>Tutorials</a:t>
            </a:r>
          </a:p>
          <a:p>
            <a:pPr algn="ctr"/>
            <a:r>
              <a:rPr lang="en-US" sz="1000" u="sng" dirty="0" smtClean="0">
                <a:latin typeface="Century Gothic" panose="020B0502020202020204" pitchFamily="34" charset="0"/>
              </a:rPr>
              <a:t>Mrs</a:t>
            </a:r>
            <a:r>
              <a:rPr lang="en-US" sz="1000" u="sng" dirty="0">
                <a:latin typeface="Century Gothic" panose="020B0502020202020204" pitchFamily="34" charset="0"/>
              </a:rPr>
              <a:t>. Hinds </a:t>
            </a:r>
            <a:r>
              <a:rPr lang="en-US" sz="1000" u="sng" dirty="0" smtClean="0">
                <a:latin typeface="Century Gothic" panose="020B0502020202020204" pitchFamily="34" charset="0"/>
              </a:rPr>
              <a:t>Tutorials</a:t>
            </a:r>
          </a:p>
          <a:p>
            <a:pPr algn="ctr"/>
            <a:r>
              <a:rPr lang="en-US" sz="1000" dirty="0" smtClean="0">
                <a:latin typeface="Century Gothic" panose="020B0502020202020204" pitchFamily="34" charset="0"/>
              </a:rPr>
              <a:t>Mondays afterschool</a:t>
            </a:r>
          </a:p>
          <a:p>
            <a:pPr algn="ctr"/>
            <a:r>
              <a:rPr lang="en-US" sz="1000" dirty="0" smtClean="0">
                <a:latin typeface="Century Gothic" panose="020B0502020202020204" pitchFamily="34" charset="0"/>
              </a:rPr>
              <a:t>Tuesday-Thursday morning</a:t>
            </a:r>
          </a:p>
          <a:p>
            <a:pPr algn="ctr"/>
            <a:r>
              <a:rPr lang="en-US" sz="1000" dirty="0" smtClean="0">
                <a:latin typeface="Century Gothic" panose="020B0502020202020204" pitchFamily="34" charset="0"/>
              </a:rPr>
              <a:t>Or by appointment</a:t>
            </a:r>
            <a:r>
              <a:rPr lang="en-US" sz="1000" dirty="0" smtClean="0">
                <a:latin typeface="Century Gothic" panose="020B0502020202020204" pitchFamily="34" charset="0"/>
              </a:rPr>
              <a:t> </a:t>
            </a:r>
          </a:p>
          <a:p>
            <a:pPr algn="ctr"/>
            <a:endParaRPr lang="en-US" sz="1000" dirty="0">
              <a:latin typeface="Century Gothic" panose="020B0502020202020204" pitchFamily="34" charset="0"/>
            </a:endParaRPr>
          </a:p>
          <a:p>
            <a:pPr algn="ctr"/>
            <a:r>
              <a:rPr lang="en-US" sz="1000" u="sng" dirty="0">
                <a:latin typeface="Century Gothic" panose="020B0502020202020204" pitchFamily="34" charset="0"/>
              </a:rPr>
              <a:t>Mrs. </a:t>
            </a:r>
            <a:r>
              <a:rPr lang="en-US" sz="1000" u="sng" dirty="0" err="1">
                <a:latin typeface="Century Gothic" panose="020B0502020202020204" pitchFamily="34" charset="0"/>
              </a:rPr>
              <a:t>Rothenhausler</a:t>
            </a:r>
            <a:r>
              <a:rPr lang="en-US" sz="1000" u="sng" dirty="0">
                <a:latin typeface="Century Gothic" panose="020B0502020202020204" pitchFamily="34" charset="0"/>
              </a:rPr>
              <a:t> </a:t>
            </a:r>
            <a:r>
              <a:rPr lang="en-US" sz="1000" u="sng" dirty="0" smtClean="0">
                <a:latin typeface="Century Gothic" panose="020B0502020202020204" pitchFamily="34" charset="0"/>
              </a:rPr>
              <a:t>Tutorials</a:t>
            </a:r>
          </a:p>
          <a:p>
            <a:pPr algn="ctr"/>
            <a:r>
              <a:rPr lang="en-US" sz="1000" dirty="0" smtClean="0">
                <a:latin typeface="Century Gothic" panose="020B0502020202020204" pitchFamily="34" charset="0"/>
              </a:rPr>
              <a:t>Tuesday afterschool</a:t>
            </a:r>
          </a:p>
          <a:p>
            <a:pPr algn="ctr"/>
            <a:endParaRPr lang="en-US" sz="1000" dirty="0">
              <a:latin typeface="Century Gothic" panose="020B0502020202020204" pitchFamily="34" charset="0"/>
            </a:endParaRPr>
          </a:p>
          <a:p>
            <a:pPr algn="ctr"/>
            <a:r>
              <a:rPr lang="en-US" sz="1000" u="sng" dirty="0">
                <a:latin typeface="Century Gothic" panose="020B0502020202020204" pitchFamily="34" charset="0"/>
              </a:rPr>
              <a:t>Mr. Crellin Tutorials</a:t>
            </a:r>
          </a:p>
          <a:p>
            <a:pPr algn="ctr"/>
            <a:r>
              <a:rPr lang="en-US" sz="1000" dirty="0" smtClean="0">
                <a:latin typeface="Century Gothic" panose="020B0502020202020204" pitchFamily="34" charset="0"/>
              </a:rPr>
              <a:t>Tuesday afterschool</a:t>
            </a:r>
            <a:endParaRPr lang="en-US" sz="1000" dirty="0"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39678" y="3706939"/>
            <a:ext cx="275610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u="sng" dirty="0"/>
              <a:t>Academic Core Team</a:t>
            </a:r>
          </a:p>
          <a:p>
            <a:pPr algn="r"/>
            <a:r>
              <a:rPr lang="en-US" sz="1400" dirty="0"/>
              <a:t>Mrs. Hargrove (ELA)</a:t>
            </a:r>
          </a:p>
          <a:p>
            <a:pPr algn="r"/>
            <a:r>
              <a:rPr lang="en-US" sz="1400" dirty="0"/>
              <a:t>Mr. Hargrove (Math)</a:t>
            </a:r>
          </a:p>
          <a:p>
            <a:pPr algn="r"/>
            <a:r>
              <a:rPr lang="en-US" sz="1400" dirty="0"/>
              <a:t>Mr. Robertson (Texas History)</a:t>
            </a:r>
          </a:p>
          <a:p>
            <a:pPr algn="r"/>
            <a:r>
              <a:rPr lang="en-US" sz="1400" dirty="0"/>
              <a:t>Mrs. Hinds (Science)</a:t>
            </a:r>
          </a:p>
          <a:p>
            <a:pPr algn="r"/>
            <a:r>
              <a:rPr lang="en-US" sz="1400" dirty="0"/>
              <a:t>Ms. Marquez (Science)</a:t>
            </a:r>
          </a:p>
          <a:p>
            <a:pPr algn="r"/>
            <a:r>
              <a:rPr lang="en-US" sz="1400" dirty="0"/>
              <a:t>Mrs. Caldwell (Math)</a:t>
            </a:r>
          </a:p>
          <a:p>
            <a:pPr algn="r"/>
            <a:r>
              <a:rPr lang="en-US" sz="1400" dirty="0"/>
              <a:t>Mrs. McGinnis (ELA))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8600" y="6360453"/>
            <a:ext cx="275664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oper Black" panose="0208090404030B020404" pitchFamily="18" charset="0"/>
              </a:rPr>
              <a:t>Please remember to visit the home access center on the Hopewell webpage or Mrs. Hinds website.</a:t>
            </a:r>
          </a:p>
          <a:p>
            <a:r>
              <a:rPr lang="en-US" sz="1400" dirty="0">
                <a:latin typeface="Cooper Black" panose="0208090404030B020404" pitchFamily="18" charset="0"/>
              </a:rPr>
              <a:t> </a:t>
            </a:r>
          </a:p>
          <a:p>
            <a:r>
              <a:rPr lang="en-US" sz="1400" dirty="0">
                <a:latin typeface="Cooper Black" panose="0208090404030B020404" pitchFamily="18" charset="0"/>
              </a:rPr>
              <a:t>This will give you access to your student’s grades.</a:t>
            </a:r>
          </a:p>
        </p:txBody>
      </p:sp>
    </p:spTree>
    <p:extLst>
      <p:ext uri="{BB962C8B-B14F-4D97-AF65-F5344CB8AC3E}">
        <p14:creationId xmlns:p14="http://schemas.microsoft.com/office/powerpoint/2010/main" val="37457625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</TotalTime>
  <Words>482</Words>
  <Application>Microsoft Office PowerPoint</Application>
  <PresentationFormat>On-screen Show (4:3)</PresentationFormat>
  <Paragraphs>121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2" baseType="lpstr">
      <vt:lpstr>APBCaramelCappuccino</vt:lpstr>
      <vt:lpstr>Arial</vt:lpstr>
      <vt:lpstr>Arial Narrow</vt:lpstr>
      <vt:lpstr>Calibri</vt:lpstr>
      <vt:lpstr>Century Gothic</vt:lpstr>
      <vt:lpstr>Cooper Black</vt:lpstr>
      <vt:lpstr>KG Somebody That I Used to Know</vt:lpstr>
      <vt:lpstr>PBCoffeeBeforeTalkie</vt:lpstr>
      <vt:lpstr>Stylish Calligraphy Demo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Cahill</dc:creator>
  <cp:lastModifiedBy>Amy_Hinds</cp:lastModifiedBy>
  <cp:revision>34</cp:revision>
  <cp:lastPrinted>2018-08-09T13:59:53Z</cp:lastPrinted>
  <dcterms:created xsi:type="dcterms:W3CDTF">2016-07-29T02:58:00Z</dcterms:created>
  <dcterms:modified xsi:type="dcterms:W3CDTF">2018-08-09T14:02:29Z</dcterms:modified>
</cp:coreProperties>
</file>